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984" r:id="rId2"/>
    <p:sldId id="747" r:id="rId3"/>
    <p:sldId id="989" r:id="rId4"/>
    <p:sldId id="991" r:id="rId5"/>
    <p:sldId id="1015" r:id="rId6"/>
    <p:sldId id="1016" r:id="rId7"/>
    <p:sldId id="1018" r:id="rId8"/>
    <p:sldId id="992" r:id="rId9"/>
    <p:sldId id="993" r:id="rId10"/>
    <p:sldId id="994" r:id="rId11"/>
    <p:sldId id="1013" r:id="rId12"/>
    <p:sldId id="995" r:id="rId13"/>
    <p:sldId id="1012" r:id="rId14"/>
    <p:sldId id="1014" r:id="rId15"/>
    <p:sldId id="997" r:id="rId16"/>
    <p:sldId id="998" r:id="rId17"/>
    <p:sldId id="977" r:id="rId18"/>
    <p:sldId id="978" r:id="rId19"/>
    <p:sldId id="979" r:id="rId20"/>
    <p:sldId id="972" r:id="rId21"/>
    <p:sldId id="1004" r:id="rId22"/>
    <p:sldId id="1008" r:id="rId23"/>
    <p:sldId id="1010" r:id="rId24"/>
    <p:sldId id="999" r:id="rId25"/>
    <p:sldId id="735" r:id="rId26"/>
    <p:sldId id="718" r:id="rId27"/>
    <p:sldId id="719" r:id="rId28"/>
    <p:sldId id="748" r:id="rId29"/>
    <p:sldId id="670" r:id="rId30"/>
    <p:sldId id="987" r:id="rId31"/>
    <p:sldId id="688" r:id="rId32"/>
    <p:sldId id="738" r:id="rId33"/>
    <p:sldId id="661" r:id="rId34"/>
    <p:sldId id="986" r:id="rId35"/>
    <p:sldId id="741" r:id="rId36"/>
    <p:sldId id="662" r:id="rId37"/>
    <p:sldId id="669" r:id="rId38"/>
    <p:sldId id="982" r:id="rId39"/>
    <p:sldId id="698" r:id="rId40"/>
    <p:sldId id="663" r:id="rId41"/>
    <p:sldId id="1017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46D6"/>
    <a:srgbClr val="FC00F4"/>
    <a:srgbClr val="44546A"/>
    <a:srgbClr val="0040CD"/>
    <a:srgbClr val="060646"/>
    <a:srgbClr val="FF001F"/>
    <a:srgbClr val="FFC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4" autoAdjust="0"/>
    <p:restoredTop sz="92925"/>
  </p:normalViewPr>
  <p:slideViewPr>
    <p:cSldViewPr snapToGrid="0">
      <p:cViewPr>
        <p:scale>
          <a:sx n="100" d="100"/>
          <a:sy n="100" d="100"/>
        </p:scale>
        <p:origin x="328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D564-6E7B-FA4D-A2E1-CAA458731B1B}" type="datetimeFigureOut">
              <a:rPr lang="en-US" smtClean="0"/>
              <a:t>7/28/22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18F9F-C348-9F43-BB4A-8EE1F4FCB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8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Reminiscing and pontificating – two of the most enjoyable activities one can do as an academic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LIGO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7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Can we design an agent that we can put down in an unknown environment and have it learn to behave well?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0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a different technology, probabilistic programming, my lab’s system NETVISA has dramatically improved the detection and localization of nuclear explosions for the Comprehensive Nuclear-Test-Ban Treaty.</a:t>
            </a:r>
          </a:p>
          <a:p>
            <a:r>
              <a:rPr lang="en-US" dirty="0"/>
              <a:t>This is a satellite image of the North Korean test site and a test from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65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one problem: recognizing objects </a:t>
            </a:r>
            <a:r>
              <a:rPr lang="en-US" b="1" dirty="0"/>
              <a:t>without looking at them</a:t>
            </a:r>
          </a:p>
          <a:p>
            <a:r>
              <a:rPr lang="en-US" b="0" dirty="0"/>
              <a:t>Here in the top left is a photo of a parachute</a:t>
            </a:r>
          </a:p>
          <a:p>
            <a:r>
              <a:rPr lang="en-US" b="0" dirty="0"/>
              <a:t>The algorithm (Google’s Inception v3) predicts “parachute” based only on a few sky pixels</a:t>
            </a:r>
          </a:p>
          <a:p>
            <a:r>
              <a:rPr lang="en-US" b="0" dirty="0"/>
              <a:t>The algorithms may not be seeing at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5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Q=quadrillion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37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Alan Turing, founder of computer science, giving a lecture in 1951: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57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But,</a:t>
            </a:r>
            <a:r>
              <a:rPr lang="en-US" baseline="0" dirty="0"/>
              <a:t> </a:t>
            </a:r>
            <a:r>
              <a:rPr lang="en-US" dirty="0"/>
              <a:t>remember that in the case of nuclear energy and nuclear weapons, </a:t>
            </a:r>
          </a:p>
          <a:p>
            <a:r>
              <a:rPr lang="en-US" dirty="0"/>
              <a:t>it went from categorical denial to “problem essentially solved” in 16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0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18F9F-C348-9F43-BB4A-8EE1F4FCB44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29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Perhaps, eventually, human enfeeblement</a:t>
            </a:r>
            <a:r>
              <a:rPr lang="en-US" baseline="0" dirty="0"/>
              <a:t> when we</a:t>
            </a:r>
          </a:p>
          <a:p>
            <a:r>
              <a:rPr lang="en-US" baseline="0" dirty="0"/>
              <a:t>hand over the running of our civilization to machines, as shown in Wall-E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0A8A1-773D-7948-A2F7-3A822C3F8DB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5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6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9DA89E-531D-460B-A325-EE945A0840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563" y="410358"/>
            <a:ext cx="8662531" cy="12638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800" b="1">
                <a:solidFill>
                  <a:srgbClr val="0606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Title of the slide on two lines if necessary / Arial 48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2F3FC-84FC-4AAD-B554-F912A866951B}"/>
              </a:ext>
            </a:extLst>
          </p:cNvPr>
          <p:cNvSpPr/>
          <p:nvPr userDrawn="1"/>
        </p:nvSpPr>
        <p:spPr>
          <a:xfrm>
            <a:off x="0" y="0"/>
            <a:ext cx="751050" cy="750395"/>
          </a:xfrm>
          <a:prstGeom prst="rect">
            <a:avLst/>
          </a:prstGeom>
          <a:solidFill>
            <a:srgbClr val="F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1DC64DE-99CD-41A4-9D73-AB2ECC4105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563" y="1983873"/>
            <a:ext cx="3523406" cy="584775"/>
          </a:xfrm>
          <a:prstGeom prst="rect">
            <a:avLst/>
          </a:prstGeom>
          <a:solidFill>
            <a:srgbClr val="060646"/>
          </a:solidFill>
        </p:spPr>
        <p:txBody>
          <a:bodyPr wrap="none" lIns="108000" rIns="10800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Subtitle / Arial 32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3487C54C-48EC-4290-BD46-A253421C52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5562" y="2798380"/>
            <a:ext cx="10333003" cy="3649262"/>
          </a:xfrm>
          <a:prstGeom prst="rect">
            <a:avLst/>
          </a:prstGeom>
        </p:spPr>
        <p:txBody>
          <a:bodyPr lIns="108000" rIns="108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61950" indent="-3619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noProof="0" dirty="0"/>
              <a:t>Your body text here / Arial 24.</a:t>
            </a:r>
          </a:p>
          <a:p>
            <a:pPr lvl="1"/>
            <a:r>
              <a:rPr lang="en-GB" noProof="0" dirty="0"/>
              <a:t>Your list here / Arial 24.</a:t>
            </a:r>
          </a:p>
        </p:txBody>
      </p:sp>
    </p:spTree>
    <p:extLst>
      <p:ext uri="{BB962C8B-B14F-4D97-AF65-F5344CB8AC3E}">
        <p14:creationId xmlns:p14="http://schemas.microsoft.com/office/powerpoint/2010/main" val="108393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9DA89E-531D-460B-A325-EE945A0840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563" y="410358"/>
            <a:ext cx="8662531" cy="12638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800" b="1">
                <a:solidFill>
                  <a:srgbClr val="0606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Title of the slide on two lines if necessary / Arial 48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2F3FC-84FC-4AAD-B554-F912A866951B}"/>
              </a:ext>
            </a:extLst>
          </p:cNvPr>
          <p:cNvSpPr/>
          <p:nvPr userDrawn="1"/>
        </p:nvSpPr>
        <p:spPr>
          <a:xfrm>
            <a:off x="0" y="0"/>
            <a:ext cx="751050" cy="750395"/>
          </a:xfrm>
          <a:prstGeom prst="rect">
            <a:avLst/>
          </a:prstGeom>
          <a:solidFill>
            <a:srgbClr val="F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1DC64DE-99CD-41A4-9D73-AB2ECC4105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563" y="1983873"/>
            <a:ext cx="3523406" cy="584775"/>
          </a:xfrm>
          <a:prstGeom prst="rect">
            <a:avLst/>
          </a:prstGeom>
          <a:solidFill>
            <a:srgbClr val="060646"/>
          </a:solidFill>
        </p:spPr>
        <p:txBody>
          <a:bodyPr wrap="none" lIns="108000" rIns="10800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Subtitle / Arial 32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3487C54C-48EC-4290-BD46-A253421C52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5562" y="2798380"/>
            <a:ext cx="6430319" cy="3649262"/>
          </a:xfrm>
          <a:prstGeom prst="rect">
            <a:avLst/>
          </a:prstGeom>
        </p:spPr>
        <p:txBody>
          <a:bodyPr lIns="108000" rIns="108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61950" indent="-3619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noProof="0" dirty="0"/>
              <a:t>Your body text here / Arial 24.</a:t>
            </a:r>
          </a:p>
          <a:p>
            <a:pPr lvl="1"/>
            <a:r>
              <a:rPr lang="en-GB" noProof="0" dirty="0"/>
              <a:t>Your list here / Arial 24.</a:t>
            </a:r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952BECF3-C72D-48D1-B7FE-D527FA5AB1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03033" y="1983873"/>
            <a:ext cx="3595532" cy="446455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200" i="0">
                <a:solidFill>
                  <a:srgbClr val="0606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01066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43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14CB1CAA-32CD-4B55-B92A-B8F0843CACF4}" type="datetime2">
              <a:rPr lang="en-US" smtClean="0"/>
              <a:t>Thursday, July 28, 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0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9ED665-5B52-4B3B-B3FF-22B189431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46C46-83B4-4136-9B53-CAC089647B2B}" type="datetimeFigureOut">
              <a:rPr lang="fr-FR" smtClean="0"/>
              <a:t>28/07/2022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F2DEA9-63B7-4B5C-AD38-D300EAB27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1C4CD3-192E-432B-AF41-4E3E57FCD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EF5AE-56D7-4A2B-B0E3-BCC40C43C5F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37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982D0-48BD-144A-B25B-25A19B55F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11030494" cy="1263801"/>
          </a:xfrm>
        </p:spPr>
        <p:txBody>
          <a:bodyPr/>
          <a:lstStyle/>
          <a:p>
            <a:r>
              <a:rPr lang="en-US" dirty="0"/>
              <a:t>Artificial Intelligence: </a:t>
            </a:r>
            <a:br>
              <a:rPr lang="en-US" dirty="0"/>
            </a:br>
            <a:r>
              <a:rPr lang="en-US" dirty="0"/>
              <a:t>Some Thoughts?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CD73E-216D-A44D-ABFB-C154A73BB1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563" y="2068158"/>
            <a:ext cx="2973672" cy="1077218"/>
          </a:xfrm>
        </p:spPr>
        <p:txBody>
          <a:bodyPr/>
          <a:lstStyle/>
          <a:p>
            <a:r>
              <a:rPr lang="en-US" dirty="0"/>
              <a:t>Stuart Russell</a:t>
            </a:r>
          </a:p>
          <a:p>
            <a:r>
              <a:rPr lang="en-US" dirty="0"/>
              <a:t>UC Berkeley</a:t>
            </a:r>
          </a:p>
        </p:txBody>
      </p:sp>
    </p:spTree>
    <p:extLst>
      <p:ext uri="{BB962C8B-B14F-4D97-AF65-F5344CB8AC3E}">
        <p14:creationId xmlns:p14="http://schemas.microsoft.com/office/powerpoint/2010/main" val="367233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5279241"/>
          </a:xfrm>
        </p:spPr>
        <p:txBody>
          <a:bodyPr/>
          <a:lstStyle/>
          <a:p>
            <a:r>
              <a:rPr lang="en-US" b="1" dirty="0"/>
              <a:t>What is AI?</a:t>
            </a:r>
          </a:p>
          <a:p>
            <a:r>
              <a:rPr lang="en-US" b="1" dirty="0">
                <a:solidFill>
                  <a:srgbClr val="00B050"/>
                </a:solidFill>
              </a:rPr>
              <a:t>How do we do it?</a:t>
            </a:r>
          </a:p>
          <a:p>
            <a:r>
              <a:rPr lang="en-US" b="1" dirty="0">
                <a:solidFill>
                  <a:srgbClr val="C00000"/>
                </a:solidFill>
              </a:rPr>
              <a:t>What if we succeed?</a:t>
            </a:r>
          </a:p>
          <a:p>
            <a:r>
              <a:rPr lang="en-US" b="1" dirty="0"/>
              <a:t>What is AI?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9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What is AI?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5279241"/>
          </a:xfrm>
        </p:spPr>
        <p:txBody>
          <a:bodyPr/>
          <a:lstStyle/>
          <a:p>
            <a:r>
              <a:rPr lang="en-US" b="1" dirty="0"/>
              <a:t>AI = making intelligent machines</a:t>
            </a:r>
          </a:p>
          <a:p>
            <a:r>
              <a:rPr lang="en-US" b="1" u="sng" dirty="0"/>
              <a:t>Standard model</a:t>
            </a:r>
            <a:r>
              <a:rPr lang="en-US" b="1" dirty="0"/>
              <a:t>: </a:t>
            </a:r>
            <a:r>
              <a:rPr lang="en-US" b="1" dirty="0">
                <a:solidFill>
                  <a:srgbClr val="00B050"/>
                </a:solidFill>
              </a:rPr>
              <a:t>machines are intelligent to the extent that their actions can be expected to achieve their objectives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tx1"/>
                </a:solidFill>
              </a:rPr>
              <a:t>The goal is </a:t>
            </a:r>
            <a:r>
              <a:rPr lang="en-US" b="1" u="sng" dirty="0">
                <a:solidFill>
                  <a:srgbClr val="FF0000"/>
                </a:solidFill>
              </a:rPr>
              <a:t>general-purpose AI</a:t>
            </a:r>
            <a:r>
              <a:rPr lang="en-US" b="1" dirty="0">
                <a:solidFill>
                  <a:schemeClr val="tx1"/>
                </a:solidFill>
              </a:rPr>
              <a:t>: capable of quickly learning high-quality behavior in “any” task environment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9916926" cy="758042"/>
          </a:xfrm>
        </p:spPr>
        <p:txBody>
          <a:bodyPr/>
          <a:lstStyle/>
          <a:p>
            <a:r>
              <a:rPr lang="en-US" dirty="0"/>
              <a:t>Agent functions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FF0090-AA57-061B-7691-0932A71E33D2}"/>
              </a:ext>
            </a:extLst>
          </p:cNvPr>
          <p:cNvSpPr txBox="1">
            <a:spLocks/>
          </p:cNvSpPr>
          <p:nvPr/>
        </p:nvSpPr>
        <p:spPr>
          <a:xfrm>
            <a:off x="1524000" y="5041567"/>
            <a:ext cx="9829800" cy="1554163"/>
          </a:xfr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ea typeface="ＭＳ Ｐゴシック" panose="020B0600070205080204" pitchFamily="34" charset="-128"/>
              </a:rPr>
              <a:t>Agents perceive 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O</a:t>
            </a:r>
            <a:r>
              <a:rPr lang="en-US" altLang="en-US" dirty="0">
                <a:ea typeface="ＭＳ Ｐゴシック" panose="020B0600070205080204" pitchFamily="34" charset="-128"/>
              </a:rPr>
              <a:t> and act 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A</a:t>
            </a:r>
            <a:r>
              <a:rPr lang="en-US" altLang="en-US" dirty="0">
                <a:ea typeface="ＭＳ Ｐゴシック" panose="020B0600070205080204" pitchFamily="34" charset="-128"/>
              </a:rPr>
              <a:t> in environment 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An </a:t>
            </a:r>
            <a:r>
              <a:rPr lang="en-US" altLang="en-US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agent function 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f 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: O∗ → A </a:t>
            </a:r>
            <a:r>
              <a:rPr lang="en-US" altLang="en-US" dirty="0">
                <a:ea typeface="ＭＳ Ｐゴシック" panose="020B0600070205080204" pitchFamily="34" charset="-128"/>
              </a:rPr>
              <a:t>specifies an act for any percept sequence</a:t>
            </a:r>
          </a:p>
          <a:p>
            <a:r>
              <a:rPr lang="en-US" altLang="en-US" b="1" u="sng" dirty="0">
                <a:ea typeface="ＭＳ Ｐゴシック" panose="020B0600070205080204" pitchFamily="34" charset="-128"/>
              </a:rPr>
              <a:t>Global measure </a:t>
            </a:r>
            <a:r>
              <a:rPr lang="en-US" altLang="en-US" b="1" i="1" u="sng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b="1" u="sng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b="1" i="1" u="sng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b="1" u="sng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n-US" b="1" i="1" u="sng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b="1" u="sng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)</a:t>
            </a:r>
            <a:r>
              <a:rPr lang="en-US" altLang="en-US" dirty="0">
                <a:ea typeface="ＭＳ Ｐゴシック" panose="020B0600070205080204" pitchFamily="34" charset="-128"/>
              </a:rPr>
              <a:t> evaluates 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in 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E</a:t>
            </a:r>
            <a:endParaRPr lang="en-US" altLang="en-US" dirty="0">
              <a:solidFill>
                <a:srgbClr val="C147B2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45D8A95-3247-BD0A-8DEF-28C3EE164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5" y="1201402"/>
            <a:ext cx="7322708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CFAD4-8BE6-EB0D-2335-60DCBF604BB6}"/>
              </a:ext>
            </a:extLst>
          </p:cNvPr>
          <p:cNvSpPr txBox="1"/>
          <p:nvPr/>
        </p:nvSpPr>
        <p:spPr>
          <a:xfrm>
            <a:off x="10332602" y="4102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[IJCAI 95 C&amp;T]</a:t>
            </a:r>
          </a:p>
        </p:txBody>
      </p:sp>
    </p:spTree>
    <p:extLst>
      <p:ext uri="{BB962C8B-B14F-4D97-AF65-F5344CB8AC3E}">
        <p14:creationId xmlns:p14="http://schemas.microsoft.com/office/powerpoint/2010/main" val="392796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9916926" cy="758042"/>
          </a:xfrm>
        </p:spPr>
        <p:txBody>
          <a:bodyPr/>
          <a:lstStyle/>
          <a:p>
            <a:r>
              <a:rPr lang="en-US" dirty="0"/>
              <a:t>Machines and programs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E2D21B-F683-24CF-682F-7883DF51E8CA}"/>
              </a:ext>
            </a:extLst>
          </p:cNvPr>
          <p:cNvSpPr txBox="1">
            <a:spLocks/>
          </p:cNvSpPr>
          <p:nvPr/>
        </p:nvSpPr>
        <p:spPr>
          <a:xfrm>
            <a:off x="1524000" y="5399910"/>
            <a:ext cx="9144000" cy="1463674"/>
          </a:xfr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>
                <a:ea typeface="ＭＳ Ｐゴシック" panose="020B0600070205080204" pitchFamily="34" charset="-128"/>
              </a:rPr>
              <a:t>Agent is a machine 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i="1">
                <a:ea typeface="ＭＳ Ｐゴシック" panose="020B0600070205080204" pitchFamily="34" charset="-128"/>
              </a:rPr>
              <a:t> </a:t>
            </a:r>
            <a:r>
              <a:rPr lang="en-US" altLang="en-US">
                <a:ea typeface="ＭＳ Ｐゴシック" panose="020B0600070205080204" pitchFamily="34" charset="-128"/>
              </a:rPr>
              <a:t>running a program </a:t>
            </a:r>
            <a:r>
              <a:rPr lang="en-US" altLang="en-US" sz="3200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l-GR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 ε</a:t>
            </a:r>
            <a:r>
              <a:rPr lang="en-US" altLang="en-US" i="1">
                <a:solidFill>
                  <a:srgbClr val="C147B2"/>
                </a:solidFill>
                <a:latin typeface="Apple Chancery" panose="03020702040506060504" pitchFamily="66" charset="-79"/>
                <a:ea typeface="ＭＳ Ｐゴシック" panose="020B0600070205080204" pitchFamily="34" charset="-128"/>
              </a:rPr>
              <a:t>L</a:t>
            </a:r>
            <a:r>
              <a:rPr lang="en-US" altLang="en-US" i="1" baseline="-25000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This defines an agent function 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f 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= 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l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Feasible(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) = {f: ∃</a:t>
            </a:r>
            <a:r>
              <a:rPr lang="en-US" altLang="en-US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l-GR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 ε</a:t>
            </a:r>
            <a:r>
              <a:rPr lang="en-US" altLang="en-US" i="1">
                <a:solidFill>
                  <a:srgbClr val="C147B2"/>
                </a:solidFill>
                <a:latin typeface="Apple Chancery" panose="03020702040506060504" pitchFamily="66" charset="-79"/>
                <a:ea typeface="ＭＳ Ｐゴシック" panose="020B0600070205080204" pitchFamily="34" charset="-128"/>
              </a:rPr>
              <a:t>L</a:t>
            </a:r>
            <a:r>
              <a:rPr lang="en-US" altLang="en-US" i="1" baseline="-25000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   f 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= 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l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n-US" i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>
                <a:solidFill>
                  <a:srgbClr val="C147B2"/>
                </a:solidFill>
                <a:ea typeface="ＭＳ Ｐゴシック" panose="020B0600070205080204" pitchFamily="34" charset="-128"/>
              </a:rPr>
              <a:t>)}</a:t>
            </a:r>
          </a:p>
          <a:p>
            <a:endParaRPr lang="en-US" altLang="en-US" dirty="0">
              <a:solidFill>
                <a:srgbClr val="C147B2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D51C25E-7EB7-8C2B-B15C-71F19FA83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059268"/>
            <a:ext cx="5898397" cy="425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94E9C-8D0B-87FF-DE28-B3A52F103999}"/>
              </a:ext>
            </a:extLst>
          </p:cNvPr>
          <p:cNvSpPr txBox="1"/>
          <p:nvPr/>
        </p:nvSpPr>
        <p:spPr>
          <a:xfrm>
            <a:off x="10332602" y="4102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[IJCAI 95 C&amp;T]</a:t>
            </a:r>
          </a:p>
        </p:txBody>
      </p:sp>
    </p:spTree>
    <p:extLst>
      <p:ext uri="{BB962C8B-B14F-4D97-AF65-F5344CB8AC3E}">
        <p14:creationId xmlns:p14="http://schemas.microsoft.com/office/powerpoint/2010/main" val="312075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9916926" cy="758042"/>
          </a:xfrm>
        </p:spPr>
        <p:txBody>
          <a:bodyPr/>
          <a:lstStyle/>
          <a:p>
            <a:r>
              <a:rPr lang="en-US" dirty="0"/>
              <a:t>Bounded optimality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D5C2C0-8799-FAA2-DCA0-736F3E7F130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n-US" altLang="en-US" baseline="-25000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opt</a:t>
            </a:r>
            <a:r>
              <a:rPr lang="en-US" altLang="en-US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n-US" i="1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)</a:t>
            </a:r>
            <a:r>
              <a:rPr lang="en-US" altLang="en-US" dirty="0">
                <a:ea typeface="ＭＳ Ｐゴシック" panose="020B0600070205080204" pitchFamily="34" charset="-128"/>
              </a:rPr>
              <a:t> is bounded-optimal </a:t>
            </a:r>
            <a:r>
              <a:rPr lang="en-US" altLang="en-US" dirty="0" err="1">
                <a:ea typeface="ＭＳ Ｐゴシック" panose="020B0600070205080204" pitchFamily="34" charset="-128"/>
              </a:rPr>
              <a:t>iff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dirty="0" err="1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n-US" altLang="en-US" baseline="-25000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opt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argmax</a:t>
            </a:r>
            <a:r>
              <a:rPr lang="en-US" altLang="en-US" baseline="-25000" dirty="0" err="1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n-US" altLang="en-US" i="1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solidFill>
                  <a:srgbClr val="C147B2"/>
                </a:solidFill>
                <a:latin typeface="Brush Script Std" panose="03060802040607070404" pitchFamily="66" charset="77"/>
                <a:ea typeface="ＭＳ Ｐゴシック" panose="020B0600070205080204" pitchFamily="34" charset="-128"/>
                <a:cs typeface="Bangla Sangam MN" panose="02000000000000000000" pitchFamily="2" charset="0"/>
              </a:rPr>
              <a:t>l</a:t>
            </a:r>
            <a:r>
              <a:rPr lang="en-US" altLang="en-US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n-US" i="1" dirty="0" err="1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),E)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i.e., the best program given </a:t>
            </a:r>
            <a:r>
              <a:rPr lang="en-US" altLang="en-US" i="1" dirty="0">
                <a:solidFill>
                  <a:srgbClr val="C147B2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dirty="0">
                <a:solidFill>
                  <a:srgbClr val="008000"/>
                </a:solidFill>
              </a:rPr>
              <a:t>Interesting? Yes, I’d like one of those</a:t>
            </a:r>
          </a:p>
          <a:p>
            <a:pPr lvl="1"/>
            <a:r>
              <a:rPr lang="en-US" altLang="en-US" dirty="0">
                <a:solidFill>
                  <a:srgbClr val="008000"/>
                </a:solidFill>
              </a:rPr>
              <a:t>True? Yes, exists by definition! May be hard to find</a:t>
            </a:r>
            <a:endParaRPr lang="en-US" altLang="en-US" dirty="0">
              <a:solidFill>
                <a:schemeClr val="tx2"/>
              </a:solidFill>
            </a:endParaRPr>
          </a:p>
          <a:p>
            <a:pPr lvl="1"/>
            <a:r>
              <a:rPr lang="en-US" altLang="en-US" dirty="0">
                <a:solidFill>
                  <a:srgbClr val="009900"/>
                </a:solidFill>
              </a:rPr>
              <a:t>Research? Towards a theory of agent architectures</a:t>
            </a:r>
          </a:p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Bounded optimality is a reasonable substitute for the informal notion of intelligence in the definition of AI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BAAB5C3C-EED5-4A70-93EF-41E760DE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50" y="533401"/>
            <a:ext cx="146685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6F447-CB52-55CB-53CD-6DBBD1ADC05F}"/>
              </a:ext>
            </a:extLst>
          </p:cNvPr>
          <p:cNvSpPr txBox="1"/>
          <p:nvPr/>
        </p:nvSpPr>
        <p:spPr>
          <a:xfrm>
            <a:off x="10332602" y="4102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[IJCAI 95 C&amp;T]</a:t>
            </a:r>
          </a:p>
        </p:txBody>
      </p:sp>
    </p:spTree>
    <p:extLst>
      <p:ext uri="{BB962C8B-B14F-4D97-AF65-F5344CB8AC3E}">
        <p14:creationId xmlns:p14="http://schemas.microsoft.com/office/powerpoint/2010/main" val="394348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9916926" cy="758042"/>
          </a:xfrm>
        </p:spPr>
        <p:txBody>
          <a:bodyPr/>
          <a:lstStyle/>
          <a:p>
            <a:r>
              <a:rPr lang="en-US" dirty="0"/>
              <a:t>Rational </a:t>
            </a:r>
            <a:r>
              <a:rPr lang="en-US" dirty="0" err="1"/>
              <a:t>metareasoning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D5C2C0-8799-FAA2-DCA0-736F3E7F130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Do the Right Thinking:</a:t>
            </a:r>
          </a:p>
          <a:p>
            <a:pPr lvl="1">
              <a:spcBef>
                <a:spcPts val="400"/>
              </a:spcBef>
            </a:pPr>
            <a:r>
              <a:rPr lang="en-US" altLang="en-US" dirty="0"/>
              <a:t>Computations are actions</a:t>
            </a:r>
          </a:p>
          <a:p>
            <a:pPr lvl="1">
              <a:spcBef>
                <a:spcPts val="400"/>
              </a:spcBef>
            </a:pPr>
            <a:r>
              <a:rPr lang="en-US" altLang="en-US" dirty="0"/>
              <a:t>Cost=time Benefit=better decisions</a:t>
            </a:r>
          </a:p>
          <a:p>
            <a:pPr lvl="1">
              <a:spcBef>
                <a:spcPts val="400"/>
              </a:spcBef>
            </a:pPr>
            <a:r>
              <a:rPr lang="en-US" altLang="en-US" dirty="0"/>
              <a:t>Value ≈ benefit minus cost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General agent program: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>
                <a:solidFill>
                  <a:srgbClr val="0000FF"/>
                </a:solidFill>
                <a:latin typeface="Courier" pitchFamily="2" charset="0"/>
              </a:rPr>
              <a:t>Repeat until no computation has positive value:</a:t>
            </a:r>
          </a:p>
          <a:p>
            <a:pPr lvl="2">
              <a:spcBef>
                <a:spcPts val="400"/>
              </a:spcBef>
            </a:pPr>
            <a:r>
              <a:rPr lang="en-US" altLang="en-US" sz="1800" dirty="0">
                <a:solidFill>
                  <a:srgbClr val="0000FF"/>
                </a:solidFill>
                <a:latin typeface="Courier" pitchFamily="2" charset="0"/>
              </a:rPr>
              <a:t>Do the best computation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>
                <a:solidFill>
                  <a:srgbClr val="0000FF"/>
                </a:solidFill>
                <a:latin typeface="Courier" pitchFamily="2" charset="0"/>
              </a:rPr>
              <a:t>Do the current best action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Myopic approximation fairly effective in practice</a:t>
            </a:r>
          </a:p>
          <a:p>
            <a:pPr lvl="1">
              <a:spcBef>
                <a:spcPts val="400"/>
              </a:spcBef>
            </a:pPr>
            <a:r>
              <a:rPr lang="en-US" altLang="en-US" dirty="0"/>
              <a:t>10-100 times more efficient than alpha-beta (Russell &amp; </a:t>
            </a:r>
            <a:r>
              <a:rPr lang="en-US" altLang="en-US" dirty="0" err="1"/>
              <a:t>Wefald</a:t>
            </a:r>
            <a:r>
              <a:rPr lang="en-US" altLang="en-US" dirty="0"/>
              <a:t>, 1989,1991)</a:t>
            </a:r>
          </a:p>
          <a:p>
            <a:pPr marL="0" indent="0">
              <a:buNone/>
            </a:pPr>
            <a:endParaRPr lang="en-US" altLang="en-US" b="1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6F447-CB52-55CB-53CD-6DBBD1ADC05F}"/>
              </a:ext>
            </a:extLst>
          </p:cNvPr>
          <p:cNvSpPr txBox="1"/>
          <p:nvPr/>
        </p:nvSpPr>
        <p:spPr>
          <a:xfrm>
            <a:off x="10332602" y="4102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[IJCAI 95 C&amp;T]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DBAB138-5998-C408-FC88-49D320C2E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40" y="789380"/>
            <a:ext cx="2834552" cy="275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49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heads">
            <a:extLst>
              <a:ext uri="{FF2B5EF4-FFF2-40B4-BE49-F238E27FC236}">
                <a16:creationId xmlns:a16="http://schemas.microsoft.com/office/drawing/2014/main" id="{955CD9B9-EF7F-9307-FE2E-9ADE93A38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322" y="-1043497"/>
            <a:ext cx="8216685" cy="779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4A9B78-13D4-C974-BF39-10E9299C248D}"/>
              </a:ext>
            </a:extLst>
          </p:cNvPr>
          <p:cNvSpPr txBox="1"/>
          <p:nvPr/>
        </p:nvSpPr>
        <p:spPr>
          <a:xfrm>
            <a:off x="10332602" y="4102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[IJCAI 95 C&amp;T]</a:t>
            </a:r>
          </a:p>
        </p:txBody>
      </p:sp>
    </p:spTree>
    <p:extLst>
      <p:ext uri="{BB962C8B-B14F-4D97-AF65-F5344CB8AC3E}">
        <p14:creationId xmlns:p14="http://schemas.microsoft.com/office/powerpoint/2010/main" val="2958977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What’s inside the box?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2768583"/>
          </a:xfrm>
        </p:spPr>
        <p:txBody>
          <a:bodyPr/>
          <a:lstStyle/>
          <a:p>
            <a:r>
              <a:rPr lang="en-US" b="1" dirty="0"/>
              <a:t>The essence of the classical AI hypothesis: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</a:rPr>
              <a:t>There is knowledge inside the box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Learned from observation (or communication)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Supports reasoning and deliberation over futures</a:t>
            </a:r>
          </a:p>
          <a:p>
            <a:pPr marL="704850" lvl="1" indent="-34290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9746D6"/>
                </a:solidFill>
              </a:rPr>
              <a:t>Compilable</a:t>
            </a:r>
            <a:r>
              <a:rPr lang="en-US" b="1" dirty="0">
                <a:solidFill>
                  <a:srgbClr val="9746D6"/>
                </a:solidFill>
              </a:rPr>
              <a:t> into more efficient policies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Contributes to further learning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0A31E6-F81A-560C-6373-4833082A7DD3}"/>
              </a:ext>
            </a:extLst>
          </p:cNvPr>
          <p:cNvGrpSpPr/>
          <p:nvPr/>
        </p:nvGrpSpPr>
        <p:grpSpPr>
          <a:xfrm>
            <a:off x="3111500" y="4306828"/>
            <a:ext cx="6680200" cy="539829"/>
            <a:chOff x="2755900" y="5310128"/>
            <a:chExt cx="6680200" cy="53982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D2FB9D-2E1B-128D-A0D3-D1D9CDF84E50}"/>
                </a:ext>
              </a:extLst>
            </p:cNvPr>
            <p:cNvSpPr/>
            <p:nvPr/>
          </p:nvSpPr>
          <p:spPr>
            <a:xfrm>
              <a:off x="4417764" y="5310130"/>
              <a:ext cx="2412694" cy="5398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7030A0"/>
                  </a:solidFill>
                </a:rPr>
                <a:t>Learning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765AB8-DCC1-0C47-9012-99500C9202A4}"/>
                </a:ext>
              </a:extLst>
            </p:cNvPr>
            <p:cNvSpPr/>
            <p:nvPr/>
          </p:nvSpPr>
          <p:spPr>
            <a:xfrm>
              <a:off x="2755900" y="5310128"/>
              <a:ext cx="1064658" cy="539827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7030A0"/>
                  </a:solidFill>
                </a:rPr>
                <a:t>Data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DB36E90-B444-AA5A-D19D-6AD9A6A97AF6}"/>
                </a:ext>
              </a:extLst>
            </p:cNvPr>
            <p:cNvSpPr/>
            <p:nvPr/>
          </p:nvSpPr>
          <p:spPr>
            <a:xfrm>
              <a:off x="7427664" y="5310129"/>
              <a:ext cx="2008436" cy="539827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7030A0"/>
                  </a:solidFill>
                </a:rPr>
                <a:t>Knowledge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4D74540-89B6-7B72-F799-952B73708BE6}"/>
                </a:ext>
              </a:extLst>
            </p:cNvPr>
            <p:cNvCxnSpPr>
              <a:stCxn id="7" idx="3"/>
              <a:endCxn id="6" idx="1"/>
            </p:cNvCxnSpPr>
            <p:nvPr/>
          </p:nvCxnSpPr>
          <p:spPr>
            <a:xfrm>
              <a:off x="3820558" y="5580042"/>
              <a:ext cx="597206" cy="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3D25165-2E57-0E83-0D70-C8E27D26CA66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 flipV="1">
              <a:off x="6830458" y="5580043"/>
              <a:ext cx="59720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F42E3B-478D-CC4E-8326-23B003503C7E}"/>
              </a:ext>
            </a:extLst>
          </p:cNvPr>
          <p:cNvGrpSpPr/>
          <p:nvPr/>
        </p:nvGrpSpPr>
        <p:grpSpPr>
          <a:xfrm>
            <a:off x="2167722" y="4576744"/>
            <a:ext cx="2605642" cy="809738"/>
            <a:chOff x="1812122" y="5580044"/>
            <a:chExt cx="2605642" cy="8097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478C8-71C9-0F21-E0B8-870C4CFD0BC0}"/>
                </a:ext>
              </a:extLst>
            </p:cNvPr>
            <p:cNvSpPr/>
            <p:nvPr/>
          </p:nvSpPr>
          <p:spPr>
            <a:xfrm>
              <a:off x="1812122" y="5849955"/>
              <a:ext cx="2008436" cy="539827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7030A0"/>
                  </a:solidFill>
                </a:rPr>
                <a:t>Knowledge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AD78687-5F7C-4525-6089-1AE2DA752C8B}"/>
                </a:ext>
              </a:extLst>
            </p:cNvPr>
            <p:cNvCxnSpPr>
              <a:cxnSpLocks/>
              <a:stCxn id="12" idx="3"/>
              <a:endCxn id="6" idx="1"/>
            </p:cNvCxnSpPr>
            <p:nvPr/>
          </p:nvCxnSpPr>
          <p:spPr>
            <a:xfrm flipV="1">
              <a:off x="3820558" y="5580044"/>
              <a:ext cx="597206" cy="53982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2AEC62E5-E1D0-4F86-BB2B-995FF9098B12}"/>
              </a:ext>
            </a:extLst>
          </p:cNvPr>
          <p:cNvCxnSpPr>
            <a:cxnSpLocks/>
          </p:cNvCxnSpPr>
          <p:nvPr/>
        </p:nvCxnSpPr>
        <p:spPr>
          <a:xfrm rot="5400000">
            <a:off x="5811398" y="2303439"/>
            <a:ext cx="539826" cy="5615542"/>
          </a:xfrm>
          <a:prstGeom prst="curvedConnector3">
            <a:avLst>
              <a:gd name="adj1" fmla="val 142347"/>
            </a:avLst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E23805B-8F76-8D00-0847-6F20D6EBD351}"/>
              </a:ext>
            </a:extLst>
          </p:cNvPr>
          <p:cNvSpPr txBox="1"/>
          <p:nvPr/>
        </p:nvSpPr>
        <p:spPr>
          <a:xfrm>
            <a:off x="965562" y="5756326"/>
            <a:ext cx="9841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 version: bounded-optimal knowledge-based architectures </a:t>
            </a:r>
          </a:p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dominate simpler agent architectures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6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9B6557-53A2-7B5E-8FA1-D64307367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168401"/>
            <a:ext cx="4572000" cy="1968500"/>
          </a:xfrm>
          <a:prstGeom prst="rect">
            <a:avLst/>
          </a:prstGeom>
        </p:spPr>
      </p:pic>
      <p:pic>
        <p:nvPicPr>
          <p:cNvPr id="1026" name="Picture 2" descr="Image: LIGO">
            <a:extLst>
              <a:ext uri="{FF2B5EF4-FFF2-40B4-BE49-F238E27FC236}">
                <a16:creationId xmlns:a16="http://schemas.microsoft.com/office/drawing/2014/main" id="{88B41949-81DE-DB40-E5C2-5C4941F1B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13135"/>
          <a:stretch/>
        </p:blipFill>
        <p:spPr bwMode="auto">
          <a:xfrm>
            <a:off x="622300" y="2451099"/>
            <a:ext cx="9652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B4E73-8A01-C437-4A1A-7E2894AE3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00" y="4946862"/>
            <a:ext cx="5283200" cy="15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7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General approach to AI….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5279241"/>
          </a:xfrm>
        </p:spPr>
        <p:txBody>
          <a:bodyPr/>
          <a:lstStyle/>
          <a:p>
            <a:r>
              <a:rPr lang="en-US" sz="2800" b="1" dirty="0"/>
              <a:t>Design an agent from components we know how to build</a:t>
            </a:r>
          </a:p>
          <a:p>
            <a:endParaRPr lang="en-US" sz="2800" b="1" dirty="0"/>
          </a:p>
          <a:p>
            <a:r>
              <a:rPr lang="en-US" sz="2800" b="1" dirty="0">
                <a:solidFill>
                  <a:srgbClr val="C00000"/>
                </a:solidFill>
              </a:rPr>
              <a:t>Ask where it breaks</a:t>
            </a:r>
          </a:p>
          <a:p>
            <a:endParaRPr lang="en-US" sz="2800" b="1" dirty="0"/>
          </a:p>
          <a:p>
            <a:r>
              <a:rPr lang="en-US" sz="2800" b="1" dirty="0">
                <a:solidFill>
                  <a:srgbClr val="00B050"/>
                </a:solidFill>
              </a:rPr>
              <a:t>Fix it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753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Where does it break?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5279241"/>
          </a:xfrm>
        </p:spPr>
        <p:txBody>
          <a:bodyPr/>
          <a:lstStyle/>
          <a:p>
            <a:r>
              <a:rPr lang="en-US" b="1" dirty="0"/>
              <a:t>Problems with classical [GOFAI] agent designs: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Uncertainty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Partial observability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Unknown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Slow learning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8F1BA-4E91-0B7E-DB8A-D13BDBCD14DE}"/>
              </a:ext>
            </a:extLst>
          </p:cNvPr>
          <p:cNvSpPr txBox="1"/>
          <p:nvPr/>
        </p:nvSpPr>
        <p:spPr>
          <a:xfrm>
            <a:off x="9835714" y="29358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[COLT/UAI/ICML 98]</a:t>
            </a:r>
          </a:p>
        </p:txBody>
      </p:sp>
    </p:spTree>
    <p:extLst>
      <p:ext uri="{BB962C8B-B14F-4D97-AF65-F5344CB8AC3E}">
        <p14:creationId xmlns:p14="http://schemas.microsoft.com/office/powerpoint/2010/main" val="1435965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Simple baseline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7DC4A5E-DCE3-83D6-C896-4FC6533A940E}"/>
              </a:ext>
            </a:extLst>
          </p:cNvPr>
          <p:cNvSpPr txBox="1">
            <a:spLocks noChangeArrowheads="1"/>
          </p:cNvSpPr>
          <p:nvPr/>
        </p:nvSpPr>
        <p:spPr>
          <a:xfrm>
            <a:off x="491067" y="4140200"/>
            <a:ext cx="11042646" cy="17563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en-US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inverse reinforcement learning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to learn quickly by observing experts</a:t>
            </a:r>
          </a:p>
        </p:txBody>
      </p:sp>
      <p:pic>
        <p:nvPicPr>
          <p:cNvPr id="7" name="Picture 6" descr="agent-design">
            <a:extLst>
              <a:ext uri="{FF2B5EF4-FFF2-40B4-BE49-F238E27FC236}">
                <a16:creationId xmlns:a16="http://schemas.microsoft.com/office/drawing/2014/main" id="{613F1AA5-7566-24F7-A197-7B653A340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66" y="1370012"/>
            <a:ext cx="11266311" cy="269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F6C44A-BBDC-48B2-A0F5-96C6B457C54F}"/>
              </a:ext>
            </a:extLst>
          </p:cNvPr>
          <p:cNvSpPr txBox="1"/>
          <p:nvPr/>
        </p:nvSpPr>
        <p:spPr>
          <a:xfrm>
            <a:off x="9835714" y="29358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[COLT/UAI/ICML 98]</a:t>
            </a:r>
          </a:p>
        </p:txBody>
      </p:sp>
    </p:spTree>
    <p:extLst>
      <p:ext uri="{BB962C8B-B14F-4D97-AF65-F5344CB8AC3E}">
        <p14:creationId xmlns:p14="http://schemas.microsoft.com/office/powerpoint/2010/main" val="3696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Where does it break?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ACFD4-FB39-05BA-446B-897432AAF076}"/>
              </a:ext>
            </a:extLst>
          </p:cNvPr>
          <p:cNvSpPr txBox="1"/>
          <p:nvPr/>
        </p:nvSpPr>
        <p:spPr>
          <a:xfrm>
            <a:off x="712922" y="1394847"/>
            <a:ext cx="956245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0"/>
              <a:buNone/>
            </a:pPr>
            <a:r>
              <a:rPr lang="ja-JP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Scaling up the environment will inevitably overtax the resources of the baseline architecture.</a:t>
            </a:r>
          </a:p>
          <a:p>
            <a:pPr>
              <a:buFont typeface="Wingdings" charset="0"/>
              <a:buNone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There are several directions for improvement, including 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first-order [probabilistic]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hierarchical representations of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model-based lookahead methods.</a:t>
            </a:r>
            <a:r>
              <a:rPr lang="ja-JP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EDCDFC-6C74-0025-FD69-EC06801B3224}"/>
              </a:ext>
            </a:extLst>
          </p:cNvPr>
          <p:cNvSpPr txBox="1"/>
          <p:nvPr/>
        </p:nvSpPr>
        <p:spPr>
          <a:xfrm>
            <a:off x="9835714" y="29358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[COLT/UAI/ICML 98]</a:t>
            </a:r>
          </a:p>
        </p:txBody>
      </p:sp>
    </p:spTree>
    <p:extLst>
      <p:ext uri="{BB962C8B-B14F-4D97-AF65-F5344CB8AC3E}">
        <p14:creationId xmlns:p14="http://schemas.microsoft.com/office/powerpoint/2010/main" val="4170969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10165281" cy="758042"/>
          </a:xfrm>
        </p:spPr>
        <p:txBody>
          <a:bodyPr/>
          <a:lstStyle/>
          <a:p>
            <a:r>
              <a:rPr lang="en-US" dirty="0"/>
              <a:t>First-order, open-universe models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2451099"/>
          </a:xfrm>
        </p:spPr>
        <p:txBody>
          <a:bodyPr/>
          <a:lstStyle/>
          <a:p>
            <a:r>
              <a:rPr lang="en-US" b="1" dirty="0"/>
              <a:t>Combine expressive power of first-order logic with probability theory</a:t>
            </a:r>
          </a:p>
          <a:p>
            <a:r>
              <a:rPr lang="en-US" b="1" dirty="0">
                <a:solidFill>
                  <a:srgbClr val="C00000"/>
                </a:solidFill>
              </a:rPr>
              <a:t>Handle existence and identity uncertainty: </a:t>
            </a:r>
            <a:r>
              <a:rPr lang="en-US" b="1" i="1" dirty="0">
                <a:solidFill>
                  <a:srgbClr val="C00000"/>
                </a:solidFill>
              </a:rPr>
              <a:t>open universe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	objects may exist that are not named in the language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	distinct terms may or may not co-refer</a:t>
            </a:r>
          </a:p>
          <a:p>
            <a:r>
              <a:rPr lang="en-US" b="1" dirty="0">
                <a:solidFill>
                  <a:srgbClr val="00B050"/>
                </a:solidFill>
              </a:rPr>
              <a:t>=&gt; Unbounded number of very heterogeneous possible worlds</a:t>
            </a:r>
          </a:p>
          <a:p>
            <a:endParaRPr lang="en-US" dirty="0"/>
          </a:p>
        </p:txBody>
      </p:sp>
      <p:pic>
        <p:nvPicPr>
          <p:cNvPr id="5" name="Picture 3" descr="all-models-both.pdf">
            <a:extLst>
              <a:ext uri="{FF2B5EF4-FFF2-40B4-BE49-F238E27FC236}">
                <a16:creationId xmlns:a16="http://schemas.microsoft.com/office/drawing/2014/main" id="{CFFA1C6F-FBAF-F319-65B2-9B0F0727F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642"/>
          <a:stretch/>
        </p:blipFill>
        <p:spPr bwMode="auto">
          <a:xfrm>
            <a:off x="147638" y="3460411"/>
            <a:ext cx="11441631" cy="205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C9160F-CBBC-9BD9-1B99-CF29A08C1CBE}"/>
              </a:ext>
            </a:extLst>
          </p:cNvPr>
          <p:cNvSpPr txBox="1"/>
          <p:nvPr/>
        </p:nvSpPr>
        <p:spPr>
          <a:xfrm>
            <a:off x="965562" y="5911510"/>
            <a:ext cx="109648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Bayesian logic (BLOG) allows concise definition of open-universe models</a:t>
            </a:r>
          </a:p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provides a general* inference algorithm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11068393" cy="758042"/>
          </a:xfrm>
        </p:spPr>
        <p:txBody>
          <a:bodyPr/>
          <a:lstStyle/>
          <a:p>
            <a:r>
              <a:rPr lang="en-US" dirty="0"/>
              <a:t>NETVISA: global nuclear monitoring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02B4691-74D4-0780-C7FD-9BA09E5DBFE6}"/>
              </a:ext>
            </a:extLst>
          </p:cNvPr>
          <p:cNvSpPr txBox="1">
            <a:spLocks noChangeArrowheads="1"/>
          </p:cNvSpPr>
          <p:nvPr/>
        </p:nvSpPr>
        <p:spPr>
          <a:xfrm>
            <a:off x="789214" y="1083732"/>
            <a:ext cx="11402786" cy="55837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#</a:t>
            </a:r>
            <a:r>
              <a:rPr lang="en-US" sz="2000" b="1" i="1" dirty="0" err="1">
                <a:latin typeface="Arial Narrow" pitchFamily="-1" charset="0"/>
              </a:rPr>
              <a:t>SeismicEvents</a:t>
            </a:r>
            <a:r>
              <a:rPr lang="en-US" sz="2000" dirty="0">
                <a:latin typeface="Arial Narrow" pitchFamily="-1" charset="0"/>
              </a:rPr>
              <a:t> ~ Poisson[T*</a:t>
            </a:r>
            <a:r>
              <a:rPr lang="en-US" sz="2000" dirty="0" err="1">
                <a:latin typeface="Arial Narrow" pitchFamily="-1" charset="0"/>
              </a:rPr>
              <a:t>λ</a:t>
            </a:r>
            <a:r>
              <a:rPr lang="en-US" sz="2000" baseline="-25000" dirty="0" err="1">
                <a:latin typeface="Arial Narrow" pitchFamily="-1" charset="0"/>
              </a:rPr>
              <a:t>e</a:t>
            </a:r>
            <a:r>
              <a:rPr lang="en-US" sz="2000" dirty="0">
                <a:latin typeface="Arial Narrow" pitchFamily="-1" charset="0"/>
              </a:rPr>
              <a:t>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Time(e) ~ </a:t>
            </a:r>
            <a:r>
              <a:rPr lang="en-US" sz="2000" dirty="0">
                <a:latin typeface="Arial Narrow" pitchFamily="-1" charset="0"/>
              </a:rPr>
              <a:t>Uniform(0,T)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 err="1">
                <a:latin typeface="Arial Narrow" pitchFamily="-1" charset="0"/>
              </a:rPr>
              <a:t>IsEarthQuake</a:t>
            </a:r>
            <a:r>
              <a:rPr lang="en-US" sz="2000" b="1" i="1" dirty="0">
                <a:latin typeface="Arial Narrow" pitchFamily="-1" charset="0"/>
              </a:rPr>
              <a:t>(e)</a:t>
            </a:r>
            <a:r>
              <a:rPr lang="en-US" sz="2000" dirty="0">
                <a:latin typeface="Arial Narrow" pitchFamily="-1" charset="0"/>
              </a:rPr>
              <a:t> ~ Bernoulli(.999);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Location(e)</a:t>
            </a:r>
            <a:r>
              <a:rPr lang="en-US" sz="2000" dirty="0">
                <a:latin typeface="Arial Narrow" pitchFamily="-1" charset="0"/>
              </a:rPr>
              <a:t> ~ if </a:t>
            </a:r>
            <a:r>
              <a:rPr lang="en-US" sz="2000" dirty="0" err="1">
                <a:latin typeface="Arial Narrow" pitchFamily="-1" charset="0"/>
              </a:rPr>
              <a:t>IsEarthQuake</a:t>
            </a:r>
            <a:r>
              <a:rPr lang="en-US" sz="2000" dirty="0">
                <a:latin typeface="Arial Narrow" pitchFamily="-1" charset="0"/>
              </a:rPr>
              <a:t>(e) then </a:t>
            </a:r>
            <a:r>
              <a:rPr lang="en-US" sz="2000" dirty="0" err="1">
                <a:latin typeface="Arial Narrow" pitchFamily="-1" charset="0"/>
              </a:rPr>
              <a:t>SpatialPrior</a:t>
            </a:r>
            <a:r>
              <a:rPr lang="en-US" sz="2000" dirty="0">
                <a:latin typeface="Arial Narrow" pitchFamily="-1" charset="0"/>
              </a:rPr>
              <a:t>() else  </a:t>
            </a:r>
            <a:r>
              <a:rPr lang="en-US" sz="2000" dirty="0" err="1">
                <a:latin typeface="Arial Narrow" pitchFamily="-1" charset="0"/>
              </a:rPr>
              <a:t>UniformEarthDistribution</a:t>
            </a:r>
            <a:r>
              <a:rPr lang="en-US" sz="2000" dirty="0">
                <a:latin typeface="Arial Narrow" pitchFamily="-1" charset="0"/>
              </a:rPr>
              <a:t>();</a:t>
            </a:r>
          </a:p>
          <a:p>
            <a:pPr>
              <a:spcBef>
                <a:spcPct val="0"/>
              </a:spcBef>
              <a:buFont typeface="Wingdings" pitchFamily="-1" charset="2"/>
              <a:buNone/>
            </a:pPr>
            <a:r>
              <a:rPr lang="en-US" sz="2000" b="1" i="1" dirty="0">
                <a:latin typeface="Arial Narrow" pitchFamily="-1" charset="0"/>
              </a:rPr>
              <a:t>Depth(e)</a:t>
            </a:r>
            <a:r>
              <a:rPr lang="en-US" sz="2000" dirty="0">
                <a:latin typeface="Arial Narrow" pitchFamily="-1" charset="0"/>
              </a:rPr>
              <a:t> ~ if </a:t>
            </a:r>
            <a:r>
              <a:rPr lang="en-US" sz="2000" dirty="0" err="1">
                <a:latin typeface="Arial Narrow" pitchFamily="-1" charset="0"/>
              </a:rPr>
              <a:t>IsEarthQuake</a:t>
            </a:r>
            <a:r>
              <a:rPr lang="en-US" sz="2000" dirty="0">
                <a:latin typeface="Arial Narrow" pitchFamily="-1" charset="0"/>
              </a:rPr>
              <a:t>(e) then Uniform[0,700] else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Magnitude(e)</a:t>
            </a:r>
            <a:r>
              <a:rPr lang="en-US" sz="2000" dirty="0">
                <a:latin typeface="Arial Narrow" pitchFamily="-1" charset="0"/>
              </a:rPr>
              <a:t> ~ Exponential(log(10));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 err="1">
                <a:latin typeface="Arial Narrow" pitchFamily="-1" charset="0"/>
              </a:rPr>
              <a:t>IsDetected</a:t>
            </a:r>
            <a:r>
              <a:rPr lang="en-US" sz="2000" b="1" i="1" dirty="0">
                <a:latin typeface="Arial Narrow" pitchFamily="-1" charset="0"/>
              </a:rPr>
              <a:t>(</a:t>
            </a:r>
            <a:r>
              <a:rPr lang="en-US" sz="2000" b="1" i="1" dirty="0" err="1">
                <a:latin typeface="Arial Narrow" pitchFamily="-1" charset="0"/>
              </a:rPr>
              <a:t>e,p,s</a:t>
            </a:r>
            <a:r>
              <a:rPr lang="en-US" sz="2000" b="1" i="1" dirty="0">
                <a:latin typeface="Arial Narrow" pitchFamily="-1" charset="0"/>
              </a:rPr>
              <a:t>)</a:t>
            </a:r>
            <a:r>
              <a:rPr lang="en-US" sz="2400" dirty="0">
                <a:latin typeface="Arial Narrow" pitchFamily="-1" charset="0"/>
              </a:rPr>
              <a:t> ~ </a:t>
            </a:r>
            <a:r>
              <a:rPr lang="en-US" sz="2000" dirty="0">
                <a:latin typeface="Arial Narrow" pitchFamily="-1" charset="0"/>
              </a:rPr>
              <a:t>Logistic[weights(</a:t>
            </a:r>
            <a:r>
              <a:rPr lang="en-US" sz="2000" dirty="0" err="1">
                <a:latin typeface="Arial Narrow" pitchFamily="-1" charset="0"/>
              </a:rPr>
              <a:t>s,p</a:t>
            </a:r>
            <a:r>
              <a:rPr lang="en-US" sz="2000" dirty="0">
                <a:latin typeface="Arial Narrow" pitchFamily="-1" charset="0"/>
              </a:rPr>
              <a:t>)](Magnitude(e), Depth(e), Distance(</a:t>
            </a:r>
            <a:r>
              <a:rPr lang="en-US" sz="2000" dirty="0" err="1">
                <a:latin typeface="Arial Narrow" pitchFamily="-1" charset="0"/>
              </a:rPr>
              <a:t>e,s</a:t>
            </a:r>
            <a:r>
              <a:rPr lang="en-US" sz="2000" dirty="0">
                <a:latin typeface="Arial Narrow" pitchFamily="-1" charset="0"/>
              </a:rPr>
              <a:t>))</a:t>
            </a:r>
            <a:r>
              <a:rPr lang="en-US" sz="2000" b="1" dirty="0">
                <a:latin typeface="Arial Narrow" pitchFamily="-1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#Detections(site = s)</a:t>
            </a:r>
            <a:r>
              <a:rPr lang="en-US" sz="2000" dirty="0">
                <a:latin typeface="Arial Narrow" pitchFamily="-1" charset="0"/>
              </a:rPr>
              <a:t> ~ Poisson[T*</a:t>
            </a:r>
            <a:r>
              <a:rPr lang="en-US" sz="2000" dirty="0" err="1">
                <a:latin typeface="Arial Narrow" pitchFamily="-1" charset="0"/>
              </a:rPr>
              <a:t>λ</a:t>
            </a:r>
            <a:r>
              <a:rPr lang="en-US" sz="2000" baseline="-25000" dirty="0" err="1">
                <a:latin typeface="Arial Narrow" pitchFamily="-1" charset="0"/>
              </a:rPr>
              <a:t>f</a:t>
            </a:r>
            <a:r>
              <a:rPr lang="en-US" sz="2000" dirty="0">
                <a:latin typeface="Arial Narrow" pitchFamily="-1" charset="0"/>
              </a:rPr>
              <a:t>(s)];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#Detections(event=e, phase=p, station=s) = </a:t>
            </a:r>
            <a:r>
              <a:rPr lang="en-US" sz="2000" dirty="0">
                <a:latin typeface="Arial Narrow" pitchFamily="-1" charset="0"/>
              </a:rPr>
              <a:t>if </a:t>
            </a:r>
            <a:r>
              <a:rPr lang="en-US" sz="2000" dirty="0" err="1">
                <a:latin typeface="Arial Narrow" pitchFamily="-1" charset="0"/>
              </a:rPr>
              <a:t>IsDetected</a:t>
            </a:r>
            <a:r>
              <a:rPr lang="en-US" sz="2000" dirty="0">
                <a:latin typeface="Arial Narrow" pitchFamily="-1" charset="0"/>
              </a:rPr>
              <a:t>(</a:t>
            </a:r>
            <a:r>
              <a:rPr lang="en-US" sz="2000" dirty="0" err="1">
                <a:latin typeface="Arial Narrow" pitchFamily="-1" charset="0"/>
              </a:rPr>
              <a:t>e,p,s</a:t>
            </a:r>
            <a:r>
              <a:rPr lang="en-US" sz="2000" dirty="0">
                <a:latin typeface="Arial Narrow" pitchFamily="-1" charset="0"/>
              </a:rPr>
              <a:t>) then 1 else 0;</a:t>
            </a:r>
            <a:endParaRPr lang="en-US" sz="2400" dirty="0">
              <a:latin typeface="Arial Narrow" pitchFamily="-1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 err="1">
                <a:latin typeface="Arial Narrow" pitchFamily="-1" charset="0"/>
              </a:rPr>
              <a:t>OnsetTime</a:t>
            </a:r>
            <a:r>
              <a:rPr lang="en-US" sz="2000" b="1" i="1" dirty="0">
                <a:latin typeface="Arial Narrow" pitchFamily="-1" charset="0"/>
              </a:rPr>
              <a:t>(</a:t>
            </a:r>
            <a:r>
              <a:rPr lang="en-US" sz="2000" b="1" i="1" dirty="0" err="1">
                <a:latin typeface="Arial Narrow" pitchFamily="-1" charset="0"/>
              </a:rPr>
              <a:t>a,s</a:t>
            </a:r>
            <a:r>
              <a:rPr lang="en-US" sz="2000" b="1" i="1" dirty="0">
                <a:latin typeface="Arial Narrow" pitchFamily="-1" charset="0"/>
              </a:rPr>
              <a:t>) ~ </a:t>
            </a:r>
            <a:r>
              <a:rPr lang="en-US" sz="2000" dirty="0">
                <a:latin typeface="Arial Narrow" pitchFamily="-1" charset="0"/>
              </a:rPr>
              <a:t>if (event(a) = null) then Uniform[0,T] else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latin typeface="Arial Narrow" pitchFamily="-1" charset="0"/>
              </a:rPr>
              <a:t>   Time(event(a)) + </a:t>
            </a:r>
            <a:r>
              <a:rPr lang="en-US" sz="2000" dirty="0" err="1">
                <a:latin typeface="Arial Narrow" pitchFamily="-1" charset="0"/>
              </a:rPr>
              <a:t>GeoTravelTime</a:t>
            </a:r>
            <a:r>
              <a:rPr lang="en-US" sz="2000" dirty="0">
                <a:latin typeface="Arial Narrow" pitchFamily="-1" charset="0"/>
              </a:rPr>
              <a:t>(Distance(event(a),s),Depth(event(a)),phase(a))    		            	+ Laplace(</a:t>
            </a:r>
            <a:r>
              <a:rPr lang="en-US" sz="2000" dirty="0" err="1">
                <a:latin typeface="Arial Narrow" pitchFamily="-1" charset="0"/>
              </a:rPr>
              <a:t>μ</a:t>
            </a:r>
            <a:r>
              <a:rPr lang="en-US" sz="2000" baseline="-25000" dirty="0" err="1">
                <a:latin typeface="Arial Narrow" pitchFamily="-1" charset="0"/>
              </a:rPr>
              <a:t>t</a:t>
            </a:r>
            <a:r>
              <a:rPr lang="en-US" sz="2000" dirty="0">
                <a:latin typeface="Arial Narrow" pitchFamily="-1" charset="0"/>
              </a:rPr>
              <a:t>(s), </a:t>
            </a:r>
            <a:r>
              <a:rPr lang="en-US" sz="2000" dirty="0" err="1">
                <a:latin typeface="Arial Narrow" pitchFamily="-1" charset="0"/>
              </a:rPr>
              <a:t>σ</a:t>
            </a:r>
            <a:r>
              <a:rPr lang="en-US" sz="2000" baseline="-25000" dirty="0" err="1">
                <a:latin typeface="Arial Narrow" pitchFamily="-1" charset="0"/>
              </a:rPr>
              <a:t>t</a:t>
            </a:r>
            <a:r>
              <a:rPr lang="en-US" sz="2000" dirty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Amplitude(</a:t>
            </a:r>
            <a:r>
              <a:rPr lang="en-US" sz="2000" b="1" i="1" dirty="0" err="1">
                <a:latin typeface="Arial Narrow" pitchFamily="-1" charset="0"/>
              </a:rPr>
              <a:t>a,s</a:t>
            </a:r>
            <a:r>
              <a:rPr lang="en-US" sz="2000" b="1" i="1" dirty="0">
                <a:latin typeface="Arial Narrow" pitchFamily="-1" charset="0"/>
              </a:rPr>
              <a:t>) ~</a:t>
            </a:r>
            <a:r>
              <a:rPr lang="en-US" sz="2400" dirty="0">
                <a:latin typeface="Arial Narrow" pitchFamily="-1" charset="0"/>
              </a:rPr>
              <a:t> </a:t>
            </a:r>
            <a:r>
              <a:rPr lang="en-US" sz="2000" dirty="0">
                <a:latin typeface="Arial Narrow" pitchFamily="-1" charset="0"/>
              </a:rPr>
              <a:t>If (event(a) = null) then </a:t>
            </a:r>
            <a:r>
              <a:rPr lang="en-US" sz="2000" dirty="0" err="1">
                <a:latin typeface="Arial Narrow" pitchFamily="-1" charset="0"/>
              </a:rPr>
              <a:t>NoiseAmplitudeDistribution</a:t>
            </a:r>
            <a:r>
              <a:rPr lang="en-US" sz="2000" dirty="0">
                <a:latin typeface="Arial Narrow" pitchFamily="-1" charset="0"/>
              </a:rPr>
              <a:t>(s)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latin typeface="Arial Narrow" pitchFamily="-1" charset="0"/>
              </a:rPr>
              <a:t>       else </a:t>
            </a:r>
            <a:r>
              <a:rPr lang="en-US" sz="2000" dirty="0" err="1">
                <a:latin typeface="Arial Narrow" pitchFamily="-1" charset="0"/>
              </a:rPr>
              <a:t>AmplitudeModel</a:t>
            </a:r>
            <a:r>
              <a:rPr lang="en-US" sz="2000" dirty="0">
                <a:latin typeface="Arial Narrow" pitchFamily="-1" charset="0"/>
              </a:rPr>
              <a:t>(Magnitude(event(a)), Distance(event(a),s),Depth(event(a)),phase(a))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Azimuth(</a:t>
            </a:r>
            <a:r>
              <a:rPr lang="en-US" sz="2000" b="1" i="1" dirty="0" err="1">
                <a:latin typeface="Arial Narrow" pitchFamily="-1" charset="0"/>
              </a:rPr>
              <a:t>a,s</a:t>
            </a:r>
            <a:r>
              <a:rPr lang="en-US" sz="2000" b="1" i="1" dirty="0">
                <a:latin typeface="Arial Narrow" pitchFamily="-1" charset="0"/>
              </a:rPr>
              <a:t>) ~</a:t>
            </a:r>
            <a:r>
              <a:rPr lang="en-US" sz="2400" dirty="0">
                <a:latin typeface="Arial Narrow" pitchFamily="-1" charset="0"/>
              </a:rPr>
              <a:t> </a:t>
            </a:r>
            <a:r>
              <a:rPr lang="en-US" sz="2000" dirty="0">
                <a:latin typeface="Arial Narrow" pitchFamily="-1" charset="0"/>
              </a:rPr>
              <a:t>If (event(a) = null) then Uniform(0, 360)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latin typeface="Arial Narrow" pitchFamily="-1" charset="0"/>
              </a:rPr>
              <a:t>       else </a:t>
            </a:r>
            <a:r>
              <a:rPr lang="en-US" sz="2000" dirty="0" err="1">
                <a:latin typeface="Arial Narrow" pitchFamily="-1" charset="0"/>
              </a:rPr>
              <a:t>GeoAzimuth</a:t>
            </a:r>
            <a:r>
              <a:rPr lang="en-US" sz="2000" dirty="0">
                <a:latin typeface="Arial Narrow" pitchFamily="-1" charset="0"/>
              </a:rPr>
              <a:t>(Location(event(a)),Depth(event(a)),phase(a),Site(s)) + Laplace(0,σ</a:t>
            </a:r>
            <a:r>
              <a:rPr lang="en-US" sz="2000" baseline="-25000" dirty="0">
                <a:latin typeface="Arial Narrow" pitchFamily="-1" charset="0"/>
              </a:rPr>
              <a:t>a</a:t>
            </a:r>
            <a:r>
              <a:rPr lang="en-US" sz="2000" dirty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>
                <a:latin typeface="Arial Narrow" pitchFamily="-1" charset="0"/>
              </a:rPr>
              <a:t>Slowness(</a:t>
            </a:r>
            <a:r>
              <a:rPr lang="en-US" sz="2000" b="1" i="1" dirty="0" err="1">
                <a:latin typeface="Arial Narrow" pitchFamily="-1" charset="0"/>
              </a:rPr>
              <a:t>a,s</a:t>
            </a:r>
            <a:r>
              <a:rPr lang="en-US" sz="2000" b="1" i="1" dirty="0">
                <a:latin typeface="Arial Narrow" pitchFamily="-1" charset="0"/>
              </a:rPr>
              <a:t>) ~</a:t>
            </a:r>
            <a:r>
              <a:rPr lang="en-US" sz="2400" dirty="0">
                <a:latin typeface="Arial Narrow" pitchFamily="-1" charset="0"/>
              </a:rPr>
              <a:t> </a:t>
            </a:r>
            <a:r>
              <a:rPr lang="en-US" sz="2000" dirty="0">
                <a:latin typeface="Arial Narrow" pitchFamily="-1" charset="0"/>
              </a:rPr>
              <a:t>If (event(a) = null) then Uniform(0,20)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latin typeface="Arial Narrow" pitchFamily="-1" charset="0"/>
              </a:rPr>
              <a:t>       else </a:t>
            </a:r>
            <a:r>
              <a:rPr lang="en-US" sz="2000" dirty="0" err="1">
                <a:latin typeface="Arial Narrow" pitchFamily="-1" charset="0"/>
              </a:rPr>
              <a:t>GeoSlowness</a:t>
            </a:r>
            <a:r>
              <a:rPr lang="en-US" sz="2000" dirty="0">
                <a:latin typeface="Arial Narrow" pitchFamily="-1" charset="0"/>
              </a:rPr>
              <a:t>(Location(event(a)),Depth(event(a)),phase(a),Site(s)) + Laplace(0,σ</a:t>
            </a:r>
            <a:r>
              <a:rPr lang="en-US" sz="2000" baseline="-25000" dirty="0">
                <a:latin typeface="Arial Narrow" pitchFamily="-1" charset="0"/>
              </a:rPr>
              <a:t>a</a:t>
            </a:r>
            <a:r>
              <a:rPr lang="en-US" sz="2000" dirty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i="1" dirty="0" err="1">
                <a:latin typeface="Arial Narrow" pitchFamily="-1" charset="0"/>
              </a:rPr>
              <a:t>ObservedPhase</a:t>
            </a:r>
            <a:r>
              <a:rPr lang="en-US" sz="2000" b="1" i="1" dirty="0">
                <a:latin typeface="Arial Narrow" pitchFamily="-1" charset="0"/>
              </a:rPr>
              <a:t>(</a:t>
            </a:r>
            <a:r>
              <a:rPr lang="en-US" sz="2000" b="1" i="1" dirty="0" err="1">
                <a:latin typeface="Arial Narrow" pitchFamily="-1" charset="0"/>
              </a:rPr>
              <a:t>a,s</a:t>
            </a:r>
            <a:r>
              <a:rPr lang="en-US" sz="2000" b="1" i="1" dirty="0">
                <a:latin typeface="Arial Narrow" pitchFamily="-1" charset="0"/>
              </a:rPr>
              <a:t>) ~</a:t>
            </a:r>
            <a:r>
              <a:rPr lang="en-US" sz="2400" dirty="0">
                <a:latin typeface="Arial Narrow" pitchFamily="-1" charset="0"/>
              </a:rPr>
              <a:t> </a:t>
            </a:r>
            <a:r>
              <a:rPr lang="en-US" sz="2000" dirty="0" err="1">
                <a:latin typeface="Arial Narrow" pitchFamily="-1" charset="0"/>
              </a:rPr>
              <a:t>CategoricalPhaseModel</a:t>
            </a:r>
            <a:r>
              <a:rPr lang="en-US" sz="2000" dirty="0">
                <a:latin typeface="Arial Narrow" pitchFamily="-1" charset="0"/>
              </a:rPr>
              <a:t>(phase(a))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000" dirty="0">
              <a:latin typeface="Arial Narrow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84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9055767" cy="768447"/>
          </a:xfrm>
        </p:spPr>
        <p:txBody>
          <a:bodyPr/>
          <a:lstStyle/>
          <a:p>
            <a:r>
              <a:rPr lang="fr-FR" dirty="0" err="1"/>
              <a:t>North</a:t>
            </a:r>
            <a:r>
              <a:rPr lang="fr-FR" dirty="0"/>
              <a:t> </a:t>
            </a:r>
            <a:r>
              <a:rPr lang="fr-FR" dirty="0" err="1"/>
              <a:t>Korea</a:t>
            </a:r>
            <a:r>
              <a:rPr lang="fr-FR" dirty="0"/>
              <a:t>, </a:t>
            </a:r>
            <a:r>
              <a:rPr lang="fr-FR" dirty="0" err="1"/>
              <a:t>Feb</a:t>
            </a:r>
            <a:r>
              <a:rPr lang="fr-FR" dirty="0"/>
              <a:t> 12, 2013</a:t>
            </a:r>
          </a:p>
        </p:txBody>
      </p:sp>
      <p:pic>
        <p:nvPicPr>
          <p:cNvPr id="4" name="Picture 3" descr="A map of the area&#10;&#10;Description automatically generated with low confidence">
            <a:extLst>
              <a:ext uri="{FF2B5EF4-FFF2-40B4-BE49-F238E27FC236}">
                <a16:creationId xmlns:a16="http://schemas.microsoft.com/office/drawing/2014/main" id="{5EDC3A4B-A62F-7C44-857F-A9DE714F8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76"/>
            <a:ext cx="12192001" cy="781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76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83588"/>
            <a:ext cx="10767402" cy="739712"/>
          </a:xfrm>
        </p:spPr>
        <p:txBody>
          <a:bodyPr/>
          <a:lstStyle/>
          <a:p>
            <a:r>
              <a:rPr lang="fr-FR" dirty="0"/>
              <a:t>Real-time </a:t>
            </a:r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sz="2400" dirty="0">
                <a:solidFill>
                  <a:srgbClr val="00B050"/>
                </a:solidFill>
              </a:rPr>
              <a:t>[Model: UAI97]</a:t>
            </a:r>
            <a:endParaRPr lang="fr-FR" dirty="0"/>
          </a:p>
        </p:txBody>
      </p:sp>
      <p:sp>
        <p:nvSpPr>
          <p:cNvPr id="16" name="Shape 62">
            <a:extLst>
              <a:ext uri="{FF2B5EF4-FFF2-40B4-BE49-F238E27FC236}">
                <a16:creationId xmlns:a16="http://schemas.microsoft.com/office/drawing/2014/main" id="{3C978F16-5AEB-E541-B2B6-DCBCA95FE8E5}"/>
              </a:ext>
            </a:extLst>
          </p:cNvPr>
          <p:cNvSpPr txBox="1">
            <a:spLocks/>
          </p:cNvSpPr>
          <p:nvPr/>
        </p:nvSpPr>
        <p:spPr>
          <a:xfrm>
            <a:off x="163286" y="1227067"/>
            <a:ext cx="11838214" cy="531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mr-IN" b="1" dirty="0">
                <a:latin typeface="Arial" panose="020B0604020202020204" pitchFamily="34" charset="0"/>
                <a:ea typeface="Courier New"/>
                <a:cs typeface="Courier New"/>
                <a:sym typeface="Courier New"/>
              </a:rPr>
              <a:t>…</a:t>
            </a:r>
            <a:endParaRPr lang="en-US" b="1" dirty="0">
              <a:latin typeface="Arial" panose="020B0604020202020204" pitchFamily="34" charset="0"/>
              <a:ea typeface="Courier New"/>
              <a:cs typeface="Arial" panose="020B0604020202020204" pitchFamily="34" charset="0"/>
              <a:sym typeface="Courier New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" b="1" i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Intensity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 ~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</a:t>
            </a:r>
            <a:r>
              <a:rPr lang="en" b="1" dirty="0" err="1">
                <a:solidFill>
                  <a:srgbClr val="0040CD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MultivarGaussian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Mean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,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),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			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 </a:t>
            </a:r>
            <a:r>
              <a:rPr lang="en" b="1" dirty="0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Variance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,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));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 ~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</a:t>
            </a:r>
            <a:r>
              <a:rPr lang="en-US" b="1" dirty="0">
                <a:solidFill>
                  <a:srgbClr val="0040CD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Categorical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dirty="0" err="1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MixtureWeights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));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mr-IN" b="1" dirty="0">
                <a:latin typeface="Arial" panose="020B0604020202020204" pitchFamily="34" charset="0"/>
                <a:ea typeface="Courier New"/>
                <a:cs typeface="Courier New"/>
                <a:sym typeface="Courier New"/>
              </a:rPr>
              <a:t>…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51589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83588"/>
            <a:ext cx="10767402" cy="739712"/>
          </a:xfrm>
        </p:spPr>
        <p:txBody>
          <a:bodyPr/>
          <a:lstStyle/>
          <a:p>
            <a:r>
              <a:rPr lang="fr-FR" dirty="0"/>
              <a:t>Real-time </a:t>
            </a:r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tracking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6" name="Shape 62">
            <a:extLst>
              <a:ext uri="{FF2B5EF4-FFF2-40B4-BE49-F238E27FC236}">
                <a16:creationId xmlns:a16="http://schemas.microsoft.com/office/drawing/2014/main" id="{3C978F16-5AEB-E541-B2B6-DCBCA95FE8E5}"/>
              </a:ext>
            </a:extLst>
          </p:cNvPr>
          <p:cNvSpPr txBox="1">
            <a:spLocks/>
          </p:cNvSpPr>
          <p:nvPr/>
        </p:nvSpPr>
        <p:spPr>
          <a:xfrm>
            <a:off x="163286" y="1227067"/>
            <a:ext cx="11838214" cy="531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mr-IN" b="1" dirty="0">
                <a:latin typeface="Arial" panose="020B0604020202020204" pitchFamily="34" charset="0"/>
                <a:ea typeface="Courier New"/>
                <a:cs typeface="Courier New"/>
                <a:sym typeface="Courier New"/>
              </a:rPr>
              <a:t>…</a:t>
            </a:r>
            <a:endParaRPr lang="en-US" b="1" dirty="0">
              <a:latin typeface="Arial" panose="020B0604020202020204" pitchFamily="34" charset="0"/>
              <a:ea typeface="Courier New"/>
              <a:cs typeface="Arial" panose="020B0604020202020204" pitchFamily="34" charset="0"/>
              <a:sym typeface="Courier New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" b="1" i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Intensity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 ~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</a:t>
            </a:r>
            <a:r>
              <a:rPr lang="en" b="1" dirty="0" err="1">
                <a:solidFill>
                  <a:srgbClr val="0040CD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MultivarGaussian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Mean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,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),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			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 </a:t>
            </a:r>
            <a:r>
              <a:rPr lang="en" b="1" dirty="0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Variance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,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));</a:t>
            </a:r>
          </a:p>
          <a:p>
            <a:pPr>
              <a:lnSpc>
                <a:spcPct val="100000"/>
              </a:lnSpc>
              <a:buNone/>
            </a:pP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x,y,t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) ~</a:t>
            </a:r>
            <a:b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</a:b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   if t==0 then </a:t>
            </a:r>
            <a:r>
              <a:rPr lang="en-US" b="1" dirty="0">
                <a:solidFill>
                  <a:srgbClr val="0040CD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Categorical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dirty="0" err="1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MixtureWeights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(x,y,0))</a:t>
            </a:r>
          </a:p>
          <a:p>
            <a:pPr>
              <a:lnSpc>
                <a:spcPct val="100000"/>
              </a:lnSpc>
              <a:buNone/>
            </a:pP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	  else </a:t>
            </a:r>
            <a:r>
              <a:rPr lang="en-US" b="1" dirty="0" err="1">
                <a:solidFill>
                  <a:srgbClr val="7030A0"/>
                </a:solidFill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TransitionModel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</a:t>
            </a:r>
            <a:r>
              <a:rPr lang="en-US" b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x,y,</a:t>
            </a:r>
            <a:r>
              <a:rPr lang="en-US" b="1" i="1" dirty="0" err="1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PixelState</a:t>
            </a:r>
            <a:r>
              <a:rPr lang="en-US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(x,y,t-1));</a:t>
            </a:r>
          </a:p>
          <a:p>
            <a:pPr>
              <a:lnSpc>
                <a:spcPct val="100000"/>
              </a:lnSpc>
              <a:buNone/>
            </a:pPr>
            <a:r>
              <a:rPr lang="mr-IN" b="1" dirty="0">
                <a:latin typeface="Arial" panose="020B0604020202020204" pitchFamily="34" charset="0"/>
                <a:ea typeface="Courier New"/>
                <a:cs typeface="Courier New"/>
                <a:sym typeface="Courier New"/>
              </a:rPr>
              <a:t>…</a:t>
            </a:r>
            <a:r>
              <a:rPr lang="en" b="1" dirty="0">
                <a:latin typeface="Arial" panose="020B0604020202020204" pitchFamily="34" charset="0"/>
                <a:ea typeface="Courier New"/>
                <a:cs typeface="Arial" panose="020B0604020202020204" pitchFamily="34" charset="0"/>
                <a:sym typeface="Courier New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00457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65" y="410359"/>
            <a:ext cx="11365735" cy="757430"/>
          </a:xfrm>
        </p:spPr>
        <p:txBody>
          <a:bodyPr/>
          <a:lstStyle/>
          <a:p>
            <a:r>
              <a:rPr lang="fr-FR" dirty="0" err="1"/>
              <a:t>Bake-off</a:t>
            </a:r>
            <a:r>
              <a:rPr lang="fr-FR" dirty="0"/>
              <a:t>: </a:t>
            </a:r>
            <a:r>
              <a:rPr lang="fr-FR" dirty="0" err="1"/>
              <a:t>OpenCV</a:t>
            </a:r>
            <a:r>
              <a:rPr lang="fr-FR" dirty="0"/>
              <a:t> vs BLOG (real-time)</a:t>
            </a:r>
          </a:p>
        </p:txBody>
      </p:sp>
      <p:pic>
        <p:nvPicPr>
          <p:cNvPr id="6" name="Stuttgart Results (OpenCV and BLOG comparison).mp4">
            <a:hlinkClick r:id="" action="ppaction://media"/>
            <a:extLst>
              <a:ext uri="{FF2B5EF4-FFF2-40B4-BE49-F238E27FC236}">
                <a16:creationId xmlns:a16="http://schemas.microsoft.com/office/drawing/2014/main" id="{76A46858-A5F5-944A-964A-2278C633D4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32" y="1785976"/>
            <a:ext cx="12188683" cy="4570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7DC841-CF10-9444-AE8D-5EE3E5350192}"/>
              </a:ext>
            </a:extLst>
          </p:cNvPr>
          <p:cNvSpPr txBox="1"/>
          <p:nvPr/>
        </p:nvSpPr>
        <p:spPr>
          <a:xfrm>
            <a:off x="1137585" y="1275654"/>
            <a:ext cx="483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OpenCV (hand-coded state-of-the-art)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6F77D-A18C-9547-9600-74031B32F421}"/>
              </a:ext>
            </a:extLst>
          </p:cNvPr>
          <p:cNvSpPr txBox="1"/>
          <p:nvPr/>
        </p:nvSpPr>
        <p:spPr>
          <a:xfrm>
            <a:off x="8026293" y="1275654"/>
            <a:ext cx="3453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BLOG model </a:t>
            </a:r>
          </a:p>
        </p:txBody>
      </p:sp>
    </p:spTree>
    <p:extLst>
      <p:ext uri="{BB962C8B-B14F-4D97-AF65-F5344CB8AC3E}">
        <p14:creationId xmlns:p14="http://schemas.microsoft.com/office/powerpoint/2010/main" val="150440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435" y="410359"/>
            <a:ext cx="11298565" cy="758042"/>
          </a:xfrm>
        </p:spPr>
        <p:txBody>
          <a:bodyPr/>
          <a:lstStyle/>
          <a:p>
            <a:r>
              <a:rPr lang="en-US" dirty="0"/>
              <a:t>Life: Play and Win in 20 Trillion Moves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1061123" cy="527924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(Non-starter: flat RL in the unknown POMDP of life)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Hierarchical structuring of behavior is </a:t>
            </a:r>
            <a:r>
              <a:rPr lang="en-US" sz="2800" b="1" i="1" dirty="0">
                <a:solidFill>
                  <a:srgbClr val="FF0000"/>
                </a:solidFill>
              </a:rPr>
              <a:t>essential</a:t>
            </a:r>
          </a:p>
          <a:p>
            <a:pPr>
              <a:lnSpc>
                <a:spcPct val="80000"/>
              </a:lnSpc>
            </a:pPr>
            <a:endParaRPr lang="en-US" sz="28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C00000"/>
                </a:solidFill>
              </a:rPr>
              <a:t>Markovian temporal abstraction (HAMs, </a:t>
            </a:r>
            <a:r>
              <a:rPr lang="en-US" sz="2800" b="1" dirty="0" err="1">
                <a:solidFill>
                  <a:srgbClr val="00B050"/>
                </a:solidFill>
              </a:rPr>
              <a:t>NeurIPS</a:t>
            </a:r>
            <a:r>
              <a:rPr lang="en-US" sz="2800" b="1" dirty="0">
                <a:solidFill>
                  <a:srgbClr val="00B050"/>
                </a:solidFill>
              </a:rPr>
              <a:t> 98</a:t>
            </a:r>
            <a:r>
              <a:rPr lang="en-US" sz="2800" b="1" dirty="0">
                <a:solidFill>
                  <a:srgbClr val="C00000"/>
                </a:solidFill>
              </a:rPr>
              <a:t>):</a:t>
            </a:r>
          </a:p>
          <a:p>
            <a:pPr marL="457200" indent="-45720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hierarchical RL</a:t>
            </a:r>
          </a:p>
          <a:p>
            <a:pPr marL="457200" indent="-45720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additive decomposition of value across subroutines</a:t>
            </a:r>
          </a:p>
          <a:p>
            <a:pPr marL="457200" indent="-45720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parallel activities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b="1" dirty="0"/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b="1" dirty="0"/>
              <a:t>Partial programming languages (</a:t>
            </a:r>
            <a:r>
              <a:rPr lang="en-US" sz="2800" b="1" dirty="0" err="1"/>
              <a:t>Alisp</a:t>
            </a:r>
            <a:r>
              <a:rPr lang="en-US" sz="2800" b="1" dirty="0"/>
              <a:t>, </a:t>
            </a:r>
            <a:r>
              <a:rPr lang="en-US" sz="2800" b="1" dirty="0" err="1">
                <a:solidFill>
                  <a:srgbClr val="00B050"/>
                </a:solidFill>
              </a:rPr>
              <a:t>NeurIPS</a:t>
            </a:r>
            <a:r>
              <a:rPr lang="en-US" sz="2800" b="1" dirty="0">
                <a:solidFill>
                  <a:srgbClr val="00B050"/>
                </a:solidFill>
              </a:rPr>
              <a:t> 00</a:t>
            </a:r>
            <a:r>
              <a:rPr lang="en-US" sz="2800" b="1" dirty="0"/>
              <a:t>):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Turing-equivalent formalism for structuring behavior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b="1" dirty="0"/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7030A0"/>
                </a:solidFill>
              </a:rPr>
              <a:t>Angelic semantics for high-level actions (</a:t>
            </a:r>
            <a:r>
              <a:rPr lang="en-US" sz="2800" b="1" dirty="0">
                <a:solidFill>
                  <a:srgbClr val="00B050"/>
                </a:solidFill>
              </a:rPr>
              <a:t>ICAPS 07,08</a:t>
            </a:r>
            <a:r>
              <a:rPr lang="en-US" sz="2800" b="1" dirty="0">
                <a:solidFill>
                  <a:srgbClr val="7030A0"/>
                </a:solidFill>
              </a:rPr>
              <a:t>): </a:t>
            </a:r>
          </a:p>
          <a:p>
            <a:pPr lvl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9746D6"/>
                </a:solidFill>
              </a:rPr>
              <a:t>sound and complete abstract planning</a:t>
            </a:r>
          </a:p>
          <a:p>
            <a:pPr lvl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9746D6"/>
                </a:solidFill>
              </a:rPr>
              <a:t>model-based hierarchical lookahead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0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trategic3.mov" descr="strategic3.mov">
            <a:hlinkClick r:id="" action="ppaction://media"/>
            <a:extLst>
              <a:ext uri="{FF2B5EF4-FFF2-40B4-BE49-F238E27FC236}">
                <a16:creationId xmlns:a16="http://schemas.microsoft.com/office/drawing/2014/main" id="{9374EC88-F184-41AF-D13B-99B5BFFD20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52400"/>
            <a:ext cx="838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4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Where does it break?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0333003" cy="5279241"/>
          </a:xfrm>
        </p:spPr>
        <p:txBody>
          <a:bodyPr/>
          <a:lstStyle/>
          <a:p>
            <a:r>
              <a:rPr lang="en-US" b="1" dirty="0"/>
              <a:t>We lack good ideas for effective discovery of new internal representations (predicates, functions, etc.) in PPLs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7030A0"/>
                </a:solidFill>
              </a:rPr>
              <a:t>We don’t really understand how to create new abstract actions to support hierarchical decision making 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(This is a normal state of affairs as science progresses)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The neo-classical AI community needs to be less faint-hearted about engineering effort and computation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(after all,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AlphaZero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used 10</a:t>
            </a:r>
            <a:r>
              <a:rPr lang="en-US" b="1" baseline="30000" dirty="0">
                <a:solidFill>
                  <a:schemeClr val="accent2">
                    <a:lumMod val="75000"/>
                  </a:schemeClr>
                </a:solidFill>
              </a:rPr>
              <a:t>15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times more computation than Samuel’s checker player)</a:t>
            </a:r>
          </a:p>
        </p:txBody>
      </p:sp>
    </p:spTree>
    <p:extLst>
      <p:ext uri="{BB962C8B-B14F-4D97-AF65-F5344CB8AC3E}">
        <p14:creationId xmlns:p14="http://schemas.microsoft.com/office/powerpoint/2010/main" val="377025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0877-240E-5044-AE62-A61746D1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168401"/>
            <a:ext cx="11226437" cy="5279241"/>
          </a:xfrm>
        </p:spPr>
        <p:txBody>
          <a:bodyPr/>
          <a:lstStyle/>
          <a:p>
            <a:r>
              <a:rPr lang="en-US" sz="2800" b="1" dirty="0"/>
              <a:t>Doesn’t deep learning solve everything?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DL circuits: wide (like linear regression)                                               and deep (like decision trees)</a:t>
            </a:r>
          </a:p>
          <a:p>
            <a:endParaRPr lang="en-US" sz="2800" b="1" dirty="0"/>
          </a:p>
          <a:p>
            <a:r>
              <a:rPr lang="en-US" sz="2800" b="1" dirty="0">
                <a:solidFill>
                  <a:srgbClr val="C00000"/>
                </a:solidFill>
              </a:rPr>
              <a:t>Linear-time circuits lack expressive power:</a:t>
            </a:r>
          </a:p>
          <a:p>
            <a:pPr lvl="1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=&gt; Very large function representations (exponential for NP-hard cases)</a:t>
            </a:r>
          </a:p>
          <a:p>
            <a:pPr lvl="1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=&gt; No savings in computation, massive increase in sample complexity</a:t>
            </a:r>
          </a:p>
          <a:p>
            <a:pPr lvl="1"/>
            <a:endParaRPr lang="en-US" b="1" dirty="0">
              <a:solidFill>
                <a:srgbClr val="008000"/>
              </a:solidFill>
            </a:endParaRPr>
          </a:p>
          <a:p>
            <a:pPr marL="0" lvl="1" indent="0">
              <a:buNone/>
            </a:pPr>
            <a:r>
              <a:rPr lang="en-US" b="1" dirty="0">
                <a:solidFill>
                  <a:srgbClr val="008000"/>
                </a:solidFill>
              </a:rPr>
              <a:t>(In principle, a sufficiently large neural TM could invent Python and then learn everything in Python.)</a:t>
            </a:r>
          </a:p>
        </p:txBody>
      </p:sp>
    </p:spTree>
    <p:extLst>
      <p:ext uri="{BB962C8B-B14F-4D97-AF65-F5344CB8AC3E}">
        <p14:creationId xmlns:p14="http://schemas.microsoft.com/office/powerpoint/2010/main" val="428558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E8FF66-1F53-1B49-9291-D43D59253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12192000" cy="55492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F410AB-32D1-3641-B4E5-EBAB45CA8433}"/>
              </a:ext>
            </a:extLst>
          </p:cNvPr>
          <p:cNvSpPr txBox="1"/>
          <p:nvPr/>
        </p:nvSpPr>
        <p:spPr>
          <a:xfrm>
            <a:off x="4002154" y="5996230"/>
            <a:ext cx="7457939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/>
              <a:t>Carter, Jain, Mueller, Gifford (2020, </a:t>
            </a:r>
            <a:r>
              <a:rPr lang="en-US" sz="2133" dirty="0" err="1"/>
              <a:t>arXiv</a:t>
            </a:r>
            <a:r>
              <a:rPr lang="en-US" sz="2133" dirty="0"/>
              <a:t>)</a:t>
            </a:r>
          </a:p>
          <a:p>
            <a:r>
              <a:rPr lang="en-US" sz="2133" dirty="0"/>
              <a:t>Overinterpretation reveals image classification model pathologies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980253-8365-344C-93A7-9CAE3C97FD57}"/>
              </a:ext>
            </a:extLst>
          </p:cNvPr>
          <p:cNvSpPr/>
          <p:nvPr/>
        </p:nvSpPr>
        <p:spPr>
          <a:xfrm>
            <a:off x="101600" y="177800"/>
            <a:ext cx="1828800" cy="24384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E596C3E-21CD-EF40-979D-7571212291F9}"/>
              </a:ext>
            </a:extLst>
          </p:cNvPr>
          <p:cNvSpPr/>
          <p:nvPr/>
        </p:nvSpPr>
        <p:spPr>
          <a:xfrm>
            <a:off x="-203200" y="3680903"/>
            <a:ext cx="2438400" cy="24384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0973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ckAndDefend-v0_victim_zoo_1_opponent_zoo_1_720p.mp4">
            <a:hlinkClick r:id="" action="ppaction://media"/>
            <a:extLst>
              <a:ext uri="{FF2B5EF4-FFF2-40B4-BE49-F238E27FC236}">
                <a16:creationId xmlns:a16="http://schemas.microsoft.com/office/drawing/2014/main" id="{754AE7C3-A49E-BB47-8C5B-CC5AE1B4F8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5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ckAndDefend-v0_victim_zoo_1_opponent_ppo2_1_720p.mp4">
            <a:hlinkClick r:id="" action="ppaction://media"/>
            <a:extLst>
              <a:ext uri="{FF2B5EF4-FFF2-40B4-BE49-F238E27FC236}">
                <a16:creationId xmlns:a16="http://schemas.microsoft.com/office/drawing/2014/main" id="{8E1655B8-F3A2-944B-9B22-DB877A430A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7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D331-B2DE-204A-BCEC-9C89FB7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58042"/>
          </a:xfrm>
        </p:spPr>
        <p:txBody>
          <a:bodyPr/>
          <a:lstStyle/>
          <a:p>
            <a:r>
              <a:rPr lang="en-US" dirty="0"/>
              <a:t>What if we succeed?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46873457-3728-DF43-B6AE-B2C247BB3326}"/>
              </a:ext>
            </a:extLst>
          </p:cNvPr>
          <p:cNvSpPr txBox="1">
            <a:spLocks/>
          </p:cNvSpPr>
          <p:nvPr/>
        </p:nvSpPr>
        <p:spPr>
          <a:xfrm>
            <a:off x="711200" y="1720276"/>
            <a:ext cx="11480800" cy="3326645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Lift the living standards of everyone on Earth to a respectable level</a:t>
            </a:r>
            <a:endParaRPr lang="en-US" b="1" dirty="0">
              <a:solidFill>
                <a:srgbClr val="9BFF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10x increase in world GDP ($13.5Q net present value)</a:t>
            </a:r>
          </a:p>
          <a:p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advances in health, education, science</a:t>
            </a:r>
            <a:endParaRPr lang="en-US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058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468A8C-A496-5B40-82C9-5BAB8DAC6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769"/>
            <a:ext cx="12209417" cy="6848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90122B-C3B3-854D-8C08-C9364F0609C3}"/>
              </a:ext>
            </a:extLst>
          </p:cNvPr>
          <p:cNvSpPr txBox="1"/>
          <p:nvPr/>
        </p:nvSpPr>
        <p:spPr>
          <a:xfrm>
            <a:off x="1738996" y="3429000"/>
            <a:ext cx="89180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</a:rPr>
              <a:t>It seems probable that once the machine thinking method had started, it would not take long to outstrip our feeble powers. … At some stage therefore we should have to expect the machines to take control </a:t>
            </a:r>
          </a:p>
        </p:txBody>
      </p:sp>
    </p:spTree>
    <p:extLst>
      <p:ext uri="{BB962C8B-B14F-4D97-AF65-F5344CB8AC3E}">
        <p14:creationId xmlns:p14="http://schemas.microsoft.com/office/powerpoint/2010/main" val="308529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9775883" cy="781834"/>
          </a:xfrm>
        </p:spPr>
        <p:txBody>
          <a:bodyPr/>
          <a:lstStyle/>
          <a:p>
            <a:r>
              <a:rPr lang="fr-FR" dirty="0"/>
              <a:t>Imminent?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100" y="1767016"/>
            <a:ext cx="11645900" cy="4680626"/>
          </a:xfrm>
        </p:spPr>
        <p:txBody>
          <a:bodyPr/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Achieving general-purpose AI still requires multiple breakthroughs</a:t>
            </a:r>
          </a:p>
          <a:p>
            <a:endParaRPr lang="en-US" sz="2800" b="1" u="sng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2800" b="1" u="sng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b="1" u="sng" dirty="0">
                <a:solidFill>
                  <a:srgbClr val="FF0000"/>
                </a:solidFill>
              </a:rPr>
              <a:t>Date unpredictable</a:t>
            </a:r>
          </a:p>
          <a:p>
            <a:pPr marL="0" lvl="1" indent="0">
              <a:buNone/>
            </a:pPr>
            <a:endParaRPr lang="en-US" sz="2800" b="1" dirty="0"/>
          </a:p>
          <a:p>
            <a:pPr marL="0" lvl="1" indent="0">
              <a:buNone/>
            </a:pPr>
            <a:endParaRPr lang="en-US" sz="2800" b="1" dirty="0"/>
          </a:p>
          <a:p>
            <a:pPr marL="0" lvl="1" indent="0"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4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6905" y="848797"/>
            <a:ext cx="9925095" cy="2580225"/>
          </a:xfrm>
        </p:spPr>
        <p:txBody>
          <a:bodyPr>
            <a:normAutofit/>
          </a:bodyPr>
          <a:lstStyle/>
          <a:p>
            <a:pPr marL="24367" indent="0">
              <a:buNone/>
            </a:pPr>
            <a:r>
              <a:rPr lang="en-US" sz="3600" b="1" u="sng" dirty="0">
                <a:solidFill>
                  <a:srgbClr val="00B050"/>
                </a:solidFill>
                <a:effectLst/>
              </a:rPr>
              <a:t>Sept 11, 1933</a:t>
            </a:r>
            <a:r>
              <a:rPr lang="en-US" sz="3600" b="1" dirty="0"/>
              <a:t>: Lord Rutherford addressed BAAS:</a:t>
            </a:r>
            <a:r>
              <a:rPr lang="en-US" sz="3600" dirty="0"/>
              <a:t>                 </a:t>
            </a:r>
            <a:r>
              <a:rPr lang="en-US" sz="3600" i="1" dirty="0"/>
              <a:t>“</a:t>
            </a:r>
            <a:r>
              <a:rPr lang="en-US" sz="3600" b="1" i="1" dirty="0">
                <a:solidFill>
                  <a:srgbClr val="0040CD"/>
                </a:solidFill>
                <a:effectLst/>
              </a:rPr>
              <a:t>Anyone who looks for a source of power in the transformation of the atoms is talking moonshine</a:t>
            </a:r>
            <a:r>
              <a:rPr lang="en-US" sz="3600" i="1" dirty="0"/>
              <a:t>.”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4" y="868245"/>
            <a:ext cx="1999937" cy="245016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75180" y="3915694"/>
            <a:ext cx="12197688" cy="2519529"/>
            <a:chOff x="131385" y="2936754"/>
            <a:chExt cx="9148266" cy="18896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385" y="2936754"/>
              <a:ext cx="1499953" cy="1889647"/>
            </a:xfrm>
            <a:prstGeom prst="rect">
              <a:avLst/>
            </a:prstGeom>
          </p:spPr>
        </p:pic>
        <p:sp>
          <p:nvSpPr>
            <p:cNvPr id="5" name="Content Placeholder 1"/>
            <p:cNvSpPr txBox="1">
              <a:spLocks/>
            </p:cNvSpPr>
            <p:nvPr/>
          </p:nvSpPr>
          <p:spPr>
            <a:xfrm>
              <a:off x="1700179" y="3089153"/>
              <a:ext cx="7579472" cy="1235197"/>
            </a:xfrm>
            <a:prstGeom prst="rect">
              <a:avLst/>
            </a:prstGeom>
          </p:spPr>
          <p:txBody>
            <a:bodyPr vert="horz" lIns="121760" tIns="60880" rIns="121760" bIns="60880" rtlCol="0" anchor="t">
              <a:normAutofit/>
            </a:bodyPr>
            <a:lstStyle>
              <a:lvl1pPr marL="273965" indent="-255699" algn="l" defTabSz="913212" rtl="0" eaLnBrk="1" latinLnBrk="0" hangingPunct="1">
                <a:spcBef>
                  <a:spcPct val="20000"/>
                </a:spcBef>
                <a:spcAft>
                  <a:spcPts val="0"/>
                </a:spcAft>
                <a:buSzPct val="60000"/>
                <a:buFont typeface="Wingdings" charset="2"/>
                <a:buChar char="v"/>
                <a:defRPr sz="32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639248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charset="2"/>
                <a:buChar char="v"/>
                <a:defRPr sz="28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04532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charset="2"/>
                <a:buChar char="v"/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69818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charset="2"/>
                <a:buChar char="v"/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43780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charset="2"/>
                <a:buChar char="v"/>
                <a:defRPr sz="20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1963405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237370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511332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2830957" indent="-255699" algn="l" defTabSz="913212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24367" indent="0">
                <a:buNone/>
              </a:pPr>
              <a:r>
                <a:rPr lang="en-US" sz="3600" b="1" u="sng" dirty="0">
                  <a:solidFill>
                    <a:srgbClr val="00B050"/>
                  </a:solidFill>
                  <a:effectLst/>
                </a:rPr>
                <a:t>Sept 12, 1933</a:t>
              </a:r>
              <a:r>
                <a:rPr lang="en-US" sz="3600" dirty="0"/>
                <a:t>: </a:t>
              </a:r>
              <a:r>
                <a:rPr lang="en-US" sz="3600" b="1" dirty="0">
                  <a:solidFill>
                    <a:srgbClr val="C00000"/>
                  </a:solidFill>
                  <a:effectLst/>
                </a:rPr>
                <a:t>Leo Szilard invented the           neutron-induced nuclear chain reaction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930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9775883" cy="1263801"/>
          </a:xfrm>
        </p:spPr>
        <p:txBody>
          <a:bodyPr/>
          <a:lstStyle/>
          <a:p>
            <a:r>
              <a:rPr lang="fr-FR" dirty="0" err="1"/>
              <a:t>Eventually</a:t>
            </a:r>
            <a:r>
              <a:rPr lang="fr-FR" dirty="0"/>
              <a:t> (but not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soon</a:t>
            </a:r>
            <a:r>
              <a:rPr lang="fr-FR" dirty="0"/>
              <a:t>)…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767016"/>
            <a:ext cx="10794638" cy="4680626"/>
          </a:xfrm>
        </p:spPr>
        <p:txBody>
          <a:bodyPr/>
          <a:lstStyle/>
          <a:p>
            <a:pPr marL="0" lvl="1" indent="0">
              <a:buNone/>
            </a:pPr>
            <a:r>
              <a:rPr lang="en-US" sz="2800" b="1" dirty="0"/>
              <a:t>AI systems will make better real-world decisions than humans</a:t>
            </a:r>
          </a:p>
          <a:p>
            <a:pPr marL="0" lvl="1" indent="0">
              <a:buNone/>
            </a:pPr>
            <a:endParaRPr lang="en-US" sz="2800" b="1" dirty="0"/>
          </a:p>
          <a:p>
            <a:pPr marL="0" lvl="1" indent="0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Turing’s point: how do we retain power over entities more powerful than us, for ever?</a:t>
            </a:r>
          </a:p>
          <a:p>
            <a:pPr marL="0" lvl="1" indent="0">
              <a:buNone/>
            </a:pPr>
            <a:endParaRPr lang="en-US" sz="2800" b="1" dirty="0"/>
          </a:p>
          <a:p>
            <a:pPr marL="0" lvl="1" indent="0">
              <a:buNone/>
            </a:pPr>
            <a:endParaRPr lang="en-US" b="1" dirty="0"/>
          </a:p>
          <a:p>
            <a:pPr marL="0" lvl="1" indent="0">
              <a:buNone/>
            </a:pP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9055767" cy="1263801"/>
          </a:xfrm>
        </p:spPr>
        <p:txBody>
          <a:bodyPr/>
          <a:lstStyle/>
          <a:p>
            <a:r>
              <a:rPr lang="fr-FR" dirty="0" err="1"/>
              <a:t>Example</a:t>
            </a:r>
            <a:r>
              <a:rPr lang="fr-FR" dirty="0"/>
              <a:t>: Social media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767016"/>
            <a:ext cx="10333003" cy="4680626"/>
          </a:xfrm>
        </p:spPr>
        <p:txBody>
          <a:bodyPr/>
          <a:lstStyle/>
          <a:p>
            <a:pPr marL="0" lvl="1" indent="0">
              <a:buNone/>
            </a:pPr>
            <a:r>
              <a:rPr lang="en-US" sz="3200" b="1" dirty="0"/>
              <a:t>Objective: maximize clickthrough</a:t>
            </a:r>
          </a:p>
          <a:p>
            <a:pPr marL="0" lvl="1" indent="0">
              <a:buNone/>
            </a:pPr>
            <a:r>
              <a:rPr lang="en-US" sz="2800" b="1" dirty="0"/>
              <a:t>= learning what people want</a:t>
            </a:r>
          </a:p>
          <a:p>
            <a:pPr marL="0" lvl="1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= modifying people to be more predictable</a:t>
            </a:r>
          </a:p>
          <a:p>
            <a:pPr marL="0" lvl="1" indent="0"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0F36C1-872E-A546-87C1-35C88CB13059}"/>
              </a:ext>
            </a:extLst>
          </p:cNvPr>
          <p:cNvCxnSpPr/>
          <p:nvPr/>
        </p:nvCxnSpPr>
        <p:spPr>
          <a:xfrm flipH="1">
            <a:off x="1215887" y="2623550"/>
            <a:ext cx="4880113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91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767016"/>
            <a:ext cx="10333003" cy="4680626"/>
          </a:xfrm>
        </p:spPr>
        <p:txBody>
          <a:bodyPr/>
          <a:lstStyle/>
          <a:p>
            <a:pPr marL="0" lvl="1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lvl="1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With incompletely or incorrectly defined objectives, better AI =&gt; </a:t>
            </a:r>
            <a:r>
              <a:rPr lang="en-US" sz="3200" b="1" i="1" u="sng" dirty="0">
                <a:solidFill>
                  <a:srgbClr val="FF0000"/>
                </a:solidFill>
              </a:rPr>
              <a:t>worse</a:t>
            </a:r>
            <a:r>
              <a:rPr lang="en-US" sz="3200" b="1" dirty="0">
                <a:solidFill>
                  <a:srgbClr val="FF0000"/>
                </a:solidFill>
              </a:rPr>
              <a:t> outcomes</a:t>
            </a:r>
          </a:p>
        </p:txBody>
      </p:sp>
    </p:spTree>
    <p:extLst>
      <p:ext uri="{BB962C8B-B14F-4D97-AF65-F5344CB8AC3E}">
        <p14:creationId xmlns:p14="http://schemas.microsoft.com/office/powerpoint/2010/main" val="258176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9055767" cy="1263801"/>
          </a:xfrm>
        </p:spPr>
        <p:txBody>
          <a:bodyPr/>
          <a:lstStyle/>
          <a:p>
            <a:r>
              <a:rPr lang="fr-FR" dirty="0"/>
              <a:t>A new model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A97ED18-7FE4-5D46-A810-AA51C66CDF8E}"/>
              </a:ext>
            </a:extLst>
          </p:cNvPr>
          <p:cNvSpPr txBox="1">
            <a:spLocks/>
          </p:cNvSpPr>
          <p:nvPr/>
        </p:nvSpPr>
        <p:spPr>
          <a:xfrm>
            <a:off x="1532274" y="1600201"/>
            <a:ext cx="9426513" cy="470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Machines are </a:t>
            </a:r>
            <a:r>
              <a:rPr lang="en-US" sz="2800" b="1" dirty="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the extent that </a:t>
            </a:r>
            <a:r>
              <a:rPr lang="en-US" sz="2800" b="1" dirty="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actions can be expected to achieve </a:t>
            </a:r>
            <a:r>
              <a:rPr lang="en-US" sz="2800" b="1" dirty="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objectives</a:t>
            </a:r>
          </a:p>
          <a:p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sz="2800" b="1" i="1" u="sng" dirty="0">
                <a:solidFill>
                  <a:srgbClr val="FC00F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to the extent that </a:t>
            </a:r>
            <a:r>
              <a:rPr lang="en-US" sz="2800" b="1" dirty="0">
                <a:solidFill>
                  <a:srgbClr val="0040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actions can be expected to achieve </a:t>
            </a:r>
            <a:r>
              <a:rPr lang="en-US" sz="2800" b="1" i="1" u="sng" dirty="0">
                <a:solidFill>
                  <a:srgbClr val="FC00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objectives</a:t>
            </a:r>
          </a:p>
          <a:p>
            <a:pPr marL="152396" indent="0">
              <a:buNone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E3C6A-864F-084C-9F82-769552885DED}"/>
              </a:ext>
            </a:extLst>
          </p:cNvPr>
          <p:cNvGrpSpPr/>
          <p:nvPr/>
        </p:nvGrpSpPr>
        <p:grpSpPr>
          <a:xfrm>
            <a:off x="2030506" y="2008026"/>
            <a:ext cx="8644343" cy="451489"/>
            <a:chOff x="685800" y="2115880"/>
            <a:chExt cx="7557971" cy="37568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954D331-B482-2240-8D84-C692AED85228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" y="2115880"/>
              <a:ext cx="754380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9B306AC-9388-7C4D-B8D7-67C9D16EA427}"/>
                </a:ext>
              </a:extLst>
            </p:cNvPr>
            <p:cNvCxnSpPr>
              <a:cxnSpLocks/>
            </p:cNvCxnSpPr>
            <p:nvPr/>
          </p:nvCxnSpPr>
          <p:spPr>
            <a:xfrm>
              <a:off x="699971" y="2491565"/>
              <a:ext cx="754380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540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2" y="410358"/>
            <a:ext cx="10682151" cy="1263801"/>
          </a:xfrm>
        </p:spPr>
        <p:txBody>
          <a:bodyPr/>
          <a:lstStyle/>
          <a:p>
            <a:r>
              <a:rPr lang="fr-FR" dirty="0" err="1"/>
              <a:t>Provably</a:t>
            </a:r>
            <a:r>
              <a:rPr lang="fr-FR" dirty="0"/>
              <a:t> </a:t>
            </a:r>
            <a:r>
              <a:rPr lang="fr-FR" dirty="0" err="1"/>
              <a:t>Beneficial</a:t>
            </a:r>
            <a:r>
              <a:rPr lang="fr-FR" dirty="0"/>
              <a:t> AI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511805"/>
            <a:ext cx="10918370" cy="4714824"/>
          </a:xfrm>
        </p:spPr>
        <p:txBody>
          <a:bodyPr/>
          <a:lstStyle/>
          <a:p>
            <a:pPr marL="24271"/>
            <a:r>
              <a:rPr lang="en-US" sz="2800" b="1" dirty="0"/>
              <a:t>1. Robot goal: satisfy human preferences*</a:t>
            </a:r>
          </a:p>
          <a:p>
            <a:pPr marL="24271"/>
            <a:r>
              <a:rPr lang="en-US" sz="2800" b="1" dirty="0">
                <a:solidFill>
                  <a:srgbClr val="FF0000"/>
                </a:solidFill>
              </a:rPr>
              <a:t>2. Robot is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uncertain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about human preferences</a:t>
            </a:r>
          </a:p>
          <a:p>
            <a:pPr marL="24271"/>
            <a:r>
              <a:rPr lang="en-US" sz="2800" b="1" dirty="0">
                <a:solidFill>
                  <a:srgbClr val="7030A0"/>
                </a:solidFill>
              </a:rPr>
              <a:t>3. Human behavior provides evidence of preferences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rgbClr val="C00000"/>
                </a:solidFill>
              </a:rPr>
              <a:t>The robot solves a formally defined </a:t>
            </a:r>
            <a:r>
              <a:rPr lang="en-US" sz="2800" b="1" dirty="0">
                <a:solidFill>
                  <a:srgbClr val="7030A0"/>
                </a:solidFill>
              </a:rPr>
              <a:t>assistance game</a:t>
            </a:r>
          </a:p>
          <a:p>
            <a:r>
              <a:rPr lang="en-US" sz="2800" b="1" dirty="0">
                <a:solidFill>
                  <a:srgbClr val="00B050"/>
                </a:solidFill>
              </a:rPr>
              <a:t>Optimal solutions: </a:t>
            </a:r>
          </a:p>
          <a:p>
            <a:r>
              <a:rPr lang="en-US" sz="2800" dirty="0">
                <a:solidFill>
                  <a:srgbClr val="00B050"/>
                </a:solidFill>
              </a:rPr>
              <a:t>	</a:t>
            </a:r>
            <a:r>
              <a:rPr lang="en-US" b="1" dirty="0">
                <a:solidFill>
                  <a:srgbClr val="00B050"/>
                </a:solidFill>
              </a:rPr>
              <a:t>defer to human, ask permission, allow self to be switched off</a:t>
            </a:r>
          </a:p>
          <a:p>
            <a:r>
              <a:rPr lang="en-US" b="1" dirty="0">
                <a:solidFill>
                  <a:srgbClr val="7030A0"/>
                </a:solidFill>
              </a:rPr>
              <a:t>It is rational for humans to build machines that solve assistance games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Better AI =&gt; better outcomes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CC6B5-4055-4637-BA75-F1CDF0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8"/>
            <a:ext cx="9055767" cy="1263801"/>
          </a:xfrm>
        </p:spPr>
        <p:txBody>
          <a:bodyPr/>
          <a:lstStyle/>
          <a:p>
            <a:r>
              <a:rPr lang="fr-FR" dirty="0" err="1"/>
              <a:t>Extending</a:t>
            </a:r>
            <a:r>
              <a:rPr lang="fr-FR" dirty="0"/>
              <a:t> the basic </a:t>
            </a:r>
            <a:r>
              <a:rPr lang="fr-FR" dirty="0" err="1"/>
              <a:t>theory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0BD2ED-64E0-421F-88ED-972185439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219811"/>
            <a:ext cx="11097907" cy="5490477"/>
          </a:xfrm>
        </p:spPr>
        <p:txBody>
          <a:bodyPr/>
          <a:lstStyle/>
          <a:p>
            <a:pPr marL="0" lvl="1" indent="0">
              <a:spcAft>
                <a:spcPts val="0"/>
              </a:spcAft>
              <a:buNone/>
            </a:pPr>
            <a:r>
              <a:rPr lang="en-US" sz="2800" b="1" dirty="0"/>
              <a:t>Many humans</a:t>
            </a:r>
          </a:p>
          <a:p>
            <a:pPr marL="0" lvl="1" indent="0">
              <a:spcAft>
                <a:spcPts val="1200"/>
              </a:spcAft>
              <a:buNone/>
            </a:pPr>
            <a:r>
              <a:rPr lang="en-US" b="1" dirty="0"/>
              <a:t>	=&gt; connections to moral philosophy, economics</a:t>
            </a:r>
          </a:p>
          <a:p>
            <a:pPr marL="0" lvl="1" indent="0"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B050"/>
                </a:solidFill>
              </a:rPr>
              <a:t>Many machines</a:t>
            </a:r>
          </a:p>
          <a:p>
            <a:pPr marL="0" lvl="1" indent="0">
              <a:spcAft>
                <a:spcPts val="1200"/>
              </a:spcAft>
              <a:buNone/>
            </a:pPr>
            <a:r>
              <a:rPr lang="en-US" b="1" dirty="0">
                <a:solidFill>
                  <a:srgbClr val="00B050"/>
                </a:solidFill>
              </a:rPr>
              <a:t>	=&gt; avoiding unanticipated strategic interactions</a:t>
            </a:r>
          </a:p>
          <a:p>
            <a:pPr marL="0" lvl="1" indent="0">
              <a:spcAft>
                <a:spcPts val="0"/>
              </a:spcAft>
              <a:buNone/>
            </a:pPr>
            <a:r>
              <a:rPr lang="en-US" sz="2800" b="1" dirty="0">
                <a:solidFill>
                  <a:srgbClr val="7030A0"/>
                </a:solidFill>
              </a:rPr>
              <a:t>Non-rational humans</a:t>
            </a:r>
          </a:p>
          <a:p>
            <a:pPr marL="0" lvl="1" indent="0">
              <a:spcAft>
                <a:spcPts val="1200"/>
              </a:spcAft>
              <a:buNone/>
            </a:pPr>
            <a:r>
              <a:rPr lang="en-US" b="1" dirty="0">
                <a:solidFill>
                  <a:srgbClr val="7030A0"/>
                </a:solidFill>
              </a:rPr>
              <a:t>	=&gt; connections to cognitive psychology, neuroscience</a:t>
            </a:r>
            <a:endParaRPr lang="en-US" sz="2800" b="1" dirty="0">
              <a:solidFill>
                <a:srgbClr val="7030A0"/>
              </a:solidFill>
            </a:endParaRPr>
          </a:p>
          <a:p>
            <a:pPr marL="0" lvl="1" indent="0"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Foundations</a:t>
            </a:r>
          </a:p>
          <a:p>
            <a:pPr marL="0" lvl="1" indent="0">
              <a:spcAft>
                <a:spcPts val="1200"/>
              </a:spcAft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	=&gt; rebuild each area of AI (search, planning, RL, etc.)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lvl="1" indent="0">
              <a:spcAft>
                <a:spcPts val="0"/>
              </a:spcAft>
              <a:buNone/>
            </a:pPr>
            <a:r>
              <a:rPr lang="en-US" sz="2800" b="1" dirty="0">
                <a:solidFill>
                  <a:srgbClr val="C00000"/>
                </a:solidFill>
              </a:rPr>
              <a:t>Application prototypes</a:t>
            </a:r>
          </a:p>
          <a:p>
            <a:pPr marL="0" lvl="1" indent="0">
              <a:buNone/>
            </a:pPr>
            <a:r>
              <a:rPr lang="en-US" b="1" dirty="0">
                <a:solidFill>
                  <a:srgbClr val="C00000"/>
                </a:solidFill>
              </a:rPr>
              <a:t>	=&gt; self-driving cars, digital assistants, personal robots, social media</a:t>
            </a:r>
          </a:p>
          <a:p>
            <a:pPr marL="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tx1"/>
                </a:solidFill>
              </a:rPr>
              <a:t>Templates and regulations applied to well-founded designs</a:t>
            </a:r>
          </a:p>
          <a:p>
            <a:pPr marL="0" lvl="1" indent="0">
              <a:spcAft>
                <a:spcPts val="0"/>
              </a:spcAft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1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EA691B-5ABB-C04A-B309-1D5BF6F23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50" y="-279136"/>
            <a:ext cx="5189550" cy="74162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A706AC-9B7E-7E42-AB78-5E2131BFA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880" y="293509"/>
            <a:ext cx="4512801" cy="6259691"/>
          </a:xfrm>
          <a:prstGeom prst="rect">
            <a:avLst/>
          </a:prstGeom>
          <a:effectLst>
            <a:outerShdw blurRad="419100" dist="342900" dir="3060000" algn="ctr" rotWithShape="0">
              <a:schemeClr val="tx2"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3861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ll-e-ss4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12473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2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20"/>
    </mc:Choice>
    <mc:Fallback xmlns="">
      <p:transition spd="slow" advTm="1122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58FC-A857-3143-B697-DEA04C44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26464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B801F-1BA4-D44C-8344-CECBD73D43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470454"/>
            <a:ext cx="10798070" cy="4977188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en-US" sz="2800" b="1" dirty="0">
                <a:solidFill>
                  <a:srgbClr val="C00000"/>
                </a:solidFill>
              </a:rPr>
              <a:t>Neo-classical AI, supported by deep learning, is a way forward</a:t>
            </a:r>
          </a:p>
          <a:p>
            <a:pPr>
              <a:lnSpc>
                <a:spcPts val="2500"/>
              </a:lnSpc>
            </a:pPr>
            <a:endParaRPr lang="en-US" sz="2800" b="1" dirty="0"/>
          </a:p>
          <a:p>
            <a:pPr>
              <a:lnSpc>
                <a:spcPts val="2500"/>
              </a:lnSpc>
            </a:pPr>
            <a:r>
              <a:rPr lang="en-US" sz="2800" b="1" dirty="0"/>
              <a:t>AI has vast potential and unstoppable momentum</a:t>
            </a:r>
          </a:p>
          <a:p>
            <a:pPr>
              <a:lnSpc>
                <a:spcPts val="2500"/>
              </a:lnSpc>
            </a:pPr>
            <a:endParaRPr lang="en-US" sz="2800" dirty="0"/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The standard model for AI leads to loss of human control over increasingly intelligent AI systems</a:t>
            </a:r>
          </a:p>
          <a:p>
            <a:pPr>
              <a:lnSpc>
                <a:spcPts val="2500"/>
              </a:lnSpc>
            </a:pPr>
            <a:endParaRPr lang="en-US" sz="2800" dirty="0"/>
          </a:p>
          <a:p>
            <a:r>
              <a:rPr lang="en-US" sz="2800" b="1" dirty="0">
                <a:solidFill>
                  <a:srgbClr val="7030A0"/>
                </a:solidFill>
              </a:rPr>
              <a:t>Provably beneficial AI is possible </a:t>
            </a:r>
            <a:r>
              <a:rPr lang="en-US" sz="2800" b="1" i="1" u="sng" dirty="0">
                <a:solidFill>
                  <a:srgbClr val="7030A0"/>
                </a:solidFill>
              </a:rPr>
              <a:t>and desirable</a:t>
            </a:r>
          </a:p>
          <a:p>
            <a:r>
              <a:rPr lang="en-US" sz="2800" b="1" i="1" u="sng" dirty="0">
                <a:solidFill>
                  <a:srgbClr val="FF0000"/>
                </a:solidFill>
              </a:rPr>
              <a:t>It’s not AI Ethics, it’s AI</a:t>
            </a:r>
          </a:p>
        </p:txBody>
      </p:sp>
    </p:spTree>
    <p:extLst>
      <p:ext uri="{BB962C8B-B14F-4D97-AF65-F5344CB8AC3E}">
        <p14:creationId xmlns:p14="http://schemas.microsoft.com/office/powerpoint/2010/main" val="392398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58FC-A857-3143-B697-DEA04C44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3" y="410359"/>
            <a:ext cx="8662531" cy="726464"/>
          </a:xfrm>
        </p:spPr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B801F-1BA4-D44C-8344-CECBD73D43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562" y="1470454"/>
            <a:ext cx="10798070" cy="4977188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en-US" sz="2800" b="1" dirty="0"/>
              <a:t>To the organizers and hosts of IJCAI 22</a:t>
            </a:r>
          </a:p>
          <a:p>
            <a:pPr>
              <a:lnSpc>
                <a:spcPts val="2500"/>
              </a:lnSpc>
            </a:pPr>
            <a:endParaRPr lang="en-US" sz="2800" b="1" dirty="0"/>
          </a:p>
          <a:p>
            <a:pPr>
              <a:lnSpc>
                <a:spcPts val="2500"/>
              </a:lnSpc>
            </a:pPr>
            <a:r>
              <a:rPr lang="en-US" sz="2800" b="1" dirty="0"/>
              <a:t>To the IJCAI Awards Committee</a:t>
            </a:r>
          </a:p>
          <a:p>
            <a:pPr>
              <a:lnSpc>
                <a:spcPts val="2500"/>
              </a:lnSpc>
            </a:pPr>
            <a:endParaRPr lang="en-US" sz="2800" b="1" dirty="0"/>
          </a:p>
          <a:p>
            <a:pPr>
              <a:lnSpc>
                <a:spcPts val="2500"/>
              </a:lnSpc>
            </a:pPr>
            <a:r>
              <a:rPr lang="en-US" sz="2800" b="1" dirty="0"/>
              <a:t>To my advisors, inspirers, and funders</a:t>
            </a:r>
          </a:p>
          <a:p>
            <a:pPr>
              <a:lnSpc>
                <a:spcPts val="2500"/>
              </a:lnSpc>
            </a:pPr>
            <a:endParaRPr lang="en-US" sz="2800" b="1" dirty="0"/>
          </a:p>
          <a:p>
            <a:pPr>
              <a:lnSpc>
                <a:spcPts val="2500"/>
              </a:lnSpc>
            </a:pPr>
            <a:r>
              <a:rPr lang="en-US" sz="2800" b="1" dirty="0"/>
              <a:t>To all my students and collaborators</a:t>
            </a:r>
            <a:endParaRPr lang="en-US" sz="28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101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33700</TotalTime>
  <Words>2086</Words>
  <Application>Microsoft Macintosh PowerPoint</Application>
  <PresentationFormat>Widescreen</PresentationFormat>
  <Paragraphs>252</Paragraphs>
  <Slides>41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Apple Chancery</vt:lpstr>
      <vt:lpstr>Arial</vt:lpstr>
      <vt:lpstr>Arial Narrow</vt:lpstr>
      <vt:lpstr>Brush Script Std</vt:lpstr>
      <vt:lpstr>Calibri</vt:lpstr>
      <vt:lpstr>Calibri Light</vt:lpstr>
      <vt:lpstr>Courier</vt:lpstr>
      <vt:lpstr>Lato</vt:lpstr>
      <vt:lpstr>Wingdings</vt:lpstr>
      <vt:lpstr>Thème Office</vt:lpstr>
      <vt:lpstr>Artificial Intelligence:  Some Thoughts?</vt:lpstr>
      <vt:lpstr>Outline</vt:lpstr>
      <vt:lpstr>What is AI?</vt:lpstr>
      <vt:lpstr>Agent functions</vt:lpstr>
      <vt:lpstr>Machines and programs</vt:lpstr>
      <vt:lpstr>Bounded optimality</vt:lpstr>
      <vt:lpstr>Rational metareasoning</vt:lpstr>
      <vt:lpstr>PowerPoint Presentation</vt:lpstr>
      <vt:lpstr>What’s inside the box?</vt:lpstr>
      <vt:lpstr>Example</vt:lpstr>
      <vt:lpstr>General approach to AI….</vt:lpstr>
      <vt:lpstr>Where does it break?</vt:lpstr>
      <vt:lpstr>Simple baseline</vt:lpstr>
      <vt:lpstr>Where does it break?</vt:lpstr>
      <vt:lpstr>First-order, open-universe models</vt:lpstr>
      <vt:lpstr>NETVISA: global nuclear monitoring</vt:lpstr>
      <vt:lpstr>North Korea, Feb 12, 2013</vt:lpstr>
      <vt:lpstr>Real-time video tracking [Model: UAI97]</vt:lpstr>
      <vt:lpstr>Real-time video tracking</vt:lpstr>
      <vt:lpstr>Bake-off: OpenCV vs BLOG (real-time)</vt:lpstr>
      <vt:lpstr>Life: Play and Win in 20 Trillion Moves</vt:lpstr>
      <vt:lpstr>PowerPoint Presentation</vt:lpstr>
      <vt:lpstr>Where does it break?</vt:lpstr>
      <vt:lpstr>Deep learning</vt:lpstr>
      <vt:lpstr>PowerPoint Presentation</vt:lpstr>
      <vt:lpstr>PowerPoint Presentation</vt:lpstr>
      <vt:lpstr>PowerPoint Presentation</vt:lpstr>
      <vt:lpstr>What if we succeed?</vt:lpstr>
      <vt:lpstr>PowerPoint Presentation</vt:lpstr>
      <vt:lpstr>Imminent?</vt:lpstr>
      <vt:lpstr>PowerPoint Presentation</vt:lpstr>
      <vt:lpstr>Eventually (but not very soon)…</vt:lpstr>
      <vt:lpstr>Example: Social media</vt:lpstr>
      <vt:lpstr>PowerPoint Presentation</vt:lpstr>
      <vt:lpstr>A new model</vt:lpstr>
      <vt:lpstr>Provably Beneficial AI</vt:lpstr>
      <vt:lpstr>Extending the basic theory</vt:lpstr>
      <vt:lpstr>PowerPoint Presentation</vt:lpstr>
      <vt:lpstr>PowerPoint Presentation</vt:lpstr>
      <vt:lpstr>Summary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Algrain</dc:creator>
  <cp:lastModifiedBy>Stuart RUSSELL</cp:lastModifiedBy>
  <cp:revision>254</cp:revision>
  <dcterms:created xsi:type="dcterms:W3CDTF">2019-08-29T07:36:02Z</dcterms:created>
  <dcterms:modified xsi:type="dcterms:W3CDTF">2022-07-29T13:16:58Z</dcterms:modified>
</cp:coreProperties>
</file>