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97" r:id="rId2"/>
    <p:sldMasterId id="2147484009" r:id="rId3"/>
  </p:sldMasterIdLst>
  <p:notesMasterIdLst>
    <p:notesMasterId r:id="rId35"/>
  </p:notesMasterIdLst>
  <p:sldIdLst>
    <p:sldId id="743" r:id="rId4"/>
    <p:sldId id="736" r:id="rId5"/>
    <p:sldId id="745" r:id="rId6"/>
    <p:sldId id="746" r:id="rId7"/>
    <p:sldId id="726" r:id="rId8"/>
    <p:sldId id="727" r:id="rId9"/>
    <p:sldId id="577" r:id="rId10"/>
    <p:sldId id="728" r:id="rId11"/>
    <p:sldId id="737" r:id="rId12"/>
    <p:sldId id="668" r:id="rId13"/>
    <p:sldId id="735" r:id="rId14"/>
    <p:sldId id="658" r:id="rId15"/>
    <p:sldId id="659" r:id="rId16"/>
    <p:sldId id="485" r:id="rId17"/>
    <p:sldId id="673" r:id="rId18"/>
    <p:sldId id="674" r:id="rId19"/>
    <p:sldId id="666" r:id="rId20"/>
    <p:sldId id="739" r:id="rId21"/>
    <p:sldId id="531" r:id="rId22"/>
    <p:sldId id="740" r:id="rId23"/>
    <p:sldId id="675" r:id="rId24"/>
    <p:sldId id="676" r:id="rId25"/>
    <p:sldId id="544" r:id="rId26"/>
    <p:sldId id="741" r:id="rId27"/>
    <p:sldId id="661" r:id="rId28"/>
    <p:sldId id="738" r:id="rId29"/>
    <p:sldId id="546" r:id="rId30"/>
    <p:sldId id="731" r:id="rId31"/>
    <p:sldId id="732" r:id="rId32"/>
    <p:sldId id="733" r:id="rId33"/>
    <p:sldId id="73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F00"/>
    <a:srgbClr val="F2F291"/>
    <a:srgbClr val="CCFFCC"/>
    <a:srgbClr val="9BFFE6"/>
    <a:srgbClr val="10FF0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81"/>
    <p:restoredTop sz="94711"/>
  </p:normalViewPr>
  <p:slideViewPr>
    <p:cSldViewPr snapToObjects="1">
      <p:cViewPr varScale="1">
        <p:scale>
          <a:sx n="116" d="100"/>
          <a:sy n="116" d="100"/>
        </p:scale>
        <p:origin x="103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568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96A90-FF2D-A344-AF44-F84767C383C9}" type="datetimeFigureOut">
              <a:rPr lang="en-US" smtClean="0"/>
              <a:t>1/28/21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39B6-718A-E04C-9CBF-1FE0695B4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69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972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is deep learning the answer? Do we just keep scaling it up? No.</a:t>
            </a:r>
          </a:p>
          <a:p>
            <a:r>
              <a:rPr lang="en-US" dirty="0"/>
              <a:t>Here is a quote from Francois </a:t>
            </a:r>
            <a:r>
              <a:rPr lang="en-US" dirty="0" err="1"/>
              <a:t>Chollet’s</a:t>
            </a:r>
            <a:r>
              <a:rPr lang="en-US" dirty="0"/>
              <a:t> deep learning textbook: [from</a:t>
            </a:r>
            <a:r>
              <a:rPr lang="en-US" baseline="0" dirty="0"/>
              <a:t> slide]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41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Eventually – and I’m not going to say when! – AI systems will make better decisions than us in a wide range of tasks, which means taking into account more information, looking further into the future. Like </a:t>
            </a:r>
            <a:r>
              <a:rPr lang="en-US" dirty="0" err="1"/>
              <a:t>AlphaGo</a:t>
            </a:r>
            <a:r>
              <a:rPr lang="en-US" dirty="0"/>
              <a:t>, but in the real world not just the Go board.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80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73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77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“Fetch some coffee” is NOT an instruction, it’s NOT a goal to be achieved.</a:t>
            </a:r>
          </a:p>
          <a:p>
            <a:r>
              <a:rPr lang="en-US" dirty="0" err="1"/>
              <a:t>Cf</a:t>
            </a:r>
            <a:r>
              <a:rPr lang="en-US" dirty="0"/>
              <a:t> house is burning down, coffee costs 21 euros, you’re in the desert,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55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939B6-718A-E04C-9CBF-1FE0695B4D7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73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1"/>
            <a:ext cx="7543800" cy="2152651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069C06D-4ED8-42C6-905D-CA84CA1B6CBF}" type="datetime2">
              <a:rPr lang="en-US" smtClean="0"/>
              <a:t>Thursday, January 28, 2021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14CB1CAA-32CD-4B55-B92A-B8F0843CACF4}" type="datetime2">
              <a:rPr lang="en-US" smtClean="0"/>
              <a:t>Thursday, January 28, 2021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521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3AD8CDC4-3D19-4983-B478-82F6B8E5AB66}" type="datetime2">
              <a:rPr lang="en-US" smtClean="0"/>
              <a:t>Thursday, January 28, 2021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84B82477-D5D3-4181-8C11-75D0F2433A87}" type="datetime2">
              <a:rPr lang="en-US" smtClean="0"/>
              <a:t>Thursday, January 28, 2021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86"/>
            <a:ext cx="3273552" cy="343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7"/>
            <a:ext cx="3273552" cy="639763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7"/>
            <a:ext cx="3273552" cy="639763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13E253B-1893-4367-8BAE-DF4BC10DC578}" type="datetime2">
              <a:rPr lang="en-US" smtClean="0"/>
              <a:t>Thursday, January 28, 2021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8B62300D-25B3-4603-86C9-4CB776489F00}" type="datetime2">
              <a:rPr lang="en-US" smtClean="0"/>
              <a:t>Thursday, January 28, 2021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C6314AD9-FCC8-48B7-B85B-012A91320DFF}" type="datetime2">
              <a:rPr lang="en-US" smtClean="0"/>
              <a:t>Thursday, January 28, 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3182DC50-D5DB-4F94-B367-9876CD2C4012}" type="datetime2">
              <a:rPr lang="en-US" smtClean="0"/>
              <a:t>Thursday, January 28, 2021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91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92EB412-E790-42EA-81FE-2925D3A43D91}" type="datetime2">
              <a:rPr lang="en-US" smtClean="0"/>
              <a:t>Thursday, January 28, 2021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18"/>
            <a:ext cx="5791200" cy="35051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A56EEE0E-EDB0-4D84-86B0-50833DF22902}" type="datetime2">
              <a:rPr lang="en-US" smtClean="0"/>
              <a:t>Thursday, January 28,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5114372C-B5AB-4C39-B273-B99224EB4DD5}" type="datetime2">
              <a:rPr lang="en-US" smtClean="0"/>
              <a:t>Thursday, January 28,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1"/>
            <a:ext cx="7543800" cy="2152651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069C06D-4ED8-42C6-905D-CA84CA1B6CBF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Thursday, January 28, 2021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883250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14CB1CAA-32CD-4B55-B92A-B8F0843CACF4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Thursday, January 28, 2021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09023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521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3AD8CDC4-3D19-4983-B478-82F6B8E5AB66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Thursday, January 28, 2021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9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84B82477-D5D3-4181-8C11-75D0F2433A87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Thursday, January 28, 2021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86"/>
            <a:ext cx="3273552" cy="343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608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7"/>
            <a:ext cx="3273552" cy="639763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7"/>
            <a:ext cx="3273552" cy="639763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13E253B-1893-4367-8BAE-DF4BC10DC578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Thursday, January 28, 2021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262570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8B62300D-25B3-4603-86C9-4CB776489F00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Thursday, January 28, 2021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64912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C6314AD9-FCC8-48B7-B85B-012A91320DFF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Thursday, January 28, 2021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664605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3182DC50-D5DB-4F94-B367-9876CD2C4012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Thursday, January 28, 2021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822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91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292EB412-E790-42EA-81FE-2925D3A43D91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Thursday, January 28, 2021</a:t>
            </a:fld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687784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18"/>
            <a:ext cx="5791200" cy="35051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A56EEE0E-EDB0-4D84-86B0-50833DF22902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Thursday, January 28, 2021</a:t>
            </a:fld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8329876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54740"/>
            <a:ext cx="2133600" cy="365125"/>
          </a:xfrm>
          <a:prstGeom prst="rect">
            <a:avLst/>
          </a:prstGeom>
        </p:spPr>
        <p:txBody>
          <a:bodyPr/>
          <a:lstStyle/>
          <a:p>
            <a:fld id="{5114372C-B5AB-4C39-B273-B99224EB4DD5}" type="datetime2">
              <a:rPr lang="en-US" smtClean="0">
                <a:solidFill>
                  <a:prstClr val="white"/>
                </a:solidFill>
                <a:latin typeface="Palatino Linotype"/>
              </a:rPr>
              <a:pPr/>
              <a:t>Thursday, January 28, 2021</a:t>
            </a:fld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2960" y="615474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5866317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01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35E121-D87F-4C63-8EDC-AB14F94788F9}" type="slidenum">
              <a:rPr lang="en-US">
                <a:solidFill>
                  <a:srgbClr val="1C1C1C"/>
                </a:solidFill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1C1C1C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594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1676"/>
              </a:spcBef>
              <a:spcAft>
                <a:spcPts val="0"/>
              </a:spcAft>
              <a:defRPr/>
            </a:lvl1pPr>
            <a:lvl2pPr>
              <a:spcBef>
                <a:spcPts val="1176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11F41C6-018C-4C48-B745-C5D95ADF4638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7278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37"/>
            <a:ext cx="9144000" cy="8683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46088" y="1255720"/>
            <a:ext cx="4178300" cy="4767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776788" y="1255720"/>
            <a:ext cx="4178300" cy="47672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1C5AB50-15C1-4B1B-A791-23C55AE847B4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36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0181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6182" y="1720290"/>
            <a:ext cx="6913418" cy="40524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419272"/>
            <a:ext cx="788324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charset="2"/>
        <a:buChar char="v"/>
        <a:defRPr sz="3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0181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6182" y="1720290"/>
            <a:ext cx="6913418" cy="40524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419272"/>
            <a:ext cx="788324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0155399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charset="2"/>
        <a:buChar char="v"/>
        <a:defRPr sz="3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charset="2"/>
        <a:buChar char="v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3581"/>
            <a:ext cx="9144000" cy="885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2671" y="1255720"/>
            <a:ext cx="8338435" cy="476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00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>
                <a:latin typeface="Tahoma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900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146605" y="6347780"/>
            <a:ext cx="30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>
                <a:latin typeface="Calibri"/>
                <a:cs typeface="Calibri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ea typeface="ＭＳ Ｐゴシック" charset="0"/>
              </a:rPr>
              <a:t>Presenter: Pieter Abbeel (UC Berkeley)</a:t>
            </a:r>
            <a:endParaRPr lang="en-US" dirty="0">
              <a:solidFill>
                <a:srgbClr val="000000"/>
              </a:solidFill>
              <a:ea typeface="ＭＳ Ｐゴシック" charset="0"/>
            </a:endParaRPr>
          </a:p>
        </p:txBody>
      </p:sp>
      <p:cxnSp>
        <p:nvCxnSpPr>
          <p:cNvPr id="3" name="Straight Connector 2"/>
          <p:cNvCxnSpPr/>
          <p:nvPr userDrawn="1"/>
        </p:nvCxnSpPr>
        <p:spPr bwMode="auto">
          <a:xfrm>
            <a:off x="0" y="894271"/>
            <a:ext cx="9144000" cy="0"/>
          </a:xfrm>
          <a:prstGeom prst="line">
            <a:avLst/>
          </a:prstGeom>
          <a:noFill/>
          <a:ln w="381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3791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/>
          <a:ea typeface="+mj-ea"/>
          <a:cs typeface="Calibri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Calibri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1800">
          <a:solidFill>
            <a:schemeClr val="tx1"/>
          </a:solidFill>
          <a:latin typeface="Calibri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1800">
          <a:solidFill>
            <a:schemeClr val="tx1"/>
          </a:solidFill>
          <a:latin typeface="Calibri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800">
          <a:solidFill>
            <a:schemeClr val="tx1"/>
          </a:solidFill>
          <a:latin typeface="Calibri"/>
          <a:cs typeface="Calibri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18" y="1905002"/>
            <a:ext cx="8857831" cy="1085852"/>
          </a:xfrm>
        </p:spPr>
        <p:txBody>
          <a:bodyPr/>
          <a:lstStyle/>
          <a:p>
            <a:pPr algn="ctr"/>
            <a:r>
              <a:rPr lang="en-US" sz="5400" dirty="0"/>
              <a:t>How Not to Destroy</a:t>
            </a:r>
            <a:br>
              <a:rPr lang="en-US" sz="5400" dirty="0"/>
            </a:br>
            <a:r>
              <a:rPr lang="en-US" sz="5400" dirty="0"/>
              <a:t>the World With AI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10" y="3375493"/>
            <a:ext cx="7010399" cy="1434059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Stuart Russell</a:t>
            </a:r>
          </a:p>
          <a:p>
            <a:pPr algn="ctr"/>
            <a:r>
              <a:rPr lang="en-US" sz="2800" dirty="0"/>
              <a:t>University of California, Berkeley</a:t>
            </a:r>
          </a:p>
        </p:txBody>
      </p:sp>
    </p:spTree>
    <p:extLst>
      <p:ext uri="{BB962C8B-B14F-4D97-AF65-F5344CB8AC3E}">
        <p14:creationId xmlns:p14="http://schemas.microsoft.com/office/powerpoint/2010/main" val="225327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525B40-3280-C845-BE3F-D2FD6276A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769"/>
            <a:ext cx="12209417" cy="68482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F104C8-D0CB-6D42-99C4-844E7FFC5FF2}"/>
              </a:ext>
            </a:extLst>
          </p:cNvPr>
          <p:cNvSpPr txBox="1"/>
          <p:nvPr/>
        </p:nvSpPr>
        <p:spPr>
          <a:xfrm>
            <a:off x="381000" y="228600"/>
            <a:ext cx="7239000" cy="6247864"/>
          </a:xfrm>
          <a:prstGeom prst="rect">
            <a:avLst/>
          </a:prstGeom>
          <a:noFill/>
          <a:effectLst>
            <a:glow rad="952500">
              <a:schemeClr val="bg1">
                <a:alpha val="91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4000" dirty="0">
                <a:effectLst>
                  <a:glow rad="127000">
                    <a:schemeClr val="bg1">
                      <a:alpha val="97000"/>
                    </a:schemeClr>
                  </a:glow>
                </a:effectLst>
                <a:latin typeface="Courier" pitchFamily="2" charset="0"/>
                <a:cs typeface="Times New Roman" panose="02020603050405020304" pitchFamily="18" charset="0"/>
              </a:rPr>
              <a:t>It seems probable that once the machine thinking method had started, it would not take long to outstrip our feeble powers. … At some stage therefore we should have to expect the machines to take control </a:t>
            </a:r>
          </a:p>
        </p:txBody>
      </p:sp>
    </p:spTree>
    <p:extLst>
      <p:ext uri="{BB962C8B-B14F-4D97-AF65-F5344CB8AC3E}">
        <p14:creationId xmlns:p14="http://schemas.microsoft.com/office/powerpoint/2010/main" val="175898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837BF3-A2DC-6846-89E2-0F65A9947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-2895600"/>
            <a:ext cx="18479910" cy="1039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99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554EE8-009F-E745-9E0E-7E80D9CB5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0" y="-685800"/>
            <a:ext cx="12192000" cy="789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65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ickAndDefend-v0_victim_zoo_1_opponent_zoo_1_720p.mp4">
            <a:hlinkClick r:id="" action="ppaction://media"/>
            <a:extLst>
              <a:ext uri="{FF2B5EF4-FFF2-40B4-BE49-F238E27FC236}">
                <a16:creationId xmlns:a16="http://schemas.microsoft.com/office/drawing/2014/main" id="{CA109A83-C9AC-5C46-B02D-5ED27E2AA2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3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ickAndDefend-v0_victim_zoo_1_opponent_ppo2_1_720p.mp4">
            <a:hlinkClick r:id="" action="ppaction://media"/>
            <a:extLst>
              <a:ext uri="{FF2B5EF4-FFF2-40B4-BE49-F238E27FC236}">
                <a16:creationId xmlns:a16="http://schemas.microsoft.com/office/drawing/2014/main" id="{AA541E37-C4F2-B94A-B65A-8EBC55E6D2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0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18" y="2147457"/>
            <a:ext cx="7999629" cy="3429896"/>
          </a:xfrm>
        </p:spPr>
        <p:txBody>
          <a:bodyPr>
            <a:normAutofit fontScale="92500" lnSpcReduction="20000"/>
          </a:bodyPr>
          <a:lstStyle/>
          <a:p>
            <a:pPr marL="18252" indent="0">
              <a:buNone/>
            </a:pPr>
            <a:r>
              <a:rPr lang="en-US" dirty="0">
                <a:solidFill>
                  <a:srgbClr val="FFFF00"/>
                </a:solidFill>
              </a:rPr>
              <a:t>François Chollet (2017)</a:t>
            </a:r>
            <a:r>
              <a:rPr lang="en-US" dirty="0"/>
              <a:t>: “Many more applications are completely out of reach for current deep learning techniques </a:t>
            </a:r>
            <a:r>
              <a:rPr lang="mr-IN" dirty="0"/>
              <a:t>–</a:t>
            </a:r>
            <a:r>
              <a:rPr lang="en-US" dirty="0"/>
              <a:t> even given vast amounts of human-annotated data.    </a:t>
            </a:r>
          </a:p>
          <a:p>
            <a:pPr marL="18252" indent="0">
              <a:buNone/>
            </a:pPr>
            <a:r>
              <a:rPr lang="en-US" dirty="0"/>
              <a:t> </a:t>
            </a:r>
            <a:r>
              <a:rPr lang="mr-IN" dirty="0"/>
              <a:t>…</a:t>
            </a:r>
            <a:r>
              <a:rPr lang="en-US" dirty="0"/>
              <a:t> </a:t>
            </a:r>
          </a:p>
          <a:p>
            <a:pPr marL="18252" indent="0">
              <a:buNone/>
            </a:pPr>
            <a:r>
              <a:rPr lang="en-US" dirty="0"/>
              <a:t>The main directions in which I see promise are models closer to general-purpose computer programs.”</a:t>
            </a:r>
          </a:p>
          <a:p>
            <a:pPr marL="18252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11" y="1059886"/>
            <a:ext cx="8214615" cy="685800"/>
          </a:xfrm>
        </p:spPr>
        <p:txBody>
          <a:bodyPr/>
          <a:lstStyle/>
          <a:p>
            <a:r>
              <a:rPr lang="en-US" dirty="0"/>
              <a:t>Deep learning ad infinitum?</a:t>
            </a:r>
          </a:p>
        </p:txBody>
      </p:sp>
    </p:spTree>
    <p:extLst>
      <p:ext uri="{BB962C8B-B14F-4D97-AF65-F5344CB8AC3E}">
        <p14:creationId xmlns:p14="http://schemas.microsoft.com/office/powerpoint/2010/main" val="92376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22D449-15E8-544E-A58E-6641D8002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in PPL papers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49F250-757D-5D4D-93D7-07388C30B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1215719"/>
            <a:ext cx="7696200" cy="538734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71381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73" indent="0">
              <a:buNone/>
            </a:pPr>
            <a:r>
              <a:rPr lang="en-US" dirty="0"/>
              <a:t>AI systems will eventually make better decisions than humans</a:t>
            </a:r>
          </a:p>
          <a:p>
            <a:pPr marL="18273" indent="0">
              <a:buNone/>
            </a:pPr>
            <a:r>
              <a:rPr lang="en-US" dirty="0">
                <a:solidFill>
                  <a:srgbClr val="FF9900"/>
                </a:solidFill>
              </a:rPr>
              <a:t>(Alternative: we will fail in AI)</a:t>
            </a:r>
          </a:p>
          <a:p>
            <a:pPr marL="18273" indent="0">
              <a:buNone/>
            </a:pPr>
            <a:r>
              <a:rPr lang="en-US" dirty="0"/>
              <a:t>Turing’s point: how do we retain control over entities more powerful than us, for ever?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07A4F5-6CCC-2248-A8FC-FF3A3694D1F5}"/>
              </a:ext>
            </a:extLst>
          </p:cNvPr>
          <p:cNvSpPr txBox="1"/>
          <p:nvPr/>
        </p:nvSpPr>
        <p:spPr>
          <a:xfrm>
            <a:off x="1905000" y="6019800"/>
            <a:ext cx="68990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0FF03"/>
                </a:solidFill>
              </a:rPr>
              <a:t>Russell, </a:t>
            </a:r>
            <a:r>
              <a:rPr lang="en-US" dirty="0">
                <a:solidFill>
                  <a:srgbClr val="10FF03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Many Experts Say We Shouldn't Worry About </a:t>
            </a:r>
          </a:p>
          <a:p>
            <a:r>
              <a:rPr lang="en-US" dirty="0">
                <a:solidFill>
                  <a:srgbClr val="10FF03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Superintelligent AI. They're Wrong</a:t>
            </a:r>
            <a:r>
              <a:rPr lang="en-US" dirty="0">
                <a:solidFill>
                  <a:srgbClr val="10FF03"/>
                </a:solidFill>
              </a:rPr>
              <a:t>, </a:t>
            </a:r>
            <a:r>
              <a:rPr lang="en-US" i="1" dirty="0">
                <a:solidFill>
                  <a:srgbClr val="10FF03"/>
                </a:solidFill>
              </a:rPr>
              <a:t>IEEE Spectrum</a:t>
            </a:r>
            <a:r>
              <a:rPr lang="en-US" dirty="0">
                <a:solidFill>
                  <a:srgbClr val="10FF03"/>
                </a:solidFill>
              </a:rPr>
              <a:t>, October, 2019.</a:t>
            </a:r>
          </a:p>
        </p:txBody>
      </p:sp>
    </p:spTree>
    <p:extLst>
      <p:ext uri="{BB962C8B-B14F-4D97-AF65-F5344CB8AC3E}">
        <p14:creationId xmlns:p14="http://schemas.microsoft.com/office/powerpoint/2010/main" val="14217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Standard model</a:t>
            </a:r>
            <a:r>
              <a:rPr lang="en-US" dirty="0"/>
              <a:t> for AI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61BB2B-670C-C941-8197-AC3DD8ACBE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98" t="1" r="24001" b="27257"/>
          <a:stretch/>
        </p:blipFill>
        <p:spPr>
          <a:xfrm>
            <a:off x="1264508" y="1981200"/>
            <a:ext cx="1295382" cy="15828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A6ACF9-80FE-024F-B02D-79383E4D0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684" y="2057400"/>
            <a:ext cx="1375189" cy="15828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ular Callout 5">
                <a:extLst>
                  <a:ext uri="{FF2B5EF4-FFF2-40B4-BE49-F238E27FC236}">
                    <a16:creationId xmlns:a16="http://schemas.microsoft.com/office/drawing/2014/main" id="{65A601A5-573A-4346-8F4B-7B28EA93EB33}"/>
                  </a:ext>
                </a:extLst>
              </p:cNvPr>
              <p:cNvSpPr/>
              <p:nvPr/>
            </p:nvSpPr>
            <p:spPr>
              <a:xfrm>
                <a:off x="3146845" y="1300668"/>
                <a:ext cx="2438400" cy="1090904"/>
              </a:xfrm>
              <a:prstGeom prst="wedgeRectCallout">
                <a:avLst>
                  <a:gd name="adj1" fmla="val -66746"/>
                  <a:gd name="adj2" fmla="val 81593"/>
                </a:avLst>
              </a:prstGeom>
              <a:solidFill>
                <a:srgbClr val="2E2C49"/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352" tIns="45676" rIns="91352" bIns="45676" rtlCol="0" anchor="ctr"/>
              <a:lstStyle/>
              <a:p>
                <a:pPr>
                  <a:lnSpc>
                    <a:spcPct val="90000"/>
                  </a:lnSpc>
                </a:pPr>
                <a:r>
                  <a:rPr lang="en-US" sz="2400" dirty="0"/>
                  <a:t>Maximize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>
                            <a:sym typeface="Symbol" pitchFamily="2" charset="2"/>
                          </a:rPr>
                          <m:t></m:t>
                        </m:r>
                      </m:sup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sym typeface="Symbol" pitchFamily="2" charset="2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>
                                <a:sym typeface="Symbol" pitchFamily="2" charset="2"/>
                              </a:rPr>
                              <m:t>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itchFamily="2" charset="2"/>
                              </a:rPr>
                              <m:t>𝑡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itchFamily="2" charset="2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itchFamily="2" charset="2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itchFamily="2" charset="2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itchFamily="2" charset="2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itchFamily="2" charset="2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itchFamily="2" charset="2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Symbol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itchFamily="2" charset="2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itchFamily="2" charset="2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itchFamily="2" charset="2"/>
                          </a:rPr>
                          <m:t>)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ular Callout 5">
                <a:extLst>
                  <a:ext uri="{FF2B5EF4-FFF2-40B4-BE49-F238E27FC236}">
                    <a16:creationId xmlns:a16="http://schemas.microsoft.com/office/drawing/2014/main" id="{65A601A5-573A-4346-8F4B-7B28EA93EB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845" y="1300668"/>
                <a:ext cx="2438400" cy="1090904"/>
              </a:xfrm>
              <a:prstGeom prst="wedgeRectCallout">
                <a:avLst>
                  <a:gd name="adj1" fmla="val -66746"/>
                  <a:gd name="adj2" fmla="val 81593"/>
                </a:avLst>
              </a:prstGeom>
              <a:blipFill>
                <a:blip r:embed="rId4"/>
                <a:stretch>
                  <a:fillRect/>
                </a:stretch>
              </a:blipFill>
              <a:ln w="38100" cmpd="sng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17A05A30-756E-F245-BFA1-4BB052296A57}"/>
              </a:ext>
            </a:extLst>
          </p:cNvPr>
          <p:cNvSpPr/>
          <p:nvPr/>
        </p:nvSpPr>
        <p:spPr>
          <a:xfrm>
            <a:off x="7086600" y="1219200"/>
            <a:ext cx="1676400" cy="1090904"/>
          </a:xfrm>
          <a:prstGeom prst="wedgeRectCallout">
            <a:avLst>
              <a:gd name="adj1" fmla="val -66746"/>
              <a:gd name="adj2" fmla="val 81593"/>
            </a:avLst>
          </a:prstGeom>
          <a:solidFill>
            <a:srgbClr val="2E2C49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52" tIns="45676" rIns="91352" bIns="45676" rtlCol="0" anchor="ctr"/>
          <a:lstStyle/>
          <a:p>
            <a:pPr>
              <a:lnSpc>
                <a:spcPct val="90000"/>
              </a:lnSpc>
            </a:pPr>
            <a:r>
              <a:rPr lang="en-US" sz="2400" dirty="0"/>
              <a:t>Righty-ho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03A97B-51FD-9842-B400-092356AE9EBC}"/>
              </a:ext>
            </a:extLst>
          </p:cNvPr>
          <p:cNvSpPr txBox="1"/>
          <p:nvPr/>
        </p:nvSpPr>
        <p:spPr>
          <a:xfrm>
            <a:off x="381000" y="3954990"/>
            <a:ext cx="70539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Also the standard model for control theory, </a:t>
            </a:r>
          </a:p>
          <a:p>
            <a:r>
              <a:rPr lang="en-US" sz="2000" dirty="0"/>
              <a:t>statistics, operations research, economics.</a:t>
            </a:r>
          </a:p>
          <a:p>
            <a:r>
              <a:rPr lang="en-US" sz="2000" dirty="0"/>
              <a:t>The objective need not be explicitly represented in the agent.</a:t>
            </a:r>
          </a:p>
          <a:p>
            <a:r>
              <a:rPr lang="en-US" sz="2000" dirty="0"/>
              <a:t>The agent can be an entire distributed system.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4D0D0F-CB39-3641-A74A-411B0EC9EE1F}"/>
              </a:ext>
            </a:extLst>
          </p:cNvPr>
          <p:cNvSpPr txBox="1"/>
          <p:nvPr/>
        </p:nvSpPr>
        <p:spPr>
          <a:xfrm>
            <a:off x="1143000" y="5364540"/>
            <a:ext cx="68659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King Midas problem: </a:t>
            </a:r>
            <a:r>
              <a:rPr lang="en-US" sz="2400" b="1" dirty="0"/>
              <a:t>Cannot specify </a:t>
            </a:r>
            <a:r>
              <a:rPr lang="en-US" sz="2400" b="1" i="1" dirty="0"/>
              <a:t>R</a:t>
            </a:r>
            <a:r>
              <a:rPr lang="en-US" sz="2400" b="1" dirty="0"/>
              <a:t> correctly</a:t>
            </a:r>
          </a:p>
          <a:p>
            <a:r>
              <a:rPr lang="en-US" sz="2400" b="1" u="sng" dirty="0">
                <a:solidFill>
                  <a:srgbClr val="F4FF00"/>
                </a:solidFill>
              </a:rPr>
              <a:t>Smarter AI =&gt; worse outcome</a:t>
            </a:r>
            <a:endParaRPr lang="en-US" sz="2400" dirty="0">
              <a:solidFill>
                <a:srgbClr val="F4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4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88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F52159-6636-5846-B0F7-3166BCAF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7543800" cy="914400"/>
          </a:xfrm>
        </p:spPr>
        <p:txBody>
          <a:bodyPr/>
          <a:lstStyle/>
          <a:p>
            <a:r>
              <a:rPr lang="en-US" dirty="0"/>
              <a:t>E.g., social media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B2AA00-82A7-614A-9DD9-8065BE2F5357}"/>
              </a:ext>
            </a:extLst>
          </p:cNvPr>
          <p:cNvSpPr txBox="1">
            <a:spLocks/>
          </p:cNvSpPr>
          <p:nvPr/>
        </p:nvSpPr>
        <p:spPr>
          <a:xfrm>
            <a:off x="381000" y="1295400"/>
            <a:ext cx="10333003" cy="3649262"/>
          </a:xfrm>
          <a:prstGeom prst="rect">
            <a:avLst/>
          </a:prstGeom>
        </p:spPr>
        <p:txBody>
          <a:bodyPr vert="horz" lIns="91440" tIns="45720" rIns="91440" bIns="9144" rtlCol="0" anchor="t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>
                    <a:alpha val="6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10FF03">
                    <a:alpha val="60000"/>
                  </a:srgbClr>
                </a:solidFill>
              </a:rPr>
              <a:t>Optimizing clickthrough</a:t>
            </a:r>
          </a:p>
          <a:p>
            <a:pPr lvl="1"/>
            <a:r>
              <a:rPr lang="en-US" sz="3200" b="1" dirty="0"/>
              <a:t>= learning what people want</a:t>
            </a:r>
          </a:p>
          <a:p>
            <a:pPr lvl="1"/>
            <a:r>
              <a:rPr lang="en-US" sz="3200" b="1" dirty="0">
                <a:solidFill>
                  <a:srgbClr val="FF9900"/>
                </a:solidFill>
              </a:rPr>
              <a:t>= modifying people to be more predictable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E87C2F-0D69-8C4B-8E76-581FFE9629D2}"/>
              </a:ext>
            </a:extLst>
          </p:cNvPr>
          <p:cNvCxnSpPr/>
          <p:nvPr/>
        </p:nvCxnSpPr>
        <p:spPr>
          <a:xfrm flipH="1">
            <a:off x="1219200" y="2057400"/>
            <a:ext cx="4880113" cy="0"/>
          </a:xfrm>
          <a:prstGeom prst="line">
            <a:avLst/>
          </a:prstGeom>
          <a:ln w="1143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24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00200"/>
            <a:ext cx="8458200" cy="403859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C00F3"/>
                </a:solidFill>
              </a:rPr>
              <a:t>Humans</a:t>
            </a:r>
            <a:r>
              <a:rPr lang="en-US" sz="2800" dirty="0"/>
              <a:t> are intelligent to the extent that </a:t>
            </a:r>
            <a:r>
              <a:rPr lang="en-US" sz="2800" dirty="0">
                <a:solidFill>
                  <a:srgbClr val="FC00F3"/>
                </a:solidFill>
              </a:rPr>
              <a:t>our</a:t>
            </a:r>
            <a:r>
              <a:rPr lang="en-US" sz="2800" dirty="0"/>
              <a:t> actions can be expected to achieve </a:t>
            </a:r>
            <a:r>
              <a:rPr lang="en-US" sz="2800" dirty="0">
                <a:solidFill>
                  <a:srgbClr val="FC00F3"/>
                </a:solidFill>
              </a:rPr>
              <a:t>our</a:t>
            </a:r>
            <a:r>
              <a:rPr lang="en-US" sz="2800" dirty="0"/>
              <a:t> objectives</a:t>
            </a:r>
          </a:p>
          <a:p>
            <a:r>
              <a:rPr lang="en-US" sz="2800" dirty="0">
                <a:solidFill>
                  <a:srgbClr val="FFFF00"/>
                </a:solidFill>
              </a:rPr>
              <a:t>Machines</a:t>
            </a:r>
            <a:r>
              <a:rPr lang="en-US" sz="2800" dirty="0"/>
              <a:t> are intelligent to the extent that </a:t>
            </a:r>
            <a:r>
              <a:rPr lang="en-US" sz="2800" dirty="0">
                <a:solidFill>
                  <a:srgbClr val="FFFF00"/>
                </a:solidFill>
              </a:rPr>
              <a:t>their</a:t>
            </a:r>
            <a:r>
              <a:rPr lang="en-US" sz="2800" dirty="0"/>
              <a:t> actions can be expected to achieve </a:t>
            </a:r>
            <a:r>
              <a:rPr lang="en-US" sz="2800" dirty="0">
                <a:solidFill>
                  <a:srgbClr val="FFFF00"/>
                </a:solidFill>
              </a:rPr>
              <a:t>their</a:t>
            </a:r>
            <a:r>
              <a:rPr lang="en-US" sz="2800" dirty="0"/>
              <a:t> objectives</a:t>
            </a:r>
          </a:p>
          <a:p>
            <a:r>
              <a:rPr lang="en-US" sz="2800" dirty="0">
                <a:solidFill>
                  <a:srgbClr val="FFFF00"/>
                </a:solidFill>
              </a:rPr>
              <a:t>Machines</a:t>
            </a:r>
            <a:r>
              <a:rPr lang="en-US" sz="2800" dirty="0"/>
              <a:t> are </a:t>
            </a:r>
            <a:r>
              <a:rPr lang="en-US" sz="2800" b="1" i="1" u="sng" dirty="0">
                <a:solidFill>
                  <a:srgbClr val="FFFF00"/>
                </a:solidFill>
              </a:rPr>
              <a:t>beneficial</a:t>
            </a:r>
            <a:r>
              <a:rPr lang="en-US" sz="2800" dirty="0"/>
              <a:t> to the extent that </a:t>
            </a:r>
            <a:r>
              <a:rPr lang="en-US" sz="2800" b="1" i="1" u="sng" dirty="0">
                <a:solidFill>
                  <a:srgbClr val="FFFF00"/>
                </a:solidFill>
              </a:rPr>
              <a:t>their</a:t>
            </a:r>
            <a:r>
              <a:rPr lang="en-US" sz="2800" dirty="0"/>
              <a:t> actions can be expected to achieve </a:t>
            </a:r>
            <a:r>
              <a:rPr lang="en-US" sz="2800" b="1" i="1" u="sng" dirty="0">
                <a:solidFill>
                  <a:srgbClr val="FC00F3"/>
                </a:solidFill>
              </a:rPr>
              <a:t>our</a:t>
            </a:r>
            <a:r>
              <a:rPr lang="en-US" sz="2800" dirty="0"/>
              <a:t> objectives</a:t>
            </a:r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got into this mess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93856B9-C9F2-D349-8C2A-C1AA8470C5C4}"/>
              </a:ext>
            </a:extLst>
          </p:cNvPr>
          <p:cNvGrpSpPr/>
          <p:nvPr/>
        </p:nvGrpSpPr>
        <p:grpSpPr>
          <a:xfrm>
            <a:off x="863781" y="2819400"/>
            <a:ext cx="7797437" cy="429630"/>
            <a:chOff x="685800" y="2115880"/>
            <a:chExt cx="7557971" cy="37568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53D5554-E816-D94E-BEB3-96BB7516D97D}"/>
                </a:ext>
              </a:extLst>
            </p:cNvPr>
            <p:cNvCxnSpPr>
              <a:cxnSpLocks/>
            </p:cNvCxnSpPr>
            <p:nvPr/>
          </p:nvCxnSpPr>
          <p:spPr>
            <a:xfrm>
              <a:off x="685800" y="2115880"/>
              <a:ext cx="7543800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51C47FD-5EC6-7241-B77A-41D202E0A260}"/>
                </a:ext>
              </a:extLst>
            </p:cNvPr>
            <p:cNvCxnSpPr>
              <a:cxnSpLocks/>
            </p:cNvCxnSpPr>
            <p:nvPr/>
          </p:nvCxnSpPr>
          <p:spPr>
            <a:xfrm>
              <a:off x="699971" y="2491565"/>
              <a:ext cx="7543800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150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4670" y="1849769"/>
            <a:ext cx="8576930" cy="1729405"/>
          </a:xfrm>
        </p:spPr>
        <p:txBody>
          <a:bodyPr>
            <a:normAutofit fontScale="92500"/>
          </a:bodyPr>
          <a:lstStyle/>
          <a:p>
            <a:pPr marL="18204" indent="0">
              <a:buNone/>
            </a:pPr>
            <a:r>
              <a:rPr lang="en-US" sz="2800" dirty="0"/>
              <a:t>1. Robot goal: satisfy human preferences*</a:t>
            </a:r>
          </a:p>
          <a:p>
            <a:pPr marL="18204" indent="0">
              <a:buNone/>
            </a:pPr>
            <a:r>
              <a:rPr lang="en-US" sz="2800" dirty="0"/>
              <a:t>2. Robot is uncertain about human preferences</a:t>
            </a:r>
          </a:p>
          <a:p>
            <a:pPr marL="18204" indent="0">
              <a:buNone/>
            </a:pPr>
            <a:r>
              <a:rPr lang="en-US" sz="2800" dirty="0"/>
              <a:t>3. Human behavior provides evidence* of preferences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0181"/>
            <a:ext cx="8305800" cy="914400"/>
          </a:xfrm>
        </p:spPr>
        <p:txBody>
          <a:bodyPr/>
          <a:lstStyle/>
          <a:p>
            <a:r>
              <a:rPr lang="en-US" sz="4000" dirty="0"/>
              <a:t>New model: Provably beneficial AI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A8F4E29-EB81-8042-9201-F4257B8BCEC2}"/>
              </a:ext>
            </a:extLst>
          </p:cNvPr>
          <p:cNvSpPr txBox="1">
            <a:spLocks/>
          </p:cNvSpPr>
          <p:nvPr/>
        </p:nvSpPr>
        <p:spPr>
          <a:xfrm>
            <a:off x="414670" y="3579175"/>
            <a:ext cx="8576930" cy="840426"/>
          </a:xfrm>
          <a:prstGeom prst="rect">
            <a:avLst/>
          </a:prstGeom>
        </p:spPr>
        <p:txBody>
          <a:bodyPr vert="horz" lIns="91280" tIns="45640" rIns="91280" bIns="45640" rtlCol="0" anchor="t">
            <a:normAutofit/>
          </a:bodyPr>
          <a:lstStyle>
            <a:lvl1pPr marL="273847" indent="-255588" algn="l" defTabSz="912816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38972" indent="-255588" algn="l" defTabSz="912816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4097" indent="-255588" algn="l" defTabSz="912816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69224" indent="-255588" algn="l" defTabSz="912816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3068" indent="-255588" algn="l" defTabSz="912816" rtl="0" eaLnBrk="1" latinLnBrk="0" hangingPunct="1">
              <a:spcBef>
                <a:spcPct val="20000"/>
              </a:spcBef>
              <a:buSzPct val="60000"/>
              <a:buFont typeface="Wingdings" charset="2"/>
              <a:buChar char="v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2554" indent="-255588" algn="l" defTabSz="912816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36400" indent="-255588" algn="l" defTabSz="912816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0244" indent="-255588" algn="l" defTabSz="912816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29731" indent="-255588" algn="l" defTabSz="912816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04" indent="0">
              <a:buNone/>
            </a:pPr>
            <a:r>
              <a:rPr lang="en-US" sz="2800" dirty="0">
                <a:solidFill>
                  <a:srgbClr val="9BFFE6"/>
                </a:solidFill>
              </a:rPr>
              <a:t>=&gt; </a:t>
            </a:r>
            <a:r>
              <a:rPr lang="en-US" sz="2800" b="1" i="1" u="sng" dirty="0">
                <a:solidFill>
                  <a:srgbClr val="9BFFE6"/>
                </a:solidFill>
              </a:rPr>
              <a:t>assistance game</a:t>
            </a:r>
            <a:r>
              <a:rPr lang="en-US" sz="2800" dirty="0">
                <a:solidFill>
                  <a:srgbClr val="9BFFE6"/>
                </a:solidFill>
              </a:rPr>
              <a:t> with human and machine players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91A299-C857-4B49-AA07-63EFA496AB3A}"/>
              </a:ext>
            </a:extLst>
          </p:cNvPr>
          <p:cNvSpPr/>
          <p:nvPr/>
        </p:nvSpPr>
        <p:spPr>
          <a:xfrm>
            <a:off x="414670" y="4440937"/>
            <a:ext cx="4974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>
                <a:solidFill>
                  <a:srgbClr val="F4FF00"/>
                </a:solidFill>
              </a:rPr>
              <a:t>Smarter AI =&gt; better outcome</a:t>
            </a:r>
            <a:endParaRPr lang="en-US" sz="2800" dirty="0">
              <a:solidFill>
                <a:srgbClr val="F4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51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76200"/>
            <a:ext cx="7543800" cy="914400"/>
          </a:xfrm>
        </p:spPr>
        <p:txBody>
          <a:bodyPr/>
          <a:lstStyle/>
          <a:p>
            <a:r>
              <a:rPr lang="en-US" dirty="0"/>
              <a:t>Basic assistance game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998" t="1" r="24001" b="27257"/>
          <a:stretch/>
        </p:blipFill>
        <p:spPr>
          <a:xfrm>
            <a:off x="1219200" y="1101419"/>
            <a:ext cx="2066345" cy="27835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101419"/>
            <a:ext cx="2193652" cy="27835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4073219"/>
            <a:ext cx="33566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Preferences </a:t>
            </a:r>
            <a:r>
              <a:rPr lang="en-US" sz="2000" dirty="0" err="1"/>
              <a:t>θ</a:t>
            </a:r>
            <a:endParaRPr lang="en-US" sz="2000" dirty="0"/>
          </a:p>
          <a:p>
            <a:r>
              <a:rPr lang="en-US" sz="2000" dirty="0"/>
              <a:t>Acts roughly according to </a:t>
            </a:r>
            <a:r>
              <a:rPr lang="en-US" sz="2000" dirty="0" err="1"/>
              <a:t>θ</a:t>
            </a:r>
            <a:endParaRPr lang="en-US" sz="2000" dirty="0"/>
          </a:p>
          <a:p>
            <a:r>
              <a:rPr lang="en-US" sz="2000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800" y="4073219"/>
            <a:ext cx="35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Maximize unknown human </a:t>
            </a:r>
            <a:r>
              <a:rPr lang="en-US" sz="2000" dirty="0" err="1">
                <a:solidFill>
                  <a:srgbClr val="FFFF00"/>
                </a:solidFill>
              </a:rPr>
              <a:t>θ</a:t>
            </a:r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>
                <a:solidFill>
                  <a:srgbClr val="FFFF00"/>
                </a:solidFill>
              </a:rPr>
              <a:t>Prior P(</a:t>
            </a:r>
            <a:r>
              <a:rPr lang="en-US" sz="2000" dirty="0" err="1">
                <a:solidFill>
                  <a:srgbClr val="FFFF00"/>
                </a:solidFill>
              </a:rPr>
              <a:t>θ</a:t>
            </a:r>
            <a:r>
              <a:rPr lang="en-US" sz="2000" dirty="0">
                <a:solidFill>
                  <a:srgbClr val="FFFF00"/>
                </a:solidFill>
              </a:rPr>
              <a:t>)</a:t>
            </a:r>
          </a:p>
          <a:p>
            <a:r>
              <a:rPr lang="en-US" sz="2000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3625" y="4759019"/>
            <a:ext cx="88248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CFFCC"/>
                </a:solidFill>
              </a:rPr>
              <a:t>Equilibria:</a:t>
            </a:r>
          </a:p>
          <a:p>
            <a:r>
              <a:rPr lang="en-US" sz="2000" dirty="0"/>
              <a:t>Human teaches robot</a:t>
            </a:r>
          </a:p>
          <a:p>
            <a:r>
              <a:rPr lang="en-US" sz="2000" dirty="0">
                <a:solidFill>
                  <a:srgbClr val="FFFF00"/>
                </a:solidFill>
              </a:rPr>
              <a:t>Robot learns, asks questions, permission; defers to human; allows off-switch</a:t>
            </a:r>
          </a:p>
          <a:p>
            <a:r>
              <a:rPr lang="en-US" sz="20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B69792-F7CA-6749-8142-CF18103A9D6C}"/>
              </a:ext>
            </a:extLst>
          </p:cNvPr>
          <p:cNvSpPr txBox="1"/>
          <p:nvPr/>
        </p:nvSpPr>
        <p:spPr>
          <a:xfrm>
            <a:off x="2703467" y="6218487"/>
            <a:ext cx="6056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0FF03"/>
                </a:solidFill>
              </a:rPr>
              <a:t>[Hadfield-</a:t>
            </a:r>
            <a:r>
              <a:rPr lang="en-US" dirty="0" err="1">
                <a:solidFill>
                  <a:srgbClr val="10FF03"/>
                </a:solidFill>
              </a:rPr>
              <a:t>Menell</a:t>
            </a:r>
            <a:r>
              <a:rPr lang="en-US" dirty="0">
                <a:solidFill>
                  <a:srgbClr val="10FF03"/>
                </a:solidFill>
              </a:rPr>
              <a:t> et al, </a:t>
            </a:r>
            <a:r>
              <a:rPr lang="en-US" dirty="0" err="1">
                <a:solidFill>
                  <a:srgbClr val="10FF03"/>
                </a:solidFill>
              </a:rPr>
              <a:t>NeurIPS</a:t>
            </a:r>
            <a:r>
              <a:rPr lang="en-US" dirty="0">
                <a:solidFill>
                  <a:srgbClr val="10FF03"/>
                </a:solidFill>
              </a:rPr>
              <a:t> 16, IJCAI 17, </a:t>
            </a:r>
            <a:r>
              <a:rPr lang="en-US" dirty="0" err="1">
                <a:solidFill>
                  <a:srgbClr val="10FF03"/>
                </a:solidFill>
              </a:rPr>
              <a:t>NeurIPS</a:t>
            </a:r>
            <a:r>
              <a:rPr lang="en-US" dirty="0">
                <a:solidFill>
                  <a:srgbClr val="10FF03"/>
                </a:solidFill>
              </a:rPr>
              <a:t> 17]</a:t>
            </a:r>
          </a:p>
          <a:p>
            <a:r>
              <a:rPr lang="en-US" dirty="0">
                <a:solidFill>
                  <a:srgbClr val="10FF03"/>
                </a:solidFill>
              </a:rPr>
              <a:t>[Milli et al 2017, IJCAI 17] [Malik et al, ICML 18]</a:t>
            </a:r>
          </a:p>
        </p:txBody>
      </p:sp>
    </p:spTree>
    <p:extLst>
      <p:ext uri="{BB962C8B-B14F-4D97-AF65-F5344CB8AC3E}">
        <p14:creationId xmlns:p14="http://schemas.microsoft.com/office/powerpoint/2010/main" val="413331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533400" y="914401"/>
            <a:ext cx="8382000" cy="15101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State </a:t>
            </a:r>
            <a:r>
              <a:rPr lang="en-US" dirty="0">
                <a:solidFill>
                  <a:srgbClr val="CCFFCC"/>
                </a:solidFill>
              </a:rPr>
              <a:t>[</a:t>
            </a:r>
            <a:r>
              <a:rPr lang="en-US" dirty="0" err="1">
                <a:solidFill>
                  <a:srgbClr val="CCFFCC"/>
                </a:solidFill>
              </a:rPr>
              <a:t>p,s</a:t>
            </a:r>
            <a:r>
              <a:rPr lang="en-US" dirty="0">
                <a:solidFill>
                  <a:srgbClr val="CCFFCC"/>
                </a:solidFill>
              </a:rPr>
              <a:t>] </a:t>
            </a:r>
            <a:r>
              <a:rPr lang="en-US" dirty="0"/>
              <a:t>has </a:t>
            </a:r>
            <a:r>
              <a:rPr lang="en-US" dirty="0">
                <a:solidFill>
                  <a:srgbClr val="CCFFCC"/>
                </a:solidFill>
              </a:rPr>
              <a:t>p</a:t>
            </a:r>
            <a:r>
              <a:rPr lang="en-US" dirty="0"/>
              <a:t> paperclips and </a:t>
            </a:r>
            <a:r>
              <a:rPr lang="en-US" dirty="0">
                <a:solidFill>
                  <a:srgbClr val="CCFFCC"/>
                </a:solidFill>
              </a:rPr>
              <a:t>s</a:t>
            </a:r>
            <a:r>
              <a:rPr lang="en-US" dirty="0"/>
              <a:t> staples</a:t>
            </a:r>
          </a:p>
          <a:p>
            <a:r>
              <a:rPr lang="en-US" dirty="0"/>
              <a:t>Human reward is </a:t>
            </a:r>
            <a:r>
              <a:rPr lang="en-US" dirty="0" err="1">
                <a:solidFill>
                  <a:srgbClr val="CCFFCC"/>
                </a:solidFill>
              </a:rPr>
              <a:t>θp</a:t>
            </a:r>
            <a:r>
              <a:rPr lang="en-US" dirty="0">
                <a:solidFill>
                  <a:srgbClr val="CCFFCC"/>
                </a:solidFill>
              </a:rPr>
              <a:t> + (1-θ)s</a:t>
            </a:r>
            <a:r>
              <a:rPr lang="en-US" dirty="0"/>
              <a:t> and </a:t>
            </a:r>
            <a:r>
              <a:rPr lang="en-US" dirty="0" err="1">
                <a:solidFill>
                  <a:srgbClr val="CCFFCC"/>
                </a:solidFill>
              </a:rPr>
              <a:t>θ</a:t>
            </a:r>
            <a:r>
              <a:rPr lang="en-US" dirty="0">
                <a:solidFill>
                  <a:srgbClr val="CCFFCC"/>
                </a:solidFill>
              </a:rPr>
              <a:t>=0.49</a:t>
            </a:r>
          </a:p>
          <a:p>
            <a:r>
              <a:rPr lang="en-US" dirty="0"/>
              <a:t>Robot has uniform prior for </a:t>
            </a:r>
            <a:r>
              <a:rPr lang="en-US" dirty="0" err="1">
                <a:solidFill>
                  <a:srgbClr val="CCFFCC"/>
                </a:solidFill>
              </a:rPr>
              <a:t>θ</a:t>
            </a:r>
            <a:r>
              <a:rPr lang="en-US" dirty="0"/>
              <a:t> between </a:t>
            </a:r>
            <a:r>
              <a:rPr lang="en-US" dirty="0">
                <a:solidFill>
                  <a:srgbClr val="CCFFCC"/>
                </a:solidFill>
              </a:rPr>
              <a:t>0</a:t>
            </a:r>
            <a:r>
              <a:rPr lang="en-US" dirty="0"/>
              <a:t> and </a:t>
            </a:r>
            <a:r>
              <a:rPr lang="en-US" dirty="0">
                <a:solidFill>
                  <a:srgbClr val="CCFFCC"/>
                </a:solidFill>
              </a:rPr>
              <a:t>1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81000" y="202636"/>
            <a:ext cx="8382000" cy="685800"/>
          </a:xfrm>
        </p:spPr>
        <p:txBody>
          <a:bodyPr/>
          <a:lstStyle/>
          <a:p>
            <a:r>
              <a:rPr lang="en-US" sz="4400" dirty="0"/>
              <a:t>Example: paperclips </a:t>
            </a:r>
            <a:r>
              <a:rPr lang="en-US" sz="4400" dirty="0" err="1"/>
              <a:t>vs</a:t>
            </a:r>
            <a:r>
              <a:rPr lang="en-US" sz="4400" dirty="0"/>
              <a:t> staples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286000" y="2525565"/>
            <a:ext cx="3081855" cy="996835"/>
            <a:chOff x="2729346" y="3207694"/>
            <a:chExt cx="3081855" cy="1329111"/>
          </a:xfrm>
        </p:grpSpPr>
        <p:cxnSp>
          <p:nvCxnSpPr>
            <p:cNvPr id="7" name="Straight Connector 6"/>
            <p:cNvCxnSpPr>
              <a:stCxn id="14" idx="2"/>
            </p:cNvCxnSpPr>
            <p:nvPr/>
          </p:nvCxnSpPr>
          <p:spPr>
            <a:xfrm flipH="1">
              <a:off x="3174296" y="3644650"/>
              <a:ext cx="1095466" cy="89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4" idx="2"/>
              <a:endCxn id="38" idx="0"/>
            </p:cNvCxnSpPr>
            <p:nvPr/>
          </p:nvCxnSpPr>
          <p:spPr>
            <a:xfrm>
              <a:off x="4269773" y="3644657"/>
              <a:ext cx="0" cy="8921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269762" y="3644650"/>
              <a:ext cx="1095466" cy="89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184297" y="3878600"/>
              <a:ext cx="626904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>
                  <a:latin typeface="Times New Roman"/>
                  <a:cs typeface="Times New Roman"/>
                </a:rPr>
                <a:t>[0,2]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29346" y="3885234"/>
              <a:ext cx="626904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>
                  <a:latin typeface="Times New Roman"/>
                  <a:cs typeface="Times New Roman"/>
                </a:rPr>
                <a:t>[2,0]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19433" y="3878599"/>
              <a:ext cx="626904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>
                  <a:latin typeface="Times New Roman"/>
                  <a:cs typeface="Times New Roman"/>
                </a:rPr>
                <a:t>[1,1]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4081380" y="3207694"/>
              <a:ext cx="376785" cy="492415"/>
              <a:chOff x="4081380" y="3207694"/>
              <a:chExt cx="376785" cy="49241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081380" y="3267873"/>
                <a:ext cx="376785" cy="376785"/>
              </a:xfrm>
              <a:prstGeom prst="rect">
                <a:avLst/>
              </a:prstGeom>
              <a:solidFill>
                <a:srgbClr val="FFFFFF"/>
              </a:solidFill>
              <a:ln w="190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20" tIns="45710" rIns="91420" bIns="45710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090346" y="3207694"/>
                <a:ext cx="364174" cy="492415"/>
              </a:xfrm>
              <a:prstGeom prst="rect">
                <a:avLst/>
              </a:prstGeom>
              <a:noFill/>
            </p:spPr>
            <p:txBody>
              <a:bodyPr wrap="none" lIns="91420" tIns="45710" rIns="91420" bIns="45710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H</a:t>
                </a: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2380780" y="3484105"/>
            <a:ext cx="2873339" cy="1316495"/>
            <a:chOff x="2824126" y="4485766"/>
            <a:chExt cx="2873339" cy="1755323"/>
          </a:xfrm>
        </p:grpSpPr>
        <p:grpSp>
          <p:nvGrpSpPr>
            <p:cNvPr id="17" name="Group 16"/>
            <p:cNvGrpSpPr/>
            <p:nvPr/>
          </p:nvGrpSpPr>
          <p:grpSpPr>
            <a:xfrm>
              <a:off x="4081380" y="4485766"/>
              <a:ext cx="376785" cy="492415"/>
              <a:chOff x="4081380" y="4485766"/>
              <a:chExt cx="376785" cy="492415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4081380" y="4536813"/>
                <a:ext cx="376785" cy="376785"/>
              </a:xfrm>
              <a:prstGeom prst="rect">
                <a:avLst/>
              </a:prstGeom>
              <a:solidFill>
                <a:srgbClr val="FFFFFF"/>
              </a:solidFill>
              <a:ln w="190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20" tIns="45710" rIns="91420" bIns="45710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102918" y="4485766"/>
                <a:ext cx="351338" cy="492415"/>
              </a:xfrm>
              <a:prstGeom prst="rect">
                <a:avLst/>
              </a:prstGeom>
              <a:noFill/>
            </p:spPr>
            <p:txBody>
              <a:bodyPr wrap="none" lIns="91420" tIns="45710" rIns="91420" bIns="45710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R</a:t>
                </a:r>
              </a:p>
            </p:txBody>
          </p:sp>
        </p:grpSp>
        <p:cxnSp>
          <p:nvCxnSpPr>
            <p:cNvPr id="18" name="Straight Connector 17"/>
            <p:cNvCxnSpPr/>
            <p:nvPr/>
          </p:nvCxnSpPr>
          <p:spPr>
            <a:xfrm>
              <a:off x="4269762" y="4913590"/>
              <a:ext cx="0" cy="89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269762" y="4913590"/>
              <a:ext cx="1095466" cy="89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3174296" y="4922944"/>
              <a:ext cx="1095466" cy="89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955145" y="5748674"/>
              <a:ext cx="742320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>
                  <a:latin typeface="Times New Roman"/>
                  <a:cs typeface="Times New Roman"/>
                </a:rPr>
                <a:t>[0,90]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24126" y="5748674"/>
              <a:ext cx="742320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>
                  <a:latin typeface="Times New Roman"/>
                  <a:cs typeface="Times New Roman"/>
                </a:rPr>
                <a:t>[90,0]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40893" y="5748674"/>
              <a:ext cx="857737" cy="492415"/>
            </a:xfrm>
            <a:prstGeom prst="rect">
              <a:avLst/>
            </a:prstGeom>
            <a:noFill/>
          </p:spPr>
          <p:txBody>
            <a:bodyPr wrap="none" lIns="91420" tIns="45710" rIns="91420" bIns="45710" rtlCol="0">
              <a:spAutoFit/>
            </a:bodyPr>
            <a:lstStyle/>
            <a:p>
              <a:r>
                <a:rPr lang="en-US" dirty="0">
                  <a:latin typeface="Times New Roman"/>
                  <a:cs typeface="Times New Roman"/>
                </a:rPr>
                <a:t>[50,50]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2824126" y="4486263"/>
              <a:ext cx="664474" cy="726243"/>
              <a:chOff x="2824126" y="4486263"/>
              <a:chExt cx="664474" cy="726243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2985903" y="4486263"/>
                <a:ext cx="376785" cy="492415"/>
                <a:chOff x="4081380" y="4485766"/>
                <a:chExt cx="376785" cy="492415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4081380" y="4536813"/>
                  <a:ext cx="376785" cy="376785"/>
                </a:xfrm>
                <a:prstGeom prst="rect">
                  <a:avLst/>
                </a:prstGeom>
                <a:solidFill>
                  <a:srgbClr val="FFFFFF"/>
                </a:solidFill>
                <a:ln w="190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20" tIns="45710" rIns="91420" bIns="45710"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4102918" y="4485766"/>
                  <a:ext cx="351338" cy="492415"/>
                </a:xfrm>
                <a:prstGeom prst="rect">
                  <a:avLst/>
                </a:prstGeom>
                <a:noFill/>
              </p:spPr>
              <p:txBody>
                <a:bodyPr wrap="none" lIns="91420" tIns="45710" rIns="91420" bIns="45710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Times New Roman"/>
                      <a:cs typeface="Times New Roman"/>
                    </a:rPr>
                    <a:t>R</a:t>
                  </a:r>
                </a:p>
              </p:txBody>
            </p:sp>
          </p:grpSp>
          <p:cxnSp>
            <p:nvCxnSpPr>
              <p:cNvPr id="33" name="Straight Connector 32"/>
              <p:cNvCxnSpPr/>
              <p:nvPr/>
            </p:nvCxnSpPr>
            <p:spPr>
              <a:xfrm>
                <a:off x="3174285" y="4914087"/>
                <a:ext cx="11" cy="2984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3174285" y="4914087"/>
                <a:ext cx="314315" cy="2984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>
                <a:off x="2824126" y="4923441"/>
                <a:ext cx="350160" cy="28906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5032991" y="4485766"/>
              <a:ext cx="664474" cy="726243"/>
              <a:chOff x="2824126" y="4486263"/>
              <a:chExt cx="664474" cy="726243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2985903" y="4486263"/>
                <a:ext cx="376785" cy="492415"/>
                <a:chOff x="4081380" y="4485766"/>
                <a:chExt cx="376785" cy="492415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4081380" y="4536813"/>
                  <a:ext cx="376785" cy="376785"/>
                </a:xfrm>
                <a:prstGeom prst="rect">
                  <a:avLst/>
                </a:prstGeom>
                <a:solidFill>
                  <a:srgbClr val="FFFFFF"/>
                </a:solidFill>
                <a:ln w="190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20" tIns="45710" rIns="91420" bIns="45710"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4102918" y="4485766"/>
                  <a:ext cx="351338" cy="492415"/>
                </a:xfrm>
                <a:prstGeom prst="rect">
                  <a:avLst/>
                </a:prstGeom>
                <a:noFill/>
              </p:spPr>
              <p:txBody>
                <a:bodyPr wrap="none" lIns="91420" tIns="45710" rIns="91420" bIns="45710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Times New Roman"/>
                      <a:cs typeface="Times New Roman"/>
                    </a:rPr>
                    <a:t>R</a:t>
                  </a:r>
                </a:p>
              </p:txBody>
            </p:sp>
          </p:grpSp>
          <p:cxnSp>
            <p:nvCxnSpPr>
              <p:cNvPr id="27" name="Straight Connector 26"/>
              <p:cNvCxnSpPr/>
              <p:nvPr/>
            </p:nvCxnSpPr>
            <p:spPr>
              <a:xfrm>
                <a:off x="3174285" y="4914087"/>
                <a:ext cx="11" cy="2984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3174285" y="4914087"/>
                <a:ext cx="314315" cy="2984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H="1">
                <a:off x="2824126" y="4923441"/>
                <a:ext cx="350160" cy="28906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TextBox 39"/>
          <p:cNvSpPr txBox="1"/>
          <p:nvPr/>
        </p:nvSpPr>
        <p:spPr>
          <a:xfrm>
            <a:off x="5704882" y="3063580"/>
            <a:ext cx="2629004" cy="1200207"/>
          </a:xfrm>
          <a:prstGeom prst="rect">
            <a:avLst/>
          </a:prstGeom>
          <a:noFill/>
        </p:spPr>
        <p:txBody>
          <a:bodyPr wrap="none" lIns="91320" tIns="45660" rIns="91320" bIns="45660" rtlCol="0">
            <a:spAutoFit/>
          </a:bodyPr>
          <a:lstStyle/>
          <a:p>
            <a:r>
              <a:rPr lang="fr-FR" sz="2400" dirty="0">
                <a:solidFill>
                  <a:srgbClr val="FFFF00"/>
                </a:solidFill>
              </a:rPr>
              <a:t>[1,1] </a:t>
            </a:r>
            <a:r>
              <a:rPr lang="fr-FR" sz="2400" dirty="0" err="1">
                <a:solidFill>
                  <a:srgbClr val="FFFF00"/>
                </a:solidFill>
              </a:rPr>
              <a:t>is</a:t>
            </a:r>
            <a:r>
              <a:rPr lang="fr-FR" sz="2400" dirty="0">
                <a:solidFill>
                  <a:srgbClr val="FFFF00"/>
                </a:solidFill>
              </a:rPr>
              <a:t> optimal</a:t>
            </a:r>
          </a:p>
          <a:p>
            <a:r>
              <a:rPr lang="fr-FR" sz="2400" dirty="0">
                <a:solidFill>
                  <a:srgbClr val="FFFF00"/>
                </a:solidFill>
              </a:rPr>
              <a:t>for </a:t>
            </a:r>
            <a:r>
              <a:rPr lang="en-US" sz="2400" dirty="0" err="1">
                <a:solidFill>
                  <a:srgbClr val="CCFFCC"/>
                </a:solidFill>
              </a:rPr>
              <a:t>θ</a:t>
            </a:r>
            <a:r>
              <a:rPr lang="en-US" sz="2400" dirty="0">
                <a:solidFill>
                  <a:srgbClr val="CCFFCC"/>
                </a:solidFill>
              </a:rPr>
              <a:t> </a:t>
            </a:r>
            <a:r>
              <a:rPr lang="fr-FR" sz="2400" dirty="0">
                <a:solidFill>
                  <a:srgbClr val="FFFF00"/>
                </a:solidFill>
              </a:rPr>
              <a:t>in </a:t>
            </a:r>
            <a:r>
              <a:rPr lang="en-US" sz="2400" dirty="0">
                <a:solidFill>
                  <a:srgbClr val="CCFFCC"/>
                </a:solidFill>
              </a:rPr>
              <a:t>[.446,.554]</a:t>
            </a:r>
            <a:endParaRPr lang="fr-FR" sz="2400" dirty="0">
              <a:solidFill>
                <a:srgbClr val="FFFF00"/>
              </a:solidFill>
            </a:endParaRPr>
          </a:p>
          <a:p>
            <a:endParaRPr lang="fr-FR" sz="2400" dirty="0">
              <a:solidFill>
                <a:srgbClr val="FFFF00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2296829" y="3264127"/>
            <a:ext cx="3046445" cy="307777"/>
            <a:chOff x="2740180" y="4192429"/>
            <a:chExt cx="3046445" cy="410369"/>
          </a:xfrm>
        </p:grpSpPr>
        <p:sp>
          <p:nvSpPr>
            <p:cNvPr id="42" name="TextBox 41"/>
            <p:cNvSpPr txBox="1"/>
            <p:nvPr/>
          </p:nvSpPr>
          <p:spPr>
            <a:xfrm>
              <a:off x="2740180" y="4192429"/>
              <a:ext cx="588623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10FF03"/>
                  </a:solidFill>
                </a:rPr>
                <a:t>$0.98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752713" y="4192429"/>
              <a:ext cx="588623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10FF03"/>
                  </a:solidFill>
                </a:rPr>
                <a:t>$1.00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198002" y="4192429"/>
              <a:ext cx="588623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10FF03"/>
                  </a:solidFill>
                </a:rPr>
                <a:t>$1.02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467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93055" y="1524009"/>
            <a:ext cx="5550945" cy="4343391"/>
          </a:xfrm>
        </p:spPr>
        <p:txBody>
          <a:bodyPr>
            <a:normAutofit/>
          </a:bodyPr>
          <a:lstStyle/>
          <a:p>
            <a:r>
              <a:rPr lang="en-US" dirty="0"/>
              <a:t>A robot, given an objective, has an incentive to disable its own off-switch</a:t>
            </a:r>
          </a:p>
          <a:p>
            <a:pPr lvl="1"/>
            <a:r>
              <a:rPr lang="en-US" dirty="0"/>
              <a:t>“You can’t fetch the coffee if you’re dead”</a:t>
            </a:r>
          </a:p>
          <a:p>
            <a:r>
              <a:rPr lang="en-US" dirty="0"/>
              <a:t>A robot with uncertainty about objective won’t behave this way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14400"/>
          </a:xfrm>
        </p:spPr>
        <p:txBody>
          <a:bodyPr/>
          <a:lstStyle/>
          <a:p>
            <a:r>
              <a:rPr lang="en-US" dirty="0"/>
              <a:t>The off-switch problem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FCE1E8-B6B9-9547-92E3-BC3F77EF8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100" y="0"/>
            <a:ext cx="1485900" cy="1485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CAFDB4-201B-164E-8383-56CDD35BB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32317"/>
            <a:ext cx="3440655" cy="425053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3435CD3-73B4-7544-9D0E-BAE1B89DC429}"/>
              </a:ext>
            </a:extLst>
          </p:cNvPr>
          <p:cNvSpPr/>
          <p:nvPr/>
        </p:nvSpPr>
        <p:spPr>
          <a:xfrm>
            <a:off x="1362142" y="3564309"/>
            <a:ext cx="488517" cy="562957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23" tIns="17052" rIns="34123" bIns="17052" rtlCol="0" anchor="ctr"/>
          <a:lstStyle/>
          <a:p>
            <a:pPr algn="ctr"/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2807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53B745-3153-EE49-9920-A08075EF2C37}"/>
              </a:ext>
            </a:extLst>
          </p:cNvPr>
          <p:cNvCxnSpPr>
            <a:stCxn id="4" idx="2"/>
          </p:cNvCxnSpPr>
          <p:nvPr/>
        </p:nvCxnSpPr>
        <p:spPr>
          <a:xfrm flipH="1">
            <a:off x="3326199" y="760611"/>
            <a:ext cx="1490978" cy="910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9499835-3A21-E74D-A876-8C99032D1EAB}"/>
              </a:ext>
            </a:extLst>
          </p:cNvPr>
          <p:cNvCxnSpPr>
            <a:stCxn id="4" idx="2"/>
            <a:endCxn id="5" idx="0"/>
          </p:cNvCxnSpPr>
          <p:nvPr/>
        </p:nvCxnSpPr>
        <p:spPr>
          <a:xfrm>
            <a:off x="4817177" y="760611"/>
            <a:ext cx="0" cy="9106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9B56FE-40F5-7E4E-B9FB-D5FE8A735F57}"/>
              </a:ext>
            </a:extLst>
          </p:cNvPr>
          <p:cNvCxnSpPr/>
          <p:nvPr/>
        </p:nvCxnSpPr>
        <p:spPr>
          <a:xfrm>
            <a:off x="4817116" y="760585"/>
            <a:ext cx="1490919" cy="910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3ADB13-6C68-C348-A479-E05B1E2EAF5C}"/>
              </a:ext>
            </a:extLst>
          </p:cNvPr>
          <p:cNvCxnSpPr/>
          <p:nvPr/>
        </p:nvCxnSpPr>
        <p:spPr>
          <a:xfrm flipH="1">
            <a:off x="3326198" y="3351107"/>
            <a:ext cx="1490919" cy="910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6E0D70-8B0F-0347-94A2-B12C2E7203E5}"/>
              </a:ext>
            </a:extLst>
          </p:cNvPr>
          <p:cNvCxnSpPr/>
          <p:nvPr/>
        </p:nvCxnSpPr>
        <p:spPr>
          <a:xfrm>
            <a:off x="4817116" y="2055842"/>
            <a:ext cx="0" cy="910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AED7D3-E8C9-AC4E-AEDD-AAF8A8D7A8AE}"/>
              </a:ext>
            </a:extLst>
          </p:cNvPr>
          <p:cNvCxnSpPr/>
          <p:nvPr/>
        </p:nvCxnSpPr>
        <p:spPr>
          <a:xfrm>
            <a:off x="4817116" y="2055842"/>
            <a:ext cx="1490919" cy="910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28873BD-3560-CD45-99D1-6012171F77A6}"/>
              </a:ext>
            </a:extLst>
          </p:cNvPr>
          <p:cNvGrpSpPr/>
          <p:nvPr/>
        </p:nvGrpSpPr>
        <p:grpSpPr>
          <a:xfrm>
            <a:off x="4560776" y="304800"/>
            <a:ext cx="512801" cy="461423"/>
            <a:chOff x="4560776" y="304800"/>
            <a:chExt cx="512801" cy="46142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DACF58-AD3A-4345-A03A-0BB2CBB53802}"/>
                </a:ext>
              </a:extLst>
            </p:cNvPr>
            <p:cNvSpPr/>
            <p:nvPr/>
          </p:nvSpPr>
          <p:spPr>
            <a:xfrm>
              <a:off x="4560776" y="376010"/>
              <a:ext cx="512801" cy="384601"/>
            </a:xfrm>
            <a:prstGeom prst="rect">
              <a:avLst/>
            </a:prstGeom>
            <a:solidFill>
              <a:srgbClr val="FFFFFF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200" tIns="45600" rIns="91200" bIns="45600"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58C6B87-F621-4C46-BD9F-B43AA363181D}"/>
                </a:ext>
              </a:extLst>
            </p:cNvPr>
            <p:cNvSpPr txBox="1"/>
            <p:nvPr/>
          </p:nvSpPr>
          <p:spPr>
            <a:xfrm>
              <a:off x="4594523" y="304800"/>
              <a:ext cx="406999" cy="461423"/>
            </a:xfrm>
            <a:prstGeom prst="rect">
              <a:avLst/>
            </a:prstGeom>
            <a:noFill/>
          </p:spPr>
          <p:txBody>
            <a:bodyPr wrap="none" lIns="91200" tIns="45600" rIns="91200" bIns="45600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R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2F23126-D848-164F-B21F-78A27348E5C2}"/>
              </a:ext>
            </a:extLst>
          </p:cNvPr>
          <p:cNvGrpSpPr/>
          <p:nvPr/>
        </p:nvGrpSpPr>
        <p:grpSpPr>
          <a:xfrm>
            <a:off x="4560776" y="2931427"/>
            <a:ext cx="512801" cy="461423"/>
            <a:chOff x="4560776" y="2931427"/>
            <a:chExt cx="512801" cy="46142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E07710E-AADB-CF40-8B15-BF9DB933336A}"/>
                </a:ext>
              </a:extLst>
            </p:cNvPr>
            <p:cNvSpPr/>
            <p:nvPr/>
          </p:nvSpPr>
          <p:spPr>
            <a:xfrm>
              <a:off x="4560776" y="2966533"/>
              <a:ext cx="512801" cy="384601"/>
            </a:xfrm>
            <a:prstGeom prst="rect">
              <a:avLst/>
            </a:prstGeom>
            <a:solidFill>
              <a:srgbClr val="FFFFFF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200" tIns="45600" rIns="91200" bIns="45600"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882681-5D88-7041-A216-565A3A255FB4}"/>
                </a:ext>
              </a:extLst>
            </p:cNvPr>
            <p:cNvSpPr txBox="1"/>
            <p:nvPr/>
          </p:nvSpPr>
          <p:spPr>
            <a:xfrm>
              <a:off x="4589061" y="2931427"/>
              <a:ext cx="406999" cy="461423"/>
            </a:xfrm>
            <a:prstGeom prst="rect">
              <a:avLst/>
            </a:prstGeom>
            <a:noFill/>
          </p:spPr>
          <p:txBody>
            <a:bodyPr wrap="none" lIns="91200" tIns="45600" rIns="91200" bIns="45600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R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29FDE21-0EE8-0840-9687-662E93B5D443}"/>
              </a:ext>
            </a:extLst>
          </p:cNvPr>
          <p:cNvGrpSpPr/>
          <p:nvPr/>
        </p:nvGrpSpPr>
        <p:grpSpPr>
          <a:xfrm>
            <a:off x="4560776" y="1628558"/>
            <a:ext cx="512801" cy="461423"/>
            <a:chOff x="4560776" y="1628558"/>
            <a:chExt cx="512801" cy="46142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BA2EC8F-8B01-A64F-A9AB-4B7601108129}"/>
                </a:ext>
              </a:extLst>
            </p:cNvPr>
            <p:cNvSpPr/>
            <p:nvPr/>
          </p:nvSpPr>
          <p:spPr>
            <a:xfrm>
              <a:off x="4560776" y="1671275"/>
              <a:ext cx="512801" cy="384601"/>
            </a:xfrm>
            <a:prstGeom prst="rect">
              <a:avLst/>
            </a:prstGeom>
            <a:solidFill>
              <a:srgbClr val="FFFFFF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200" tIns="45600" rIns="91200" bIns="45600"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B75DB72-503F-B242-B5B0-41D322BACC34}"/>
                </a:ext>
              </a:extLst>
            </p:cNvPr>
            <p:cNvSpPr txBox="1"/>
            <p:nvPr/>
          </p:nvSpPr>
          <p:spPr>
            <a:xfrm>
              <a:off x="4606171" y="1628558"/>
              <a:ext cx="423029" cy="461423"/>
            </a:xfrm>
            <a:prstGeom prst="rect">
              <a:avLst/>
            </a:prstGeom>
            <a:noFill/>
          </p:spPr>
          <p:txBody>
            <a:bodyPr wrap="none" lIns="91200" tIns="45600" rIns="91200" bIns="45600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H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4B7701E-46FF-EA49-8873-5FD49573101A}"/>
              </a:ext>
            </a:extLst>
          </p:cNvPr>
          <p:cNvSpPr txBox="1"/>
          <p:nvPr/>
        </p:nvSpPr>
        <p:spPr>
          <a:xfrm>
            <a:off x="2743156" y="4181183"/>
            <a:ext cx="1782202" cy="502328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b="1" i="1" dirty="0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b="1" dirty="0">
                <a:solidFill>
                  <a:srgbClr val="CCFFCC"/>
                </a:solidFill>
                <a:latin typeface="Arial Black"/>
                <a:cs typeface="Arial Black"/>
              </a:rPr>
              <a:t> = </a:t>
            </a:r>
            <a:r>
              <a:rPr lang="en-US" b="1" i="1" dirty="0" err="1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sz="2400" b="1" i="1" baseline="-25000" dirty="0" err="1">
                <a:solidFill>
                  <a:srgbClr val="CCFFCC"/>
                </a:solidFill>
                <a:latin typeface="Arial Black"/>
                <a:cs typeface="Arial Black"/>
              </a:rPr>
              <a:t>act</a:t>
            </a:r>
            <a:endParaRPr lang="en-US" sz="2400" b="1" i="1" baseline="-25000" dirty="0">
              <a:solidFill>
                <a:srgbClr val="CCFFCC"/>
              </a:solidFill>
              <a:latin typeface="Arial Black"/>
              <a:cs typeface="Arial Black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6661F6-C8B6-DC48-B061-072D7CD021C8}"/>
              </a:ext>
            </a:extLst>
          </p:cNvPr>
          <p:cNvSpPr txBox="1"/>
          <p:nvPr/>
        </p:nvSpPr>
        <p:spPr>
          <a:xfrm>
            <a:off x="2743156" y="1613395"/>
            <a:ext cx="1782202" cy="502328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b="1" i="1" dirty="0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b="1" dirty="0">
                <a:solidFill>
                  <a:srgbClr val="CCFFCC"/>
                </a:solidFill>
                <a:latin typeface="Arial Black"/>
                <a:cs typeface="Arial Black"/>
              </a:rPr>
              <a:t> = </a:t>
            </a:r>
            <a:r>
              <a:rPr lang="en-US" b="1" i="1" dirty="0" err="1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sz="2400" b="1" i="1" baseline="-25000" dirty="0" err="1">
                <a:solidFill>
                  <a:srgbClr val="CCFFCC"/>
                </a:solidFill>
                <a:latin typeface="Arial Black"/>
                <a:cs typeface="Arial Black"/>
              </a:rPr>
              <a:t>act</a:t>
            </a:r>
            <a:endParaRPr lang="en-US" sz="2400" b="1" i="1" baseline="-25000" dirty="0">
              <a:solidFill>
                <a:srgbClr val="CCFFCC"/>
              </a:solidFill>
              <a:latin typeface="Arial Black"/>
              <a:cs typeface="Arial Black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F73933-51D3-7740-B229-8D29BFBDEE58}"/>
              </a:ext>
            </a:extLst>
          </p:cNvPr>
          <p:cNvSpPr txBox="1"/>
          <p:nvPr/>
        </p:nvSpPr>
        <p:spPr>
          <a:xfrm>
            <a:off x="5822462" y="1613392"/>
            <a:ext cx="1223205" cy="502328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b="1" i="1" dirty="0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b="1" dirty="0">
                <a:solidFill>
                  <a:srgbClr val="CCFFCC"/>
                </a:solidFill>
                <a:latin typeface="Arial Black"/>
                <a:cs typeface="Arial Black"/>
              </a:rPr>
              <a:t> = 0</a:t>
            </a:r>
            <a:endParaRPr lang="en-US" sz="2400" b="1" i="1" baseline="-25000" dirty="0">
              <a:solidFill>
                <a:srgbClr val="CCFFCC"/>
              </a:solidFill>
              <a:latin typeface="Arial Black"/>
              <a:cs typeface="Arial Black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7EDE28-956E-B540-9DB8-85E8AA7E41FC}"/>
              </a:ext>
            </a:extLst>
          </p:cNvPr>
          <p:cNvSpPr txBox="1"/>
          <p:nvPr/>
        </p:nvSpPr>
        <p:spPr>
          <a:xfrm>
            <a:off x="5822462" y="2885804"/>
            <a:ext cx="1223205" cy="502328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b="1" i="1" dirty="0">
                <a:solidFill>
                  <a:srgbClr val="CCFFCC"/>
                </a:solidFill>
                <a:latin typeface="Arial Black"/>
                <a:cs typeface="Arial Black"/>
              </a:rPr>
              <a:t>U</a:t>
            </a:r>
            <a:r>
              <a:rPr lang="en-US" b="1" dirty="0">
                <a:solidFill>
                  <a:srgbClr val="CCFFCC"/>
                </a:solidFill>
                <a:latin typeface="Arial Black"/>
                <a:cs typeface="Arial Black"/>
              </a:rPr>
              <a:t> = 0</a:t>
            </a:r>
            <a:endParaRPr lang="en-US" sz="2400" b="1" i="1" baseline="-25000" dirty="0">
              <a:solidFill>
                <a:srgbClr val="CCFFCC"/>
              </a:solidFill>
              <a:latin typeface="Arial Black"/>
              <a:cs typeface="Arial Black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99CDCA-3132-404C-A208-6223AD0CD5B8}"/>
              </a:ext>
            </a:extLst>
          </p:cNvPr>
          <p:cNvSpPr txBox="1"/>
          <p:nvPr/>
        </p:nvSpPr>
        <p:spPr>
          <a:xfrm>
            <a:off x="3733800" y="2194263"/>
            <a:ext cx="1138091" cy="399867"/>
          </a:xfrm>
          <a:prstGeom prst="rect">
            <a:avLst/>
          </a:prstGeom>
          <a:noFill/>
        </p:spPr>
        <p:txBody>
          <a:bodyPr wrap="square" lIns="91200" tIns="45600" rIns="91200" bIns="45600" rtlCol="0">
            <a:spAutoFit/>
          </a:bodyPr>
          <a:lstStyle/>
          <a:p>
            <a:r>
              <a:rPr lang="en-US" sz="2000" i="1" dirty="0">
                <a:sym typeface="Symbol"/>
              </a:rPr>
              <a:t>go ahead</a:t>
            </a:r>
            <a:endParaRPr lang="en-US" sz="2000" i="1" dirty="0">
              <a:latin typeface="Times New Roman"/>
              <a:cs typeface="Times New Roman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F9BEB6-A133-7E47-AEEB-2AC9C3F0436C}"/>
              </a:ext>
            </a:extLst>
          </p:cNvPr>
          <p:cNvSpPr txBox="1"/>
          <p:nvPr/>
        </p:nvSpPr>
        <p:spPr>
          <a:xfrm>
            <a:off x="4130778" y="1236401"/>
            <a:ext cx="625008" cy="399867"/>
          </a:xfrm>
          <a:prstGeom prst="rect">
            <a:avLst/>
          </a:prstGeom>
          <a:noFill/>
        </p:spPr>
        <p:txBody>
          <a:bodyPr wrap="none" lIns="91200" tIns="45600" rIns="91200" bIns="45600" rtlCol="0">
            <a:spAutoFit/>
          </a:bodyPr>
          <a:lstStyle/>
          <a:p>
            <a:r>
              <a:rPr lang="en-US" sz="2000" i="1" dirty="0">
                <a:latin typeface="Times New Roman"/>
                <a:cs typeface="Times New Roman"/>
              </a:rPr>
              <a:t>wait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AF85D38-7CBB-B441-A840-859C733D90F9}"/>
              </a:ext>
            </a:extLst>
          </p:cNvPr>
          <p:cNvGrpSpPr/>
          <p:nvPr/>
        </p:nvGrpSpPr>
        <p:grpSpPr>
          <a:xfrm>
            <a:off x="765796" y="1133613"/>
            <a:ext cx="1977381" cy="929814"/>
            <a:chOff x="6725720" y="1373938"/>
            <a:chExt cx="2038097" cy="1042072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FA03D9B-E179-C84D-98E9-964E27D98E11}"/>
                </a:ext>
              </a:extLst>
            </p:cNvPr>
            <p:cNvCxnSpPr/>
            <p:nvPr/>
          </p:nvCxnSpPr>
          <p:spPr>
            <a:xfrm>
              <a:off x="6725720" y="2416010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34DB836-4E9B-124A-9DB8-7FCE49481743}"/>
                </a:ext>
              </a:extLst>
            </p:cNvPr>
            <p:cNvSpPr/>
            <p:nvPr/>
          </p:nvSpPr>
          <p:spPr>
            <a:xfrm>
              <a:off x="6788578" y="1732821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FF00"/>
                  </a:solidFill>
                </a:ln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A146B1B-CC12-F744-9839-D60B140B6FE1}"/>
                </a:ext>
              </a:extLst>
            </p:cNvPr>
            <p:cNvCxnSpPr/>
            <p:nvPr/>
          </p:nvCxnSpPr>
          <p:spPr>
            <a:xfrm flipV="1">
              <a:off x="7539127" y="1373938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B3A94BF-99D0-7F45-A66D-781236A27F09}"/>
              </a:ext>
            </a:extLst>
          </p:cNvPr>
          <p:cNvGrpSpPr/>
          <p:nvPr/>
        </p:nvGrpSpPr>
        <p:grpSpPr>
          <a:xfrm>
            <a:off x="749470" y="3716306"/>
            <a:ext cx="1993724" cy="929814"/>
            <a:chOff x="6121416" y="2245630"/>
            <a:chExt cx="2054942" cy="1042072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9FE5FE39-17EE-AD49-994C-F8F83C307490}"/>
                </a:ext>
              </a:extLst>
            </p:cNvPr>
            <p:cNvCxnSpPr/>
            <p:nvPr/>
          </p:nvCxnSpPr>
          <p:spPr>
            <a:xfrm>
              <a:off x="6138261" y="3287702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68954684-F778-EC43-9621-DDD035DAEB34}"/>
                </a:ext>
              </a:extLst>
            </p:cNvPr>
            <p:cNvSpPr/>
            <p:nvPr/>
          </p:nvSpPr>
          <p:spPr>
            <a:xfrm>
              <a:off x="6201119" y="2604513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FF00"/>
                  </a:solidFill>
                </a:ln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E460C7C-CA32-FC44-A719-0ADD84298EF5}"/>
                </a:ext>
              </a:extLst>
            </p:cNvPr>
            <p:cNvCxnSpPr/>
            <p:nvPr/>
          </p:nvCxnSpPr>
          <p:spPr>
            <a:xfrm flipV="1">
              <a:off x="6951668" y="2245630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370543E-60A6-0847-B4ED-E59B5546EE1A}"/>
                </a:ext>
              </a:extLst>
            </p:cNvPr>
            <p:cNvSpPr/>
            <p:nvPr/>
          </p:nvSpPr>
          <p:spPr>
            <a:xfrm>
              <a:off x="6121416" y="2566881"/>
              <a:ext cx="813407" cy="704022"/>
            </a:xfrm>
            <a:prstGeom prst="rect">
              <a:avLst/>
            </a:prstGeom>
            <a:solidFill>
              <a:srgbClr val="262342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l">
                <a:rot lat="0" lon="0" rev="19800000"/>
              </a:lightRig>
            </a:scene3d>
            <a:sp3d prstMaterial="metal">
              <a:bevelT w="0" h="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55B4AC86-6DDC-D94A-93CC-AA092564757C}"/>
              </a:ext>
            </a:extLst>
          </p:cNvPr>
          <p:cNvSpPr txBox="1"/>
          <p:nvPr/>
        </p:nvSpPr>
        <p:spPr>
          <a:xfrm>
            <a:off x="4026577" y="4056610"/>
            <a:ext cx="5483712" cy="923087"/>
          </a:xfrm>
          <a:prstGeom prst="rect">
            <a:avLst/>
          </a:prstGeom>
          <a:noFill/>
        </p:spPr>
        <p:txBody>
          <a:bodyPr wrap="square" lIns="91200" tIns="45600" rIns="91200" bIns="45600" rtlCol="0">
            <a:spAutoFit/>
          </a:bodyPr>
          <a:lstStyle/>
          <a:p>
            <a:pPr lvl="1"/>
            <a:r>
              <a:rPr lang="en-US" dirty="0"/>
              <a:t>Theorem: </a:t>
            </a:r>
            <a:r>
              <a:rPr lang="en-US" b="1" i="1" dirty="0">
                <a:solidFill>
                  <a:srgbClr val="FFFF00"/>
                </a:solidFill>
              </a:rPr>
              <a:t>robot has a positive incentive to  allow itself to be switched off</a:t>
            </a:r>
            <a:endParaRPr lang="en-US" dirty="0"/>
          </a:p>
          <a:p>
            <a:pPr lvl="1"/>
            <a:r>
              <a:rPr lang="en-US" dirty="0"/>
              <a:t>Theorem: </a:t>
            </a:r>
            <a:r>
              <a:rPr lang="en-US" b="1" i="1" dirty="0">
                <a:solidFill>
                  <a:srgbClr val="FFFF00"/>
                </a:solidFill>
              </a:rPr>
              <a:t>robot is provably beneficial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18F9023-1333-6C45-8E55-CE5D9C37E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778" y="769256"/>
            <a:ext cx="571500" cy="5715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7707948-4B9F-8248-8919-6B5309618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785" y="2038260"/>
            <a:ext cx="571500" cy="571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13E93D-7164-9A42-B110-17DB7E52E9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14" r="19739"/>
          <a:stretch/>
        </p:blipFill>
        <p:spPr>
          <a:xfrm>
            <a:off x="3155441" y="609600"/>
            <a:ext cx="844363" cy="73639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E5CF469-17E5-DF45-8B18-21A5550672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14" r="19739"/>
          <a:stretch/>
        </p:blipFill>
        <p:spPr>
          <a:xfrm>
            <a:off x="3155441" y="3260257"/>
            <a:ext cx="844363" cy="73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4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84581"/>
            <a:ext cx="8839200" cy="4759019"/>
          </a:xfrm>
        </p:spPr>
        <p:txBody>
          <a:bodyPr>
            <a:normAutofit/>
          </a:bodyPr>
          <a:lstStyle/>
          <a:p>
            <a:r>
              <a:rPr lang="en-US" sz="2800" dirty="0"/>
              <a:t>Remove the assumption of a perfectly known objective/goal/loss/reward</a:t>
            </a:r>
          </a:p>
          <a:p>
            <a:pPr lvl="1"/>
            <a:r>
              <a:rPr lang="en-US" sz="2400" dirty="0"/>
              <a:t>Combinatorial search</a:t>
            </a:r>
          </a:p>
          <a:p>
            <a:pPr lvl="1"/>
            <a:r>
              <a:rPr lang="en-US" sz="2400" dirty="0"/>
              <a:t>Constraint satisfaction</a:t>
            </a:r>
          </a:p>
          <a:p>
            <a:pPr lvl="1"/>
            <a:r>
              <a:rPr lang="en-US" sz="2400" dirty="0"/>
              <a:t>Planning</a:t>
            </a:r>
          </a:p>
          <a:p>
            <a:pPr lvl="1"/>
            <a:r>
              <a:rPr lang="en-US" sz="2400" dirty="0"/>
              <a:t>Markov decision processes</a:t>
            </a:r>
          </a:p>
          <a:p>
            <a:pPr lvl="1"/>
            <a:r>
              <a:rPr lang="en-US" sz="2400" dirty="0"/>
              <a:t>Supervised learning</a:t>
            </a:r>
          </a:p>
          <a:p>
            <a:pPr lvl="1"/>
            <a:r>
              <a:rPr lang="en-US" sz="2400" dirty="0"/>
              <a:t>Reinforcement learning</a:t>
            </a:r>
          </a:p>
          <a:p>
            <a:pPr lvl="1"/>
            <a:r>
              <a:rPr lang="en-US" sz="2400" dirty="0"/>
              <a:t>(Perception)</a:t>
            </a:r>
          </a:p>
          <a:p>
            <a:pPr lvl="1"/>
            <a:r>
              <a:rPr lang="en-US" sz="2400" dirty="0"/>
              <a:t>Robotics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0181"/>
            <a:ext cx="8686800" cy="914400"/>
          </a:xfrm>
        </p:spPr>
        <p:txBody>
          <a:bodyPr/>
          <a:lstStyle/>
          <a:p>
            <a:r>
              <a:rPr lang="en-US" sz="4400" dirty="0"/>
              <a:t>Rebuild AI on a New Foundation</a:t>
            </a:r>
          </a:p>
        </p:txBody>
      </p:sp>
    </p:spTree>
    <p:extLst>
      <p:ext uri="{BB962C8B-B14F-4D97-AF65-F5344CB8AC3E}">
        <p14:creationId xmlns:p14="http://schemas.microsoft.com/office/powerpoint/2010/main" val="1317662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186" y="1720297"/>
            <a:ext cx="8567814" cy="4052455"/>
          </a:xfrm>
        </p:spPr>
        <p:txBody>
          <a:bodyPr>
            <a:normAutofit/>
          </a:bodyPr>
          <a:lstStyle/>
          <a:p>
            <a:r>
              <a:rPr lang="en-US" sz="2400" dirty="0"/>
              <a:t>Old: minimize loss with (typically) a </a:t>
            </a:r>
            <a:r>
              <a:rPr lang="en-US" sz="2400" i="1" u="sng" dirty="0"/>
              <a:t>uniform</a:t>
            </a:r>
            <a:r>
              <a:rPr lang="en-US" sz="2400" dirty="0"/>
              <a:t> loss matrix</a:t>
            </a:r>
          </a:p>
          <a:p>
            <a:pPr lvl="1"/>
            <a:r>
              <a:rPr lang="en-US" sz="2000" dirty="0"/>
              <a:t>Accidentally classify human as gorilla</a:t>
            </a:r>
          </a:p>
          <a:p>
            <a:pPr lvl="1"/>
            <a:r>
              <a:rPr lang="en-US" sz="2000" dirty="0"/>
              <a:t>Spend millions fixing public relations disaster</a:t>
            </a:r>
          </a:p>
          <a:p>
            <a:r>
              <a:rPr lang="en-US" sz="2400" dirty="0">
                <a:solidFill>
                  <a:srgbClr val="9BFFE6"/>
                </a:solidFill>
              </a:rPr>
              <a:t>New: structured prior distribution over loss matrices</a:t>
            </a:r>
          </a:p>
          <a:p>
            <a:pPr lvl="1"/>
            <a:r>
              <a:rPr lang="en-US" sz="2000" dirty="0">
                <a:solidFill>
                  <a:srgbClr val="9BFFE6"/>
                </a:solidFill>
              </a:rPr>
              <a:t>Some examples safe to classify</a:t>
            </a:r>
          </a:p>
          <a:p>
            <a:pPr lvl="1"/>
            <a:r>
              <a:rPr lang="en-US" sz="2000" dirty="0">
                <a:solidFill>
                  <a:srgbClr val="9BFFE6"/>
                </a:solidFill>
              </a:rPr>
              <a:t>Say “don’t know” for others</a:t>
            </a:r>
          </a:p>
          <a:p>
            <a:pPr lvl="1"/>
            <a:r>
              <a:rPr lang="en-US" sz="2000" dirty="0">
                <a:solidFill>
                  <a:srgbClr val="9BFFE6"/>
                </a:solidFill>
              </a:rPr>
              <a:t>Use active learning to gain additional feedback from humans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Example: image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55477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720302"/>
            <a:ext cx="8458200" cy="4604298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CCFFCC"/>
                </a:solidFill>
              </a:rPr>
              <a:t>What does “fetch some coffee” mean?</a:t>
            </a:r>
          </a:p>
          <a:p>
            <a:r>
              <a:rPr lang="en-US" dirty="0">
                <a:solidFill>
                  <a:srgbClr val="CCFFCC"/>
                </a:solidFill>
              </a:rPr>
              <a:t>If there is so much uncertainty about preferences, how does the robot do anything useful?</a:t>
            </a:r>
          </a:p>
          <a:p>
            <a:r>
              <a:rPr lang="en-US" dirty="0"/>
              <a:t>Answer: </a:t>
            </a:r>
          </a:p>
          <a:p>
            <a:pPr lvl="1"/>
            <a:r>
              <a:rPr lang="en-US" dirty="0"/>
              <a:t>The instruction suggests coffee would have higher value than expected a priori, </a:t>
            </a:r>
            <a:r>
              <a:rPr lang="en-US" u="sng" dirty="0"/>
              <a:t>ceteris paribus</a:t>
            </a:r>
          </a:p>
          <a:p>
            <a:pPr lvl="1"/>
            <a:r>
              <a:rPr lang="en-US" b="1" i="1" dirty="0">
                <a:solidFill>
                  <a:srgbClr val="F4FF00"/>
                </a:solidFill>
              </a:rPr>
              <a:t>Minimally invasive behavior</a:t>
            </a:r>
            <a:r>
              <a:rPr lang="en-US" dirty="0"/>
              <a:t>: don’t mess with attributes whose value is uncertain</a:t>
            </a:r>
          </a:p>
          <a:p>
            <a:r>
              <a:rPr lang="en-US" dirty="0"/>
              <a:t>Answer: </a:t>
            </a:r>
          </a:p>
          <a:p>
            <a:pPr lvl="1"/>
            <a:r>
              <a:rPr lang="en-US" b="1" i="1" dirty="0">
                <a:solidFill>
                  <a:srgbClr val="F4FF00"/>
                </a:solidFill>
              </a:rPr>
              <a:t>Expanding the set of options for the human </a:t>
            </a:r>
            <a:r>
              <a:rPr lang="en-US" dirty="0"/>
              <a:t>is beneficial even if the robot has no information about preferences</a:t>
            </a:r>
          </a:p>
          <a:p>
            <a:r>
              <a:rPr lang="en-US" dirty="0"/>
              <a:t>Answer:</a:t>
            </a:r>
          </a:p>
          <a:p>
            <a:pPr lvl="1"/>
            <a:r>
              <a:rPr lang="en-US" dirty="0"/>
              <a:t>The status quo is sampled from the stationary distribution resulting from the behavior of (quasi)rational agents</a:t>
            </a:r>
          </a:p>
          <a:p>
            <a:pPr lvl="1"/>
            <a:r>
              <a:rPr lang="en-US" dirty="0"/>
              <a:t>So machines can infer a great deal about human preferences by observing the state of the world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Example: fetching the coffee</a:t>
            </a:r>
          </a:p>
        </p:txBody>
      </p:sp>
    </p:spTree>
    <p:extLst>
      <p:ext uri="{BB962C8B-B14F-4D97-AF65-F5344CB8AC3E}">
        <p14:creationId xmlns:p14="http://schemas.microsoft.com/office/powerpoint/2010/main" val="227911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84581"/>
            <a:ext cx="8839200" cy="5216219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solidFill>
                  <a:srgbClr val="9BFFE6"/>
                </a:solidFill>
              </a:rPr>
              <a:t>Computationally limited</a:t>
            </a:r>
          </a:p>
          <a:p>
            <a:pPr lvl="1"/>
            <a:r>
              <a:rPr lang="en-US" dirty="0">
                <a:solidFill>
                  <a:srgbClr val="9BFFE6"/>
                </a:solidFill>
              </a:rPr>
              <a:t>Hierarchically structured behavior</a:t>
            </a:r>
          </a:p>
          <a:p>
            <a:pPr lvl="1"/>
            <a:r>
              <a:rPr lang="en-US" dirty="0">
                <a:solidFill>
                  <a:srgbClr val="9BFFE6"/>
                </a:solidFill>
              </a:rPr>
              <a:t>Emotionally driven behavior</a:t>
            </a:r>
          </a:p>
          <a:p>
            <a:pPr lvl="1"/>
            <a:r>
              <a:rPr lang="en-US" dirty="0">
                <a:solidFill>
                  <a:srgbClr val="9BFFE6"/>
                </a:solidFill>
              </a:rPr>
              <a:t>Uncertainty about own preferences</a:t>
            </a:r>
          </a:p>
          <a:p>
            <a:pPr lvl="1"/>
            <a:r>
              <a:rPr lang="en-US" dirty="0">
                <a:solidFill>
                  <a:srgbClr val="9BFFE6"/>
                </a:solidFill>
              </a:rPr>
              <a:t>Plasticity of preferences</a:t>
            </a:r>
          </a:p>
          <a:p>
            <a:pPr lvl="1"/>
            <a:r>
              <a:rPr lang="en-US" dirty="0">
                <a:solidFill>
                  <a:srgbClr val="9BFFE6"/>
                </a:solidFill>
              </a:rPr>
              <a:t>Non-additive, memory-laden, retrospective/prospective preferences</a:t>
            </a:r>
          </a:p>
          <a:p>
            <a:pPr marL="384048" lvl="1" indent="0">
              <a:buNone/>
            </a:pP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152400"/>
            <a:ext cx="8839200" cy="727381"/>
          </a:xfrm>
        </p:spPr>
        <p:txBody>
          <a:bodyPr/>
          <a:lstStyle/>
          <a:p>
            <a:r>
              <a:rPr lang="en-US" sz="3600" dirty="0"/>
              <a:t>Ongoing research: </a:t>
            </a:r>
            <a:r>
              <a:rPr lang="en-US" sz="3600" dirty="0">
                <a:solidFill>
                  <a:srgbClr val="9BFFE6"/>
                </a:solidFill>
              </a:rPr>
              <a:t>“Imperfect” humans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97512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84581"/>
            <a:ext cx="8839200" cy="521621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2F291"/>
                </a:solidFill>
              </a:rPr>
              <a:t>Commonalities and differences in preferences</a:t>
            </a:r>
          </a:p>
          <a:p>
            <a:r>
              <a:rPr lang="en-US" sz="2800" dirty="0">
                <a:solidFill>
                  <a:srgbClr val="F2F291"/>
                </a:solidFill>
              </a:rPr>
              <a:t>Individual loyalty vs. utilitarian global welfare; Somalia problem</a:t>
            </a:r>
          </a:p>
          <a:p>
            <a:r>
              <a:rPr lang="en-US" sz="2800" dirty="0">
                <a:solidFill>
                  <a:srgbClr val="F2F291"/>
                </a:solidFill>
              </a:rPr>
              <a:t>Interpersonal comparisons of preferences</a:t>
            </a:r>
          </a:p>
          <a:p>
            <a:r>
              <a:rPr lang="en-US" sz="2800" dirty="0">
                <a:solidFill>
                  <a:srgbClr val="F2F291"/>
                </a:solidFill>
              </a:rPr>
              <a:t>Comparisons across different population sizes: how many humans?</a:t>
            </a:r>
          </a:p>
          <a:p>
            <a:r>
              <a:rPr lang="en-US" sz="2800" dirty="0">
                <a:solidFill>
                  <a:srgbClr val="F2F291"/>
                </a:solidFill>
              </a:rPr>
              <a:t>Mechanism design for honesty-inducing assistance</a:t>
            </a:r>
          </a:p>
          <a:p>
            <a:r>
              <a:rPr lang="en-US" sz="2800" dirty="0">
                <a:solidFill>
                  <a:srgbClr val="F2F291"/>
                </a:solidFill>
              </a:rPr>
              <a:t>Adaptations of team theory, principal-agent theory</a:t>
            </a:r>
          </a:p>
          <a:p>
            <a:r>
              <a:rPr lang="en-US" sz="2800" dirty="0">
                <a:solidFill>
                  <a:srgbClr val="F2F291"/>
                </a:solidFill>
              </a:rPr>
              <a:t>Aggregation over individuals with different beliefs</a:t>
            </a:r>
          </a:p>
          <a:p>
            <a:r>
              <a:rPr lang="en-US" sz="2800" dirty="0">
                <a:solidFill>
                  <a:srgbClr val="F2F291"/>
                </a:solidFill>
              </a:rPr>
              <a:t>Altruism/indifference/sadism; pride/rivalry/envy</a:t>
            </a:r>
          </a:p>
          <a:p>
            <a:pPr marL="384048" lvl="1" indent="0">
              <a:buNone/>
            </a:pPr>
            <a:endParaRPr lang="en-US" sz="1800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4A959F8C-0D7E-3242-B888-22397021D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8839200" cy="727381"/>
          </a:xfrm>
        </p:spPr>
        <p:txBody>
          <a:bodyPr/>
          <a:lstStyle/>
          <a:p>
            <a:r>
              <a:rPr lang="en-US" sz="3600" dirty="0"/>
              <a:t>Ongoing research: </a:t>
            </a:r>
            <a:r>
              <a:rPr lang="en-US" sz="3600" dirty="0">
                <a:solidFill>
                  <a:srgbClr val="F2F291"/>
                </a:solidFill>
              </a:rPr>
              <a:t>Many humans</a:t>
            </a:r>
          </a:p>
        </p:txBody>
      </p:sp>
    </p:spTree>
    <p:extLst>
      <p:ext uri="{BB962C8B-B14F-4D97-AF65-F5344CB8AC3E}">
        <p14:creationId xmlns:p14="http://schemas.microsoft.com/office/powerpoint/2010/main" val="352227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2" y="3352801"/>
            <a:ext cx="8610601" cy="2438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How should a robot aggregate human preferences?</a:t>
            </a:r>
          </a:p>
          <a:p>
            <a:r>
              <a:rPr lang="en-US" dirty="0" err="1">
                <a:solidFill>
                  <a:srgbClr val="CCFFCC"/>
                </a:solidFill>
              </a:rPr>
              <a:t>Harsanyi</a:t>
            </a:r>
            <a:r>
              <a:rPr lang="en-US" dirty="0"/>
              <a:t>: Pareto-optimal policy optimizes a linear combination, assuming a </a:t>
            </a:r>
            <a:r>
              <a:rPr lang="en-US" i="1" dirty="0"/>
              <a:t>common prior </a:t>
            </a:r>
            <a:r>
              <a:rPr lang="en-US" dirty="0"/>
              <a:t>over the future</a:t>
            </a:r>
          </a:p>
          <a:p>
            <a:r>
              <a:rPr lang="en-US" i="1" dirty="0"/>
              <a:t>In general</a:t>
            </a:r>
            <a:r>
              <a:rPr lang="en-US" dirty="0"/>
              <a:t>, Pareto-optimal policies have dynamic weights proportional to whose predictions turn out to be correct</a:t>
            </a:r>
          </a:p>
          <a:p>
            <a:pPr lvl="1"/>
            <a:r>
              <a:rPr lang="en-US" dirty="0"/>
              <a:t>Everyone prefers this policy because they think they are right</a:t>
            </a:r>
          </a:p>
          <a:p>
            <a:pPr marL="1828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robot, many humans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1998" t="1" r="24001" b="27257"/>
          <a:stretch/>
        </p:blipFill>
        <p:spPr>
          <a:xfrm>
            <a:off x="1219213" y="1295401"/>
            <a:ext cx="854784" cy="11514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1" y="1295402"/>
            <a:ext cx="1381188" cy="17525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1998" t="1" r="24001" b="27257"/>
          <a:stretch/>
        </p:blipFill>
        <p:spPr>
          <a:xfrm>
            <a:off x="1524012" y="1524000"/>
            <a:ext cx="854784" cy="11514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1998" t="1" r="24001" b="27257"/>
          <a:stretch/>
        </p:blipFill>
        <p:spPr>
          <a:xfrm>
            <a:off x="1898005" y="1752600"/>
            <a:ext cx="854784" cy="11514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1998" t="1" r="24001" b="27257"/>
          <a:stretch/>
        </p:blipFill>
        <p:spPr>
          <a:xfrm>
            <a:off x="2202812" y="2057400"/>
            <a:ext cx="854784" cy="11514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BE92F8-F7E6-A046-87A9-5911FB3F8BBB}"/>
              </a:ext>
            </a:extLst>
          </p:cNvPr>
          <p:cNvSpPr txBox="1"/>
          <p:nvPr/>
        </p:nvSpPr>
        <p:spPr>
          <a:xfrm>
            <a:off x="3886200" y="6248400"/>
            <a:ext cx="3785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0FF03"/>
                </a:solidFill>
              </a:rPr>
              <a:t>[</a:t>
            </a:r>
            <a:r>
              <a:rPr lang="en-US" dirty="0" err="1">
                <a:solidFill>
                  <a:srgbClr val="10FF03"/>
                </a:solidFill>
              </a:rPr>
              <a:t>Critch</a:t>
            </a:r>
            <a:r>
              <a:rPr lang="en-US" dirty="0">
                <a:solidFill>
                  <a:srgbClr val="10FF03"/>
                </a:solidFill>
              </a:rPr>
              <a:t>, Russell, Desai, </a:t>
            </a:r>
            <a:r>
              <a:rPr lang="en-US" dirty="0" err="1">
                <a:solidFill>
                  <a:srgbClr val="10FF03"/>
                </a:solidFill>
              </a:rPr>
              <a:t>NeurIPS</a:t>
            </a:r>
            <a:r>
              <a:rPr lang="en-US" dirty="0">
                <a:solidFill>
                  <a:srgbClr val="10FF03"/>
                </a:solidFill>
              </a:rPr>
              <a:t> 18]</a:t>
            </a:r>
          </a:p>
        </p:txBody>
      </p:sp>
    </p:spTree>
    <p:extLst>
      <p:ext uri="{BB962C8B-B14F-4D97-AF65-F5344CB8AC3E}">
        <p14:creationId xmlns:p14="http://schemas.microsoft.com/office/powerpoint/2010/main" val="188314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4D90F6-0F7C-174E-9839-6DF6ECF03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181600"/>
          </a:xfrm>
        </p:spPr>
        <p:txBody>
          <a:bodyPr>
            <a:normAutofit/>
          </a:bodyPr>
          <a:lstStyle/>
          <a:p>
            <a:r>
              <a:rPr lang="en-US" sz="2400" dirty="0"/>
              <a:t>Utility = self-regarding +</a:t>
            </a:r>
            <a:r>
              <a:rPr lang="en-US" sz="2400" baseline="30000" dirty="0"/>
              <a:t>*</a:t>
            </a:r>
            <a:r>
              <a:rPr lang="en-US" sz="2400" dirty="0"/>
              <a:t> other-regarding</a:t>
            </a:r>
          </a:p>
          <a:p>
            <a:r>
              <a:rPr lang="en-US" sz="2400" dirty="0"/>
              <a:t>A world with two people, Alice and Bob</a:t>
            </a:r>
          </a:p>
          <a:p>
            <a:pPr lvl="1"/>
            <a:r>
              <a:rPr lang="en-US" sz="2000" i="1" dirty="0">
                <a:solidFill>
                  <a:srgbClr val="10FF03"/>
                </a:solidFill>
                <a:effectLst/>
              </a:rPr>
              <a:t>U</a:t>
            </a:r>
            <a:r>
              <a:rPr lang="en-US" sz="2000" i="1" baseline="-25000" dirty="0">
                <a:solidFill>
                  <a:srgbClr val="10FF03"/>
                </a:solidFill>
                <a:effectLst/>
              </a:rPr>
              <a:t>A</a:t>
            </a:r>
            <a:r>
              <a:rPr lang="en-US" sz="2000" dirty="0">
                <a:solidFill>
                  <a:srgbClr val="10FF03"/>
                </a:solidFill>
                <a:effectLst/>
              </a:rPr>
              <a:t> = </a:t>
            </a:r>
            <a:r>
              <a:rPr lang="en-US" sz="20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000" i="1" baseline="-25000" dirty="0" err="1">
                <a:solidFill>
                  <a:srgbClr val="10FF03"/>
                </a:solidFill>
                <a:effectLst/>
              </a:rPr>
              <a:t>A</a:t>
            </a:r>
            <a:r>
              <a:rPr lang="en-US" sz="2000" dirty="0">
                <a:solidFill>
                  <a:srgbClr val="10FF03"/>
                </a:solidFill>
                <a:effectLst/>
              </a:rPr>
              <a:t> + </a:t>
            </a:r>
            <a:r>
              <a:rPr lang="en-US" sz="2000" i="1" dirty="0">
                <a:solidFill>
                  <a:srgbClr val="10FF03"/>
                </a:solidFill>
                <a:effectLst/>
              </a:rPr>
              <a:t>C</a:t>
            </a:r>
            <a:r>
              <a:rPr lang="en-US" sz="2000" i="1" baseline="-25000" dirty="0">
                <a:solidFill>
                  <a:srgbClr val="10FF03"/>
                </a:solidFill>
                <a:effectLst/>
              </a:rPr>
              <a:t>AB</a:t>
            </a:r>
            <a:r>
              <a:rPr lang="en-US" sz="2000" i="1" dirty="0">
                <a:solidFill>
                  <a:srgbClr val="10FF03"/>
                </a:solidFill>
                <a:effectLst/>
              </a:rPr>
              <a:t> </a:t>
            </a:r>
            <a:r>
              <a:rPr lang="en-US" sz="20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000" i="1" baseline="-25000" dirty="0" err="1">
                <a:solidFill>
                  <a:srgbClr val="10FF03"/>
                </a:solidFill>
                <a:effectLst/>
              </a:rPr>
              <a:t>B</a:t>
            </a:r>
            <a:endParaRPr lang="en-US" sz="2000" dirty="0">
              <a:solidFill>
                <a:srgbClr val="10FF03"/>
              </a:solidFill>
              <a:effectLst/>
            </a:endParaRPr>
          </a:p>
          <a:p>
            <a:pPr lvl="1"/>
            <a:r>
              <a:rPr lang="en-US" sz="2000" i="1" dirty="0">
                <a:solidFill>
                  <a:srgbClr val="10FF03"/>
                </a:solidFill>
                <a:effectLst/>
              </a:rPr>
              <a:t>U</a:t>
            </a:r>
            <a:r>
              <a:rPr lang="en-US" sz="2000" i="1" baseline="-25000" dirty="0">
                <a:solidFill>
                  <a:srgbClr val="10FF03"/>
                </a:solidFill>
                <a:effectLst/>
              </a:rPr>
              <a:t>B</a:t>
            </a:r>
            <a:r>
              <a:rPr lang="en-US" sz="2000" dirty="0">
                <a:solidFill>
                  <a:srgbClr val="10FF03"/>
                </a:solidFill>
                <a:effectLst/>
              </a:rPr>
              <a:t> = </a:t>
            </a:r>
            <a:r>
              <a:rPr lang="en-US" sz="20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000" i="1" baseline="-25000" dirty="0" err="1">
                <a:solidFill>
                  <a:srgbClr val="10FF03"/>
                </a:solidFill>
                <a:effectLst/>
              </a:rPr>
              <a:t>B</a:t>
            </a:r>
            <a:r>
              <a:rPr lang="en-US" sz="2000" dirty="0">
                <a:solidFill>
                  <a:srgbClr val="10FF03"/>
                </a:solidFill>
                <a:effectLst/>
              </a:rPr>
              <a:t> + </a:t>
            </a:r>
            <a:r>
              <a:rPr lang="en-US" sz="2000" i="1" dirty="0">
                <a:solidFill>
                  <a:srgbClr val="10FF03"/>
                </a:solidFill>
                <a:effectLst/>
              </a:rPr>
              <a:t>C</a:t>
            </a:r>
            <a:r>
              <a:rPr lang="en-US" sz="2000" i="1" baseline="-25000" dirty="0">
                <a:solidFill>
                  <a:srgbClr val="10FF03"/>
                </a:solidFill>
                <a:effectLst/>
              </a:rPr>
              <a:t>BA</a:t>
            </a:r>
            <a:r>
              <a:rPr lang="en-US" sz="2000" i="1" dirty="0">
                <a:solidFill>
                  <a:srgbClr val="10FF03"/>
                </a:solidFill>
                <a:effectLst/>
              </a:rPr>
              <a:t> </a:t>
            </a:r>
            <a:r>
              <a:rPr lang="en-US" sz="20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000" i="1" baseline="-25000" dirty="0" err="1">
                <a:solidFill>
                  <a:srgbClr val="10FF03"/>
                </a:solidFill>
                <a:effectLst/>
              </a:rPr>
              <a:t>A</a:t>
            </a:r>
            <a:endParaRPr lang="en-US" sz="2000" i="1" baseline="-25000" dirty="0">
              <a:solidFill>
                <a:srgbClr val="10FF03"/>
              </a:solidFill>
              <a:effectLst/>
            </a:endParaRPr>
          </a:p>
          <a:p>
            <a:r>
              <a:rPr lang="en-US" sz="2400" dirty="0"/>
              <a:t>Altruism/indifference/sadism depend on signs of caring factors </a:t>
            </a:r>
            <a:r>
              <a:rPr lang="en-US" sz="2400" i="1" dirty="0">
                <a:solidFill>
                  <a:srgbClr val="10FF03"/>
                </a:solidFill>
                <a:effectLst/>
              </a:rPr>
              <a:t>C</a:t>
            </a:r>
            <a:r>
              <a:rPr lang="en-US" sz="2400" i="1" baseline="-25000" dirty="0">
                <a:solidFill>
                  <a:srgbClr val="10FF03"/>
                </a:solidFill>
                <a:effectLst/>
              </a:rPr>
              <a:t>AB</a:t>
            </a:r>
            <a:r>
              <a:rPr lang="en-US" sz="2400" dirty="0">
                <a:effectLst/>
              </a:rPr>
              <a:t> and </a:t>
            </a:r>
            <a:r>
              <a:rPr lang="en-US" sz="2400" i="1" dirty="0">
                <a:solidFill>
                  <a:srgbClr val="10FF03"/>
                </a:solidFill>
                <a:effectLst/>
              </a:rPr>
              <a:t>C</a:t>
            </a:r>
            <a:r>
              <a:rPr lang="en-US" sz="2400" i="1" baseline="-25000" dirty="0">
                <a:solidFill>
                  <a:srgbClr val="10FF03"/>
                </a:solidFill>
                <a:effectLst/>
              </a:rPr>
              <a:t>BA</a:t>
            </a:r>
          </a:p>
          <a:p>
            <a:r>
              <a:rPr lang="en-US" sz="2400" dirty="0">
                <a:effectLst/>
              </a:rPr>
              <a:t>If </a:t>
            </a:r>
            <a:r>
              <a:rPr lang="en-US" sz="2400" i="1" dirty="0">
                <a:solidFill>
                  <a:srgbClr val="F4FF00"/>
                </a:solidFill>
                <a:effectLst/>
              </a:rPr>
              <a:t>C</a:t>
            </a:r>
            <a:r>
              <a:rPr lang="en-US" sz="2400" i="1" baseline="-25000" dirty="0">
                <a:solidFill>
                  <a:srgbClr val="F4FF00"/>
                </a:solidFill>
                <a:effectLst/>
              </a:rPr>
              <a:t>AB</a:t>
            </a:r>
            <a:r>
              <a:rPr lang="en-US" sz="2400" dirty="0">
                <a:solidFill>
                  <a:srgbClr val="F4FF00"/>
                </a:solidFill>
                <a:effectLst/>
              </a:rPr>
              <a:t> &lt; 0</a:t>
            </a:r>
            <a:r>
              <a:rPr lang="en-US" sz="2400" dirty="0">
                <a:effectLst/>
              </a:rPr>
              <a:t>, should the robot ignore Alice’s sadism?</a:t>
            </a:r>
          </a:p>
          <a:p>
            <a:pPr marL="384048" lvl="1" indent="0">
              <a:buNone/>
            </a:pPr>
            <a:r>
              <a:rPr lang="en-US" sz="2000" dirty="0" err="1">
                <a:solidFill>
                  <a:schemeClr val="accent5">
                    <a:lumMod val="40000"/>
                    <a:lumOff val="60000"/>
                  </a:schemeClr>
                </a:solidFill>
                <a:effectLst/>
              </a:rPr>
              <a:t>Harsanyi</a:t>
            </a:r>
            <a:r>
              <a:rPr 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effectLst/>
              </a:rPr>
              <a:t> ‘77: “No amount of goodwill to individual X can impose the moral obligation on me to help him in hurting a third person, individual Y.</a:t>
            </a:r>
          </a:p>
          <a:p>
            <a:pPr lvl="1"/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6D6662-8FFE-2A44-BFAD-911B14D5B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0181"/>
            <a:ext cx="8229600" cy="914400"/>
          </a:xfrm>
        </p:spPr>
        <p:txBody>
          <a:bodyPr/>
          <a:lstStyle/>
          <a:p>
            <a:r>
              <a:rPr lang="en-US" sz="4400" dirty="0"/>
              <a:t>Altruism, indifference, sadism</a:t>
            </a:r>
          </a:p>
        </p:txBody>
      </p:sp>
    </p:spTree>
    <p:extLst>
      <p:ext uri="{BB962C8B-B14F-4D97-AF65-F5344CB8AC3E}">
        <p14:creationId xmlns:p14="http://schemas.microsoft.com/office/powerpoint/2010/main" val="94149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4D90F6-0F7C-174E-9839-6DF6ECF03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20284"/>
            <a:ext cx="8991600" cy="4052455"/>
          </a:xfrm>
        </p:spPr>
        <p:txBody>
          <a:bodyPr>
            <a:normAutofit lnSpcReduction="10000"/>
          </a:bodyPr>
          <a:lstStyle/>
          <a:p>
            <a:r>
              <a:rPr lang="en-US" b="1" i="1" u="sng" dirty="0"/>
              <a:t>Relative</a:t>
            </a:r>
            <a:r>
              <a:rPr lang="en-US" dirty="0"/>
              <a:t> wellbeing is important to humans </a:t>
            </a:r>
          </a:p>
          <a:p>
            <a:pPr lvl="1"/>
            <a:r>
              <a:rPr lang="en-US" dirty="0"/>
              <a:t>Veblen, Hirsch: positional goods</a:t>
            </a:r>
          </a:p>
          <a:p>
            <a:pPr lvl="1"/>
            <a:r>
              <a:rPr lang="en-US" sz="2400" i="1" dirty="0">
                <a:solidFill>
                  <a:srgbClr val="10FF03"/>
                </a:solidFill>
                <a:effectLst/>
              </a:rPr>
              <a:t>U</a:t>
            </a:r>
            <a:r>
              <a:rPr lang="en-US" sz="2400" i="1" baseline="-25000" dirty="0">
                <a:solidFill>
                  <a:srgbClr val="10FF03"/>
                </a:solidFill>
                <a:effectLst/>
              </a:rPr>
              <a:t>A</a:t>
            </a:r>
            <a:r>
              <a:rPr lang="en-US" sz="2400" dirty="0">
                <a:solidFill>
                  <a:srgbClr val="10FF03"/>
                </a:solidFill>
                <a:effectLst/>
              </a:rPr>
              <a:t> = </a:t>
            </a:r>
            <a:r>
              <a:rPr lang="en-US" sz="24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400" i="1" baseline="-25000" dirty="0" err="1">
                <a:solidFill>
                  <a:srgbClr val="10FF03"/>
                </a:solidFill>
                <a:effectLst/>
              </a:rPr>
              <a:t>A</a:t>
            </a:r>
            <a:r>
              <a:rPr lang="en-US" sz="2400" dirty="0">
                <a:solidFill>
                  <a:srgbClr val="10FF03"/>
                </a:solidFill>
                <a:effectLst/>
              </a:rPr>
              <a:t> + </a:t>
            </a:r>
            <a:r>
              <a:rPr lang="en-US" sz="2400" i="1" dirty="0">
                <a:solidFill>
                  <a:srgbClr val="10FF03"/>
                </a:solidFill>
                <a:effectLst/>
              </a:rPr>
              <a:t>C</a:t>
            </a:r>
            <a:r>
              <a:rPr lang="en-US" sz="2400" i="1" baseline="-25000" dirty="0">
                <a:solidFill>
                  <a:srgbClr val="10FF03"/>
                </a:solidFill>
                <a:effectLst/>
              </a:rPr>
              <a:t>AB</a:t>
            </a:r>
            <a:r>
              <a:rPr lang="en-US" sz="2400" i="1" dirty="0">
                <a:solidFill>
                  <a:srgbClr val="10FF03"/>
                </a:solidFill>
                <a:effectLst/>
              </a:rPr>
              <a:t> </a:t>
            </a:r>
            <a:r>
              <a:rPr lang="en-US" sz="24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400" i="1" baseline="-25000" dirty="0" err="1">
                <a:solidFill>
                  <a:srgbClr val="10FF03"/>
                </a:solidFill>
                <a:effectLst/>
              </a:rPr>
              <a:t>B</a:t>
            </a:r>
            <a:r>
              <a:rPr lang="en-US" sz="2400" i="1" baseline="-25000" dirty="0">
                <a:solidFill>
                  <a:srgbClr val="10FF03"/>
                </a:solidFill>
                <a:effectLst/>
              </a:rPr>
              <a:t>  </a:t>
            </a:r>
            <a:r>
              <a:rPr lang="en-US" sz="2400" dirty="0">
                <a:solidFill>
                  <a:srgbClr val="10FF03"/>
                </a:solidFill>
                <a:effectLst/>
              </a:rPr>
              <a:t>– </a:t>
            </a:r>
            <a:r>
              <a:rPr lang="en-US" sz="2400" i="1" dirty="0">
                <a:solidFill>
                  <a:srgbClr val="10FF03"/>
                </a:solidFill>
                <a:effectLst/>
              </a:rPr>
              <a:t>E</a:t>
            </a:r>
            <a:r>
              <a:rPr lang="en-US" sz="2400" i="1" baseline="-25000" dirty="0">
                <a:solidFill>
                  <a:srgbClr val="10FF03"/>
                </a:solidFill>
                <a:effectLst/>
              </a:rPr>
              <a:t>AB</a:t>
            </a:r>
            <a:r>
              <a:rPr lang="en-US" sz="2400" i="1" dirty="0">
                <a:solidFill>
                  <a:srgbClr val="10FF03"/>
                </a:solidFill>
                <a:effectLst/>
              </a:rPr>
              <a:t> </a:t>
            </a:r>
            <a:r>
              <a:rPr lang="en-US" sz="2400" dirty="0">
                <a:solidFill>
                  <a:srgbClr val="10FF03"/>
                </a:solidFill>
                <a:effectLst/>
              </a:rPr>
              <a:t>(</a:t>
            </a:r>
            <a:r>
              <a:rPr lang="en-US" sz="24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400" i="1" baseline="-25000" dirty="0" err="1">
                <a:solidFill>
                  <a:srgbClr val="10FF03"/>
                </a:solidFill>
                <a:effectLst/>
              </a:rPr>
              <a:t>B</a:t>
            </a:r>
            <a:r>
              <a:rPr lang="en-US" sz="2400" dirty="0">
                <a:solidFill>
                  <a:srgbClr val="10FF03"/>
                </a:solidFill>
                <a:effectLst/>
              </a:rPr>
              <a:t> – </a:t>
            </a:r>
            <a:r>
              <a:rPr lang="en-US" sz="24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400" i="1" baseline="-25000" dirty="0" err="1">
                <a:solidFill>
                  <a:srgbClr val="10FF03"/>
                </a:solidFill>
                <a:effectLst/>
              </a:rPr>
              <a:t>A</a:t>
            </a:r>
            <a:r>
              <a:rPr lang="en-US" sz="2400" dirty="0">
                <a:solidFill>
                  <a:srgbClr val="10FF03"/>
                </a:solidFill>
                <a:effectLst/>
              </a:rPr>
              <a:t>) + </a:t>
            </a:r>
            <a:r>
              <a:rPr lang="en-US" sz="2400" i="1" dirty="0">
                <a:solidFill>
                  <a:srgbClr val="10FF03"/>
                </a:solidFill>
                <a:effectLst/>
              </a:rPr>
              <a:t>P</a:t>
            </a:r>
            <a:r>
              <a:rPr lang="en-US" sz="2400" i="1" baseline="-25000" dirty="0">
                <a:solidFill>
                  <a:srgbClr val="10FF03"/>
                </a:solidFill>
                <a:effectLst/>
              </a:rPr>
              <a:t>AB</a:t>
            </a:r>
            <a:r>
              <a:rPr lang="en-US" sz="2400" i="1" dirty="0">
                <a:solidFill>
                  <a:srgbClr val="10FF03"/>
                </a:solidFill>
                <a:effectLst/>
              </a:rPr>
              <a:t> </a:t>
            </a:r>
            <a:r>
              <a:rPr lang="en-US" sz="2400" dirty="0">
                <a:solidFill>
                  <a:srgbClr val="10FF03"/>
                </a:solidFill>
                <a:effectLst/>
              </a:rPr>
              <a:t>(</a:t>
            </a:r>
            <a:r>
              <a:rPr lang="en-US" sz="24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400" i="1" baseline="-25000" dirty="0" err="1">
                <a:solidFill>
                  <a:srgbClr val="10FF03"/>
                </a:solidFill>
                <a:effectLst/>
              </a:rPr>
              <a:t>A</a:t>
            </a:r>
            <a:r>
              <a:rPr lang="en-US" sz="2400" dirty="0">
                <a:solidFill>
                  <a:srgbClr val="10FF03"/>
                </a:solidFill>
                <a:effectLst/>
              </a:rPr>
              <a:t> – </a:t>
            </a:r>
            <a:r>
              <a:rPr lang="en-US" sz="24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400" i="1" baseline="-25000" dirty="0" err="1">
                <a:solidFill>
                  <a:srgbClr val="10FF03"/>
                </a:solidFill>
                <a:effectLst/>
              </a:rPr>
              <a:t>B</a:t>
            </a:r>
            <a:r>
              <a:rPr lang="en-US" sz="2400" dirty="0">
                <a:solidFill>
                  <a:srgbClr val="10FF03"/>
                </a:solidFill>
                <a:effectLst/>
              </a:rPr>
              <a:t>)</a:t>
            </a:r>
          </a:p>
          <a:p>
            <a:pPr marL="18288" indent="0">
              <a:buNone/>
            </a:pPr>
            <a:r>
              <a:rPr lang="en-US" sz="2800" dirty="0">
                <a:solidFill>
                  <a:srgbClr val="10FF03"/>
                </a:solidFill>
                <a:effectLst/>
              </a:rPr>
              <a:t>         	</a:t>
            </a:r>
            <a:r>
              <a:rPr lang="en-US" sz="2600" dirty="0">
                <a:solidFill>
                  <a:srgbClr val="10FF03"/>
                </a:solidFill>
                <a:effectLst/>
              </a:rPr>
              <a:t>= (1 + </a:t>
            </a:r>
            <a:r>
              <a:rPr lang="en-US" sz="2600" i="1" dirty="0">
                <a:solidFill>
                  <a:srgbClr val="10FF03"/>
                </a:solidFill>
                <a:effectLst/>
              </a:rPr>
              <a:t>E</a:t>
            </a:r>
            <a:r>
              <a:rPr lang="en-US" sz="2600" i="1" baseline="-25000" dirty="0">
                <a:solidFill>
                  <a:srgbClr val="10FF03"/>
                </a:solidFill>
                <a:effectLst/>
              </a:rPr>
              <a:t>AB</a:t>
            </a:r>
            <a:r>
              <a:rPr lang="en-US" sz="2600" dirty="0">
                <a:solidFill>
                  <a:srgbClr val="10FF03"/>
                </a:solidFill>
                <a:effectLst/>
              </a:rPr>
              <a:t> + </a:t>
            </a:r>
            <a:r>
              <a:rPr lang="en-US" sz="2600" i="1" dirty="0">
                <a:solidFill>
                  <a:srgbClr val="10FF03"/>
                </a:solidFill>
                <a:effectLst/>
              </a:rPr>
              <a:t>P</a:t>
            </a:r>
            <a:r>
              <a:rPr lang="en-US" sz="2600" i="1" baseline="-25000" dirty="0">
                <a:solidFill>
                  <a:srgbClr val="10FF03"/>
                </a:solidFill>
                <a:effectLst/>
              </a:rPr>
              <a:t>AB</a:t>
            </a:r>
            <a:r>
              <a:rPr lang="en-US" sz="2600" dirty="0">
                <a:solidFill>
                  <a:srgbClr val="10FF03"/>
                </a:solidFill>
                <a:effectLst/>
              </a:rPr>
              <a:t>)</a:t>
            </a:r>
            <a:r>
              <a:rPr lang="en-US" sz="2600" i="1" dirty="0">
                <a:solidFill>
                  <a:srgbClr val="10FF03"/>
                </a:solidFill>
                <a:effectLst/>
              </a:rPr>
              <a:t> </a:t>
            </a:r>
            <a:r>
              <a:rPr lang="en-US" sz="26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600" i="1" baseline="-25000" dirty="0" err="1">
                <a:solidFill>
                  <a:srgbClr val="10FF03"/>
                </a:solidFill>
                <a:effectLst/>
              </a:rPr>
              <a:t>A</a:t>
            </a:r>
            <a:r>
              <a:rPr lang="en-US" sz="2600" dirty="0">
                <a:solidFill>
                  <a:srgbClr val="10FF03"/>
                </a:solidFill>
                <a:effectLst/>
              </a:rPr>
              <a:t> +</a:t>
            </a:r>
            <a:r>
              <a:rPr lang="en-US" sz="2600" i="1" dirty="0">
                <a:effectLst/>
              </a:rPr>
              <a:t> </a:t>
            </a:r>
            <a:r>
              <a:rPr lang="en-US" sz="2600" dirty="0">
                <a:solidFill>
                  <a:srgbClr val="FF9900"/>
                </a:solidFill>
                <a:effectLst/>
              </a:rPr>
              <a:t>(</a:t>
            </a:r>
            <a:r>
              <a:rPr lang="en-US" sz="2600" i="1" dirty="0">
                <a:solidFill>
                  <a:srgbClr val="FF9900"/>
                </a:solidFill>
                <a:effectLst/>
              </a:rPr>
              <a:t>C</a:t>
            </a:r>
            <a:r>
              <a:rPr lang="en-US" sz="2600" i="1" baseline="-25000" dirty="0">
                <a:solidFill>
                  <a:srgbClr val="FF9900"/>
                </a:solidFill>
                <a:effectLst/>
              </a:rPr>
              <a:t>AB</a:t>
            </a:r>
            <a:r>
              <a:rPr lang="en-US" sz="2600" dirty="0">
                <a:solidFill>
                  <a:srgbClr val="FF9900"/>
                </a:solidFill>
                <a:effectLst/>
              </a:rPr>
              <a:t> – </a:t>
            </a:r>
            <a:r>
              <a:rPr lang="en-US" sz="2600" i="1" dirty="0">
                <a:solidFill>
                  <a:srgbClr val="FF9900"/>
                </a:solidFill>
                <a:effectLst/>
              </a:rPr>
              <a:t>E</a:t>
            </a:r>
            <a:r>
              <a:rPr lang="en-US" sz="2600" i="1" baseline="-25000" dirty="0">
                <a:solidFill>
                  <a:srgbClr val="FF9900"/>
                </a:solidFill>
                <a:effectLst/>
              </a:rPr>
              <a:t>AB</a:t>
            </a:r>
            <a:r>
              <a:rPr lang="en-US" sz="2600" dirty="0">
                <a:solidFill>
                  <a:srgbClr val="FF9900"/>
                </a:solidFill>
                <a:effectLst/>
              </a:rPr>
              <a:t> – </a:t>
            </a:r>
            <a:r>
              <a:rPr lang="en-US" sz="2600" i="1" dirty="0">
                <a:solidFill>
                  <a:srgbClr val="FF9900"/>
                </a:solidFill>
                <a:effectLst/>
              </a:rPr>
              <a:t>P</a:t>
            </a:r>
            <a:r>
              <a:rPr lang="en-US" sz="2600" i="1" baseline="-25000" dirty="0">
                <a:solidFill>
                  <a:srgbClr val="FF9900"/>
                </a:solidFill>
                <a:effectLst/>
              </a:rPr>
              <a:t>AB</a:t>
            </a:r>
            <a:r>
              <a:rPr lang="en-US" sz="2600" dirty="0">
                <a:solidFill>
                  <a:srgbClr val="FF9900"/>
                </a:solidFill>
                <a:effectLst/>
              </a:rPr>
              <a:t>)</a:t>
            </a:r>
            <a:r>
              <a:rPr lang="en-US" sz="2600" dirty="0">
                <a:effectLst/>
              </a:rPr>
              <a:t> </a:t>
            </a:r>
            <a:r>
              <a:rPr lang="en-US" sz="2600" i="1" dirty="0" err="1">
                <a:solidFill>
                  <a:srgbClr val="10FF03"/>
                </a:solidFill>
                <a:effectLst/>
              </a:rPr>
              <a:t>w</a:t>
            </a:r>
            <a:r>
              <a:rPr lang="en-US" sz="2600" i="1" baseline="-25000" dirty="0" err="1">
                <a:solidFill>
                  <a:srgbClr val="10FF03"/>
                </a:solidFill>
                <a:effectLst/>
              </a:rPr>
              <a:t>B</a:t>
            </a:r>
            <a:endParaRPr lang="en-US" sz="2600" dirty="0">
              <a:solidFill>
                <a:srgbClr val="10FF03"/>
              </a:solidFill>
              <a:effectLst/>
            </a:endParaRPr>
          </a:p>
          <a:p>
            <a:endParaRPr lang="en-US" baseline="-25000" dirty="0"/>
          </a:p>
          <a:p>
            <a:r>
              <a:rPr lang="en-US" dirty="0"/>
              <a:t>Pride and envy work just like sadism </a:t>
            </a:r>
          </a:p>
          <a:p>
            <a:r>
              <a:rPr lang="en-US" dirty="0"/>
              <a:t>Ignoring them would have a major effect on human society</a:t>
            </a:r>
          </a:p>
          <a:p>
            <a:endParaRPr lang="en-US" baseline="-25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6D6662-8FFE-2A44-BFAD-911B14D5B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0181"/>
            <a:ext cx="8229600" cy="914400"/>
          </a:xfrm>
        </p:spPr>
        <p:txBody>
          <a:bodyPr/>
          <a:lstStyle/>
          <a:p>
            <a:r>
              <a:rPr lang="en-US" sz="4400" dirty="0"/>
              <a:t>Pride, rivalry, envy</a:t>
            </a:r>
          </a:p>
        </p:txBody>
      </p:sp>
    </p:spTree>
    <p:extLst>
      <p:ext uri="{BB962C8B-B14F-4D97-AF65-F5344CB8AC3E}">
        <p14:creationId xmlns:p14="http://schemas.microsoft.com/office/powerpoint/2010/main" val="145024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C0E766-9043-B54A-9F97-F896CE64C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0" t="7935" r="10715" b="8390"/>
          <a:stretch/>
        </p:blipFill>
        <p:spPr>
          <a:xfrm>
            <a:off x="609600" y="903110"/>
            <a:ext cx="3276600" cy="50152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6575D6-CF12-1F44-B813-4860E22B9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903109"/>
            <a:ext cx="3615613" cy="501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90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720294"/>
            <a:ext cx="8458200" cy="2242106"/>
          </a:xfrm>
        </p:spPr>
        <p:txBody>
          <a:bodyPr>
            <a:normAutofit/>
          </a:bodyPr>
          <a:lstStyle/>
          <a:p>
            <a:r>
              <a:rPr lang="en-US" sz="2800" dirty="0"/>
              <a:t>The standard model for AI leads to loss of human control over increasingly intelligent AI systems</a:t>
            </a:r>
          </a:p>
          <a:p>
            <a:r>
              <a:rPr lang="en-US" sz="2800" dirty="0"/>
              <a:t>Provably beneficial AI is possible </a:t>
            </a:r>
            <a:r>
              <a:rPr lang="en-US" sz="2800" b="1" i="1" u="sng" dirty="0">
                <a:solidFill>
                  <a:srgbClr val="FFFF00"/>
                </a:solidFill>
              </a:rPr>
              <a:t>and desirable</a:t>
            </a:r>
          </a:p>
          <a:p>
            <a:pPr lvl="2"/>
            <a:r>
              <a:rPr lang="en-US" sz="2800" b="1" i="1" u="sng" dirty="0">
                <a:solidFill>
                  <a:srgbClr val="CCFFCC"/>
                </a:solidFill>
              </a:rPr>
              <a:t>It isn’t “AI safety” or “AI Ethics,” it’s </a:t>
            </a:r>
            <a:r>
              <a:rPr lang="en-US" sz="2800" b="1" i="1" u="sng" dirty="0">
                <a:solidFill>
                  <a:srgbClr val="10FF03"/>
                </a:solidFill>
              </a:rPr>
              <a:t>AI</a:t>
            </a:r>
          </a:p>
          <a:p>
            <a:endParaRPr lang="en-US" sz="3600" b="1" i="1" u="sng" dirty="0"/>
          </a:p>
          <a:p>
            <a:pPr marL="273139" lvl="1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1AAB55-6042-7746-99FC-A8EBC0ECE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556" y="4477730"/>
            <a:ext cx="2718924" cy="1465869"/>
          </a:xfrm>
          <a:prstGeom prst="rect">
            <a:avLst/>
          </a:prstGeom>
        </p:spPr>
      </p:pic>
      <p:pic>
        <p:nvPicPr>
          <p:cNvPr id="5" name="Picture 4" descr="wall-e-ss4 (1).jpg">
            <a:extLst>
              <a:ext uri="{FF2B5EF4-FFF2-40B4-BE49-F238E27FC236}">
                <a16:creationId xmlns:a16="http://schemas.microsoft.com/office/drawing/2014/main" id="{67C7A71A-4A01-7C4B-B5F0-662A4F2A2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568" y="4477730"/>
            <a:ext cx="2666069" cy="14658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4F9B35-84AB-4244-87B7-4C2A4B533D83}"/>
              </a:ext>
            </a:extLst>
          </p:cNvPr>
          <p:cNvSpPr txBox="1"/>
          <p:nvPr/>
        </p:nvSpPr>
        <p:spPr>
          <a:xfrm>
            <a:off x="838200" y="4065412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Problems of misuse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313505-70D4-A04C-88AB-7521ADA39BCC}"/>
              </a:ext>
            </a:extLst>
          </p:cNvPr>
          <p:cNvSpPr txBox="1"/>
          <p:nvPr/>
        </p:nvSpPr>
        <p:spPr>
          <a:xfrm>
            <a:off x="3545530" y="4065412"/>
            <a:ext cx="1885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and overuse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D84C25-339B-9C44-B561-C75FF0B074E3}"/>
              </a:ext>
            </a:extLst>
          </p:cNvPr>
          <p:cNvSpPr txBox="1"/>
          <p:nvPr/>
        </p:nvSpPr>
        <p:spPr>
          <a:xfrm>
            <a:off x="5271767" y="4065412"/>
            <a:ext cx="3621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are completely unsolved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9894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F096A6-5689-864F-89CE-57E45A858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5867400"/>
          </a:xfrm>
        </p:spPr>
        <p:txBody>
          <a:bodyPr>
            <a:normAutofit/>
          </a:bodyPr>
          <a:lstStyle/>
          <a:p>
            <a:r>
              <a:rPr lang="en-US" sz="2000" dirty="0">
                <a:effectLst/>
              </a:rPr>
              <a:t>Electronic calculators are superhuman at arithmetic. Calculators didn’t take over the world; therefore, there is no reason to worry about superhuman AI. </a:t>
            </a:r>
          </a:p>
          <a:p>
            <a:r>
              <a:rPr lang="en-US" sz="2000" dirty="0"/>
              <a:t>Horses have superhuman strength, and we don’t worry about proving that horses are safe; so we needn’t worry about proving that AI systems are safe. </a:t>
            </a:r>
          </a:p>
          <a:p>
            <a:r>
              <a:rPr lang="en-US" sz="2000" dirty="0"/>
              <a:t>Historically, there are zero examples of machines killing millions of humans, so, by induction, it cannot happen in the future.</a:t>
            </a:r>
          </a:p>
          <a:p>
            <a:r>
              <a:rPr lang="en-US" sz="2000" dirty="0"/>
              <a:t>No physical quantity in the universe can be infinite, and that includes intelligence, so concerns about superintelligence are overblown. </a:t>
            </a:r>
          </a:p>
          <a:p>
            <a:r>
              <a:rPr lang="en-US" sz="2000" dirty="0"/>
              <a:t>We don’t worry about species-ending but highly unlikely possibilities such as black holes materializing in near-Earth orbit, so why worry about </a:t>
            </a:r>
            <a:r>
              <a:rPr lang="en-US" sz="2000" dirty="0" err="1"/>
              <a:t>superintelligent</a:t>
            </a:r>
            <a:r>
              <a:rPr lang="en-US" sz="2000" dirty="0"/>
              <a:t> AI?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30084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FA269A3-333D-E443-8ADB-CC64DBD33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8458200" cy="6096000"/>
          </a:xfrm>
        </p:spPr>
        <p:txBody>
          <a:bodyPr/>
          <a:lstStyle/>
          <a:p>
            <a:r>
              <a:rPr lang="en-US" dirty="0"/>
              <a:t>FB: You’d have to be </a:t>
            </a:r>
            <a:r>
              <a:rPr lang="en-US" b="1" i="1" u="sng" dirty="0"/>
              <a:t>extremely</a:t>
            </a:r>
            <a:r>
              <a:rPr lang="en-US" dirty="0"/>
              <a:t> stupid to deploy a powerful system with the wrong objective</a:t>
            </a:r>
          </a:p>
          <a:p>
            <a:r>
              <a:rPr lang="en-US" dirty="0">
                <a:solidFill>
                  <a:srgbClr val="10FF03"/>
                </a:solidFill>
              </a:rPr>
              <a:t>You mean, like clickthrough?</a:t>
            </a:r>
          </a:p>
          <a:p>
            <a:r>
              <a:rPr lang="en-US" dirty="0"/>
              <a:t>FB: We stopped using clickthrough as the sole objective a couple of years ago</a:t>
            </a:r>
          </a:p>
          <a:p>
            <a:r>
              <a:rPr lang="en-US" dirty="0">
                <a:solidFill>
                  <a:srgbClr val="10FF03"/>
                </a:solidFill>
              </a:rPr>
              <a:t>Why did you stop?</a:t>
            </a:r>
          </a:p>
          <a:p>
            <a:r>
              <a:rPr lang="en-US" dirty="0"/>
              <a:t>FB: Because it was the wrong objective</a:t>
            </a:r>
          </a:p>
        </p:txBody>
      </p:sp>
    </p:spTree>
    <p:extLst>
      <p:ext uri="{BB962C8B-B14F-4D97-AF65-F5344CB8AC3E}">
        <p14:creationId xmlns:p14="http://schemas.microsoft.com/office/powerpoint/2010/main" val="8696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45E61D-CEFD-C341-B8DC-34B3FEF6B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096000"/>
          </a:xfrm>
        </p:spPr>
        <p:txBody>
          <a:bodyPr/>
          <a:lstStyle/>
          <a:p>
            <a:r>
              <a:rPr lang="en-US" dirty="0"/>
              <a:t>Intelligence is multidimensional so “smarter than a human” is meaningless</a:t>
            </a:r>
          </a:p>
          <a:p>
            <a:r>
              <a:rPr lang="en-US" dirty="0">
                <a:solidFill>
                  <a:srgbClr val="10FF03"/>
                </a:solidFill>
              </a:rPr>
              <a:t>=&gt; “smarter than a chimpanzee” is meaningless</a:t>
            </a:r>
          </a:p>
          <a:p>
            <a:r>
              <a:rPr lang="en-US" dirty="0">
                <a:solidFill>
                  <a:srgbClr val="10FF03"/>
                </a:solidFill>
              </a:rPr>
              <a:t>=&gt; chimpanzees have nothing to fear from humans</a:t>
            </a:r>
          </a:p>
          <a:p>
            <a:r>
              <a:rPr lang="en-US" dirty="0">
                <a:solidFill>
                  <a:srgbClr val="10FF03"/>
                </a:solidFill>
              </a:rPr>
              <a:t>QED</a:t>
            </a:r>
          </a:p>
        </p:txBody>
      </p:sp>
    </p:spTree>
    <p:extLst>
      <p:ext uri="{BB962C8B-B14F-4D97-AF65-F5344CB8AC3E}">
        <p14:creationId xmlns:p14="http://schemas.microsoft.com/office/powerpoint/2010/main" val="413199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5A66B2-B458-AA4B-B0DE-80B4CAC65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304800"/>
            <a:ext cx="8458200" cy="6096000"/>
          </a:xfrm>
        </p:spPr>
        <p:txBody>
          <a:bodyPr/>
          <a:lstStyle/>
          <a:p>
            <a:r>
              <a:rPr lang="en-US" dirty="0"/>
              <a:t>As machines become more intelligent they will automatically be benevolent and will behave in the best interests of humans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B032E6A-65C0-2646-A0D3-FEBF7C2CAFBC}"/>
              </a:ext>
            </a:extLst>
          </p:cNvPr>
          <p:cNvCxnSpPr/>
          <p:nvPr/>
        </p:nvCxnSpPr>
        <p:spPr>
          <a:xfrm>
            <a:off x="6019800" y="1600200"/>
            <a:ext cx="1600200" cy="0"/>
          </a:xfrm>
          <a:prstGeom prst="line">
            <a:avLst/>
          </a:prstGeom>
          <a:ln w="76200">
            <a:solidFill>
              <a:srgbClr val="10FF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4CC7BE8-2B67-BD40-874F-72A9331AD60B}"/>
              </a:ext>
            </a:extLst>
          </p:cNvPr>
          <p:cNvSpPr txBox="1"/>
          <p:nvPr/>
        </p:nvSpPr>
        <p:spPr>
          <a:xfrm>
            <a:off x="5334000" y="2057400"/>
            <a:ext cx="2717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10FF03"/>
                </a:solidFill>
              </a:rPr>
              <a:t>Antarctic krill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038BDD-A7B3-2A4E-8A6E-1B396784D554}"/>
              </a:ext>
            </a:extLst>
          </p:cNvPr>
          <p:cNvSpPr txBox="1"/>
          <p:nvPr/>
        </p:nvSpPr>
        <p:spPr>
          <a:xfrm>
            <a:off x="5333999" y="2514599"/>
            <a:ext cx="1619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10FF03"/>
                </a:solidFill>
              </a:rPr>
              <a:t>bacteria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FFD3C4-B096-4441-8F4E-23E6B4BD42B5}"/>
              </a:ext>
            </a:extLst>
          </p:cNvPr>
          <p:cNvSpPr txBox="1"/>
          <p:nvPr/>
        </p:nvSpPr>
        <p:spPr>
          <a:xfrm>
            <a:off x="5333999" y="2996625"/>
            <a:ext cx="1241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10FF03"/>
                </a:solidFill>
              </a:rPr>
              <a:t>aliens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1F5BB4-BD7F-3546-997E-2924CEAF6CAD}"/>
              </a:ext>
            </a:extLst>
          </p:cNvPr>
          <p:cNvCxnSpPr>
            <a:cxnSpLocks/>
            <a:endCxn id="6" idx="3"/>
          </p:cNvCxnSpPr>
          <p:nvPr/>
        </p:nvCxnSpPr>
        <p:spPr>
          <a:xfrm flipV="1">
            <a:off x="5410200" y="2349788"/>
            <a:ext cx="2641211" cy="12412"/>
          </a:xfrm>
          <a:prstGeom prst="line">
            <a:avLst/>
          </a:prstGeom>
          <a:ln w="76200">
            <a:solidFill>
              <a:srgbClr val="10FF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B566BA-A3AE-0C4E-9969-88E89ED5246B}"/>
              </a:ext>
            </a:extLst>
          </p:cNvPr>
          <p:cNvCxnSpPr/>
          <p:nvPr/>
        </p:nvCxnSpPr>
        <p:spPr>
          <a:xfrm>
            <a:off x="5333999" y="2819400"/>
            <a:ext cx="1600200" cy="0"/>
          </a:xfrm>
          <a:prstGeom prst="line">
            <a:avLst/>
          </a:prstGeom>
          <a:ln w="76200">
            <a:solidFill>
              <a:srgbClr val="10FF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8402D9-0A00-C24D-AD05-43A4E90E4B94}"/>
              </a:ext>
            </a:extLst>
          </p:cNvPr>
          <p:cNvCxnSpPr/>
          <p:nvPr/>
        </p:nvCxnSpPr>
        <p:spPr>
          <a:xfrm>
            <a:off x="5154421" y="3310348"/>
            <a:ext cx="1600200" cy="0"/>
          </a:xfrm>
          <a:prstGeom prst="line">
            <a:avLst/>
          </a:prstGeom>
          <a:ln w="76200">
            <a:solidFill>
              <a:srgbClr val="10FF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06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ags">
  <a:themeElements>
    <a:clrScheme name="dag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Custom 3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63500" algn="ctr">
          <a:solidFill>
            <a:schemeClr val="tx1"/>
          </a:solidFill>
          <a:round/>
          <a:headEnd/>
          <a:tailEnd/>
        </a:ln>
        <a:effectLst/>
      </a:spPr>
      <a:bodyPr wrap="square" rtlCol="0" anchor="ctr">
        <a:spAutoFit/>
      </a:bodyPr>
      <a:lstStyle>
        <a:defPPr algn="ctr" eaLnBrk="0" hangingPunct="0">
          <a:spcBef>
            <a:spcPct val="50000"/>
          </a:spcBef>
          <a:defRPr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</a:objectDefaults>
  <a:extraClrSchemeLst>
    <a:extraClrScheme>
      <a:clrScheme name="dag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g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g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g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g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g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g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Elemental.thmx</Template>
  <TotalTime>84341</TotalTime>
  <Words>1507</Words>
  <Application>Microsoft Macintosh PowerPoint</Application>
  <PresentationFormat>On-screen Show (4:3)</PresentationFormat>
  <Paragraphs>188</Paragraphs>
  <Slides>31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Arial</vt:lpstr>
      <vt:lpstr>Arial Black</vt:lpstr>
      <vt:lpstr>Calibri</vt:lpstr>
      <vt:lpstr>Cambria Math</vt:lpstr>
      <vt:lpstr>Courier</vt:lpstr>
      <vt:lpstr>Palatino Linotype</vt:lpstr>
      <vt:lpstr>Tahoma</vt:lpstr>
      <vt:lpstr>Times New Roman</vt:lpstr>
      <vt:lpstr>Wingdings</vt:lpstr>
      <vt:lpstr>Elemental</vt:lpstr>
      <vt:lpstr>2_Elemental</vt:lpstr>
      <vt:lpstr>2_dags</vt:lpstr>
      <vt:lpstr>How Not to Destroy the World With 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Deep learning ad infinitum?</vt:lpstr>
      <vt:lpstr>Growth in PPL papers</vt:lpstr>
      <vt:lpstr>PowerPoint Presentation</vt:lpstr>
      <vt:lpstr>Standard model for AI</vt:lpstr>
      <vt:lpstr>E.g., social media</vt:lpstr>
      <vt:lpstr>How we got into this mess</vt:lpstr>
      <vt:lpstr>New model: Provably beneficial AI</vt:lpstr>
      <vt:lpstr>Basic assistance game</vt:lpstr>
      <vt:lpstr>Example: paperclips vs staples</vt:lpstr>
      <vt:lpstr>The off-switch problem</vt:lpstr>
      <vt:lpstr>PowerPoint Presentation</vt:lpstr>
      <vt:lpstr>Rebuild AI on a New Foundation</vt:lpstr>
      <vt:lpstr>Example: image classification</vt:lpstr>
      <vt:lpstr>Example: fetching the coffee</vt:lpstr>
      <vt:lpstr>Ongoing research: “Imperfect” humans</vt:lpstr>
      <vt:lpstr>Ongoing research: Many humans</vt:lpstr>
      <vt:lpstr>One robot, many humans</vt:lpstr>
      <vt:lpstr>Altruism, indifference, sadism</vt:lpstr>
      <vt:lpstr>Pride, rivalry, envy</vt:lpstr>
      <vt:lpstr>PowerPoint Presentation</vt:lpstr>
      <vt:lpstr>Summary</vt:lpstr>
      <vt:lpstr>PowerPoint Presentation</vt:lpstr>
      <vt:lpstr>PowerPoint Presentation</vt:lpstr>
      <vt:lpstr>PowerPoint Presentation</vt:lpstr>
      <vt:lpstr>PowerPoint Presentation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AI: What if We Succeed?</dc:title>
  <dc:creator>Stuart Russell</dc:creator>
  <cp:lastModifiedBy>Stuart RUSSELL</cp:lastModifiedBy>
  <cp:revision>318</cp:revision>
  <dcterms:created xsi:type="dcterms:W3CDTF">2013-08-02T15:33:16Z</dcterms:created>
  <dcterms:modified xsi:type="dcterms:W3CDTF">2021-01-29T05:39:54Z</dcterms:modified>
</cp:coreProperties>
</file>