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97" r:id="rId2"/>
    <p:sldMasterId id="2147484009" r:id="rId3"/>
  </p:sldMasterIdLst>
  <p:notesMasterIdLst>
    <p:notesMasterId r:id="rId40"/>
  </p:notesMasterIdLst>
  <p:sldIdLst>
    <p:sldId id="486" r:id="rId4"/>
    <p:sldId id="381" r:id="rId5"/>
    <p:sldId id="667" r:id="rId6"/>
    <p:sldId id="726" r:id="rId7"/>
    <p:sldId id="727" r:id="rId8"/>
    <p:sldId id="728" r:id="rId9"/>
    <p:sldId id="647" r:id="rId10"/>
    <p:sldId id="312" r:id="rId11"/>
    <p:sldId id="668" r:id="rId12"/>
    <p:sldId id="735" r:id="rId13"/>
    <p:sldId id="658" r:id="rId14"/>
    <p:sldId id="659" r:id="rId15"/>
    <p:sldId id="520" r:id="rId16"/>
    <p:sldId id="521" r:id="rId17"/>
    <p:sldId id="522" r:id="rId18"/>
    <p:sldId id="531" r:id="rId19"/>
    <p:sldId id="532" r:id="rId20"/>
    <p:sldId id="485" r:id="rId21"/>
    <p:sldId id="673" r:id="rId22"/>
    <p:sldId id="674" r:id="rId23"/>
    <p:sldId id="666" r:id="rId24"/>
    <p:sldId id="524" r:id="rId25"/>
    <p:sldId id="675" r:id="rId26"/>
    <p:sldId id="676" r:id="rId27"/>
    <p:sldId id="544" r:id="rId28"/>
    <p:sldId id="660" r:id="rId29"/>
    <p:sldId id="661" r:id="rId30"/>
    <p:sldId id="530" r:id="rId31"/>
    <p:sldId id="729" r:id="rId32"/>
    <p:sldId id="546" r:id="rId33"/>
    <p:sldId id="547" r:id="rId34"/>
    <p:sldId id="528" r:id="rId35"/>
    <p:sldId id="731" r:id="rId36"/>
    <p:sldId id="732" r:id="rId37"/>
    <p:sldId id="733" r:id="rId38"/>
    <p:sldId id="73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FF03"/>
    <a:srgbClr val="FF9900"/>
    <a:srgbClr val="F4FF00"/>
    <a:srgbClr val="F2F291"/>
    <a:srgbClr val="9BFFE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41"/>
    <p:restoredTop sz="94704"/>
  </p:normalViewPr>
  <p:slideViewPr>
    <p:cSldViewPr snapToObjects="1">
      <p:cViewPr varScale="1">
        <p:scale>
          <a:sx n="105" d="100"/>
          <a:sy n="105" d="100"/>
        </p:scale>
        <p:origin x="185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B96A90-FF2D-A344-AF44-F84767C383C9}" type="datetimeFigureOut">
              <a:rPr lang="en-US" smtClean="0"/>
              <a:t>2/11/20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939B6-718A-E04C-9CBF-1FE0695B4D7E}" type="slidenum">
              <a:rPr lang="en-US" smtClean="0"/>
              <a:t>‹#›</a:t>
            </a:fld>
            <a:endParaRPr lang="en-US"/>
          </a:p>
        </p:txBody>
      </p:sp>
    </p:spTree>
    <p:extLst>
      <p:ext uri="{BB962C8B-B14F-4D97-AF65-F5344CB8AC3E}">
        <p14:creationId xmlns:p14="http://schemas.microsoft.com/office/powerpoint/2010/main" val="41033699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1</a:t>
            </a:fld>
            <a:endParaRPr lang="en-US"/>
          </a:p>
        </p:txBody>
      </p:sp>
    </p:spTree>
    <p:extLst>
      <p:ext uri="{BB962C8B-B14F-4D97-AF65-F5344CB8AC3E}">
        <p14:creationId xmlns:p14="http://schemas.microsoft.com/office/powerpoint/2010/main" val="129322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a:t>Eventually – and I’m not going to say when! – AI systems will make better decisions than us in a wide range of tasks, which means taking into account more information, looking further into the future. Like </a:t>
            </a:r>
            <a:r>
              <a:rPr lang="en-US" dirty="0" err="1"/>
              <a:t>AlphaGo</a:t>
            </a:r>
            <a:r>
              <a:rPr lang="en-US" dirty="0"/>
              <a:t>, but in the real world not just the Go board.</a:t>
            </a:r>
          </a:p>
          <a:p>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7</a:t>
            </a:fld>
            <a:endParaRPr lang="en-US"/>
          </a:p>
        </p:txBody>
      </p:sp>
    </p:spTree>
    <p:extLst>
      <p:ext uri="{BB962C8B-B14F-4D97-AF65-F5344CB8AC3E}">
        <p14:creationId xmlns:p14="http://schemas.microsoft.com/office/powerpoint/2010/main" val="2571959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11</a:t>
            </a:fld>
            <a:endParaRPr lang="en-US"/>
          </a:p>
        </p:txBody>
      </p:sp>
    </p:spTree>
    <p:extLst>
      <p:ext uri="{BB962C8B-B14F-4D97-AF65-F5344CB8AC3E}">
        <p14:creationId xmlns:p14="http://schemas.microsoft.com/office/powerpoint/2010/main" val="2084473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12</a:t>
            </a:fld>
            <a:endParaRPr lang="en-US"/>
          </a:p>
        </p:txBody>
      </p:sp>
    </p:spTree>
    <p:extLst>
      <p:ext uri="{BB962C8B-B14F-4D97-AF65-F5344CB8AC3E}">
        <p14:creationId xmlns:p14="http://schemas.microsoft.com/office/powerpoint/2010/main" val="1827477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“Fetch some coffee” is NOT an instruction, it’s NOT a goal to be achieved.</a:t>
            </a:r>
          </a:p>
          <a:p>
            <a:r>
              <a:rPr lang="en-US" dirty="0" err="1"/>
              <a:t>Cf</a:t>
            </a:r>
            <a:r>
              <a:rPr lang="en-US" dirty="0"/>
              <a:t> house is burning down, coffee costs 21 euros, you’re in the desert, etc.</a:t>
            </a:r>
          </a:p>
        </p:txBody>
      </p:sp>
      <p:sp>
        <p:nvSpPr>
          <p:cNvPr id="4" name="Slide Number Placeholder 3"/>
          <p:cNvSpPr>
            <a:spLocks noGrp="1"/>
          </p:cNvSpPr>
          <p:nvPr>
            <p:ph type="sldNum" sz="quarter" idx="10"/>
          </p:nvPr>
        </p:nvSpPr>
        <p:spPr/>
        <p:txBody>
          <a:bodyPr/>
          <a:lstStyle/>
          <a:p>
            <a:fld id="{2E6939B6-718A-E04C-9CBF-1FE0695B4D7E}" type="slidenum">
              <a:rPr lang="en-US" smtClean="0"/>
              <a:t>17</a:t>
            </a:fld>
            <a:endParaRPr lang="en-US"/>
          </a:p>
        </p:txBody>
      </p:sp>
    </p:spTree>
    <p:extLst>
      <p:ext uri="{BB962C8B-B14F-4D97-AF65-F5344CB8AC3E}">
        <p14:creationId xmlns:p14="http://schemas.microsoft.com/office/powerpoint/2010/main" val="3495223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240" y="1219201"/>
            <a:ext cx="7543800" cy="2152651"/>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a:xfrm>
            <a:off x="6172200" y="6154740"/>
            <a:ext cx="2133600" cy="365125"/>
          </a:xfrm>
          <a:prstGeom prst="rect">
            <a:avLst/>
          </a:prstGeom>
        </p:spPr>
        <p:txBody>
          <a:bodyPr/>
          <a:lstStyle/>
          <a:p>
            <a:fld id="{2069C06D-4ED8-42C6-905D-CA84CA1B6CBF}" type="datetime2">
              <a:rPr lang="en-US" smtClean="0"/>
              <a:t>Tuesday, February 11, 2020</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a:xfrm>
            <a:off x="6172200" y="6154740"/>
            <a:ext cx="2133600" cy="365125"/>
          </a:xfrm>
          <a:prstGeom prst="rect">
            <a:avLst/>
          </a:prstGeom>
        </p:spPr>
        <p:txBody>
          <a:bodyPr/>
          <a:lstStyle/>
          <a:p>
            <a:fld id="{14CB1CAA-32CD-4B55-B92A-B8F0843CACF4}" type="datetime2">
              <a:rPr lang="en-US" smtClean="0"/>
              <a:t>Tuesday, February 11, 2020</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521"/>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a:xfrm>
            <a:off x="6172200" y="6154740"/>
            <a:ext cx="2133600" cy="365125"/>
          </a:xfrm>
          <a:prstGeom prst="rect">
            <a:avLst/>
          </a:prstGeom>
        </p:spPr>
        <p:txBody>
          <a:bodyPr/>
          <a:lstStyle/>
          <a:p>
            <a:fld id="{3AD8CDC4-3D19-4983-B478-82F6B8E5AB66}" type="datetime2">
              <a:rPr lang="en-US" smtClean="0"/>
              <a:t>Tuesday, February 11, 2020</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a:t>
            </a:fld>
            <a:endParaRPr lang="en-US" dirty="0"/>
          </a:p>
        </p:txBody>
      </p:sp>
      <p:sp>
        <p:nvSpPr>
          <p:cNvPr id="14" name="Footer Placeholder 13"/>
          <p:cNvSpPr>
            <a:spLocks noGrp="1"/>
          </p:cNvSpPr>
          <p:nvPr>
            <p:ph type="ftr" sz="quarter" idx="12"/>
          </p:nvPr>
        </p:nvSpPr>
        <p:spPr>
          <a:xfrm>
            <a:off x="822960" y="6154740"/>
            <a:ext cx="4572000" cy="365125"/>
          </a:xfrm>
          <a:prstGeom prst="rect">
            <a:avLst/>
          </a:prstGeom>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a:xfrm>
            <a:off x="6172200" y="6154740"/>
            <a:ext cx="2133600" cy="365125"/>
          </a:xfrm>
          <a:prstGeom prst="rect">
            <a:avLst/>
          </a:prstGeom>
        </p:spPr>
        <p:txBody>
          <a:bodyPr/>
          <a:lstStyle/>
          <a:p>
            <a:fld id="{84B82477-D5D3-4181-8C11-75D0F2433A87}" type="datetime2">
              <a:rPr lang="en-US" smtClean="0"/>
              <a:t>Tuesday, February 11, 2020</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a:t>
            </a:fld>
            <a:endParaRPr lang="en-US" dirty="0"/>
          </a:p>
        </p:txBody>
      </p:sp>
      <p:sp>
        <p:nvSpPr>
          <p:cNvPr id="10" name="Footer Placeholder 9"/>
          <p:cNvSpPr>
            <a:spLocks noGrp="1"/>
          </p:cNvSpPr>
          <p:nvPr>
            <p:ph type="ftr" sz="quarter" idx="12"/>
          </p:nvPr>
        </p:nvSpPr>
        <p:spPr>
          <a:xfrm>
            <a:off x="822960" y="6154740"/>
            <a:ext cx="4572000" cy="365125"/>
          </a:xfrm>
          <a:prstGeom prst="rect">
            <a:avLst/>
          </a:prstGeom>
        </p:spPr>
        <p:txBody>
          <a:bodyPr/>
          <a:lstStyle/>
          <a:p>
            <a:endParaRPr lang="en-US" dirty="0"/>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86"/>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7"/>
            <a:ext cx="3273552" cy="639763"/>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7"/>
            <a:ext cx="3273552" cy="639763"/>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a:xfrm>
            <a:off x="6172200" y="6154740"/>
            <a:ext cx="2133600" cy="365125"/>
          </a:xfrm>
          <a:prstGeom prst="rect">
            <a:avLst/>
          </a:prstGeom>
        </p:spPr>
        <p:txBody>
          <a:bodyPr/>
          <a:lstStyle/>
          <a:p>
            <a:fld id="{213E253B-1893-4367-8BAE-DF4BC10DC578}" type="datetime2">
              <a:rPr lang="en-US" smtClean="0"/>
              <a:t>Tuesday, February 11, 2020</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a:xfrm>
            <a:off x="6172200" y="6154740"/>
            <a:ext cx="2133600" cy="365125"/>
          </a:xfrm>
          <a:prstGeom prst="rect">
            <a:avLst/>
          </a:prstGeom>
        </p:spPr>
        <p:txBody>
          <a:bodyPr/>
          <a:lstStyle/>
          <a:p>
            <a:fld id="{8B62300D-25B3-4603-86C9-4CB776489F00}" type="datetime2">
              <a:rPr lang="en-US" smtClean="0"/>
              <a:t>Tuesday, February 11, 2020</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172200" y="6154740"/>
            <a:ext cx="2133600" cy="365125"/>
          </a:xfrm>
          <a:prstGeom prst="rect">
            <a:avLst/>
          </a:prstGeom>
        </p:spPr>
        <p:txBody>
          <a:bodyPr/>
          <a:lstStyle/>
          <a:p>
            <a:fld id="{C6314AD9-FCC8-48B7-B85B-012A91320DFF}" type="datetime2">
              <a:rPr lang="en-US" smtClean="0"/>
              <a:t>Tuesday, February 11, 2020</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a:t>
            </a:fld>
            <a:endParaRPr lang="en-US" dirty="0"/>
          </a:p>
        </p:txBody>
      </p:sp>
      <p:sp>
        <p:nvSpPr>
          <p:cNvPr id="7" name="Footer Placeholder 6"/>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a:xfrm>
            <a:off x="6172200" y="6154740"/>
            <a:ext cx="2133600" cy="365125"/>
          </a:xfrm>
          <a:prstGeom prst="rect">
            <a:avLst/>
          </a:prstGeom>
        </p:spPr>
        <p:txBody>
          <a:bodyPr/>
          <a:lstStyle/>
          <a:p>
            <a:fld id="{3182DC50-D5DB-4F94-B367-9876CD2C4012}" type="datetime2">
              <a:rPr lang="en-US" smtClean="0"/>
              <a:t>Tuesday, February 11, 2020</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a:xfrm>
            <a:off x="822960" y="6154740"/>
            <a:ext cx="4572000" cy="365125"/>
          </a:xfrm>
          <a:prstGeom prst="rect">
            <a:avLst/>
          </a:prstGeom>
        </p:spPr>
        <p:txBody>
          <a:bodyPr/>
          <a:lstStyle/>
          <a:p>
            <a:endParaRPr lang="en-US" dirty="0"/>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91"/>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a:xfrm>
            <a:off x="6172200" y="6154740"/>
            <a:ext cx="2133600" cy="365125"/>
          </a:xfrm>
          <a:prstGeom prst="rect">
            <a:avLst/>
          </a:prstGeom>
        </p:spPr>
        <p:txBody>
          <a:bodyPr/>
          <a:lstStyle/>
          <a:p>
            <a:fld id="{292EB412-E790-42EA-81FE-2925D3A43D91}" type="datetime2">
              <a:rPr lang="en-US" smtClean="0"/>
              <a:t>Tuesday, February 11, 2020</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a:xfrm>
            <a:off x="822960" y="6154740"/>
            <a:ext cx="4572000" cy="365125"/>
          </a:xfrm>
          <a:prstGeom prst="rect">
            <a:avLst/>
          </a:prstGeo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18"/>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172200" y="6154740"/>
            <a:ext cx="2133600" cy="365125"/>
          </a:xfrm>
          <a:prstGeom prst="rect">
            <a:avLst/>
          </a:prstGeom>
        </p:spPr>
        <p:txBody>
          <a:bodyPr/>
          <a:lstStyle/>
          <a:p>
            <a:fld id="{A56EEE0E-EDB0-4D84-86B0-50833DF22902}" type="datetime2">
              <a:rPr lang="en-US" smtClean="0"/>
              <a:t>Tuesday, February 11, 2020</a:t>
            </a:fld>
            <a:endParaRPr lang="en-US"/>
          </a:p>
        </p:txBody>
      </p:sp>
      <p:sp>
        <p:nvSpPr>
          <p:cNvPr id="5" name="Footer Placeholder 4"/>
          <p:cNvSpPr>
            <a:spLocks noGrp="1"/>
          </p:cNvSpPr>
          <p:nvPr>
            <p:ph type="ftr" sz="quarter" idx="11"/>
          </p:nvPr>
        </p:nvSpPr>
        <p:spPr>
          <a:xfrm>
            <a:off x="822960" y="615474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172200" y="6154740"/>
            <a:ext cx="2133600" cy="365125"/>
          </a:xfrm>
          <a:prstGeom prst="rect">
            <a:avLst/>
          </a:prstGeom>
        </p:spPr>
        <p:txBody>
          <a:bodyPr/>
          <a:lstStyle/>
          <a:p>
            <a:fld id="{5114372C-B5AB-4C39-B273-B99224EB4DD5}" type="datetime2">
              <a:rPr lang="en-US" smtClean="0"/>
              <a:t>Tuesday, February 11, 2020</a:t>
            </a:fld>
            <a:endParaRPr lang="en-US"/>
          </a:p>
        </p:txBody>
      </p:sp>
      <p:sp>
        <p:nvSpPr>
          <p:cNvPr id="5" name="Footer Placeholder 4"/>
          <p:cNvSpPr>
            <a:spLocks noGrp="1"/>
          </p:cNvSpPr>
          <p:nvPr>
            <p:ph type="ftr" sz="quarter" idx="11"/>
          </p:nvPr>
        </p:nvSpPr>
        <p:spPr>
          <a:xfrm>
            <a:off x="822960" y="615474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240" y="1219201"/>
            <a:ext cx="7543800" cy="2152651"/>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a:xfrm>
            <a:off x="6172200" y="6154740"/>
            <a:ext cx="2133600" cy="365125"/>
          </a:xfrm>
          <a:prstGeom prst="rect">
            <a:avLst/>
          </a:prstGeom>
        </p:spPr>
        <p:txBody>
          <a:bodyPr/>
          <a:lstStyle/>
          <a:p>
            <a:fld id="{2069C06D-4ED8-42C6-905D-CA84CA1B6CBF}"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6" name="Slide Number Placeholder 1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7" name="Footer Placeholder 16"/>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3883250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a:xfrm>
            <a:off x="6172200" y="6154740"/>
            <a:ext cx="2133600" cy="365125"/>
          </a:xfrm>
          <a:prstGeom prst="rect">
            <a:avLst/>
          </a:prstGeom>
        </p:spPr>
        <p:txBody>
          <a:bodyPr/>
          <a:lstStyle/>
          <a:p>
            <a:fld id="{14CB1CAA-32CD-4B55-B92A-B8F0843CACF4}"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5" name="Slide Number Placeholder 14"/>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6" name="Footer Placeholder 15"/>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409023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521"/>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latin typeface="Palatino Linotype"/>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a:xfrm>
            <a:off x="6172200" y="6154740"/>
            <a:ext cx="2133600" cy="365125"/>
          </a:xfrm>
          <a:prstGeom prst="rect">
            <a:avLst/>
          </a:prstGeom>
        </p:spPr>
        <p:txBody>
          <a:bodyPr/>
          <a:lstStyle/>
          <a:p>
            <a:fld id="{3AD8CDC4-3D19-4983-B478-82F6B8E5AB66}"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3" name="Slide Number Placeholder 12"/>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4" name="Footer Placeholder 13"/>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1689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a:xfrm>
            <a:off x="6172200" y="6154740"/>
            <a:ext cx="2133600" cy="365125"/>
          </a:xfrm>
          <a:prstGeom prst="rect">
            <a:avLst/>
          </a:prstGeom>
        </p:spPr>
        <p:txBody>
          <a:bodyPr/>
          <a:lstStyle/>
          <a:p>
            <a:fld id="{84B82477-D5D3-4181-8C11-75D0F2433A87}"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9" name="Slide Number Placeholder 8"/>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0" name="Footer Placeholder 9"/>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86"/>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08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7"/>
            <a:ext cx="3273552" cy="639763"/>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7"/>
            <a:ext cx="3273552" cy="639763"/>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a:xfrm>
            <a:off x="6172200" y="6154740"/>
            <a:ext cx="2133600" cy="365125"/>
          </a:xfrm>
          <a:prstGeom prst="rect">
            <a:avLst/>
          </a:prstGeom>
        </p:spPr>
        <p:txBody>
          <a:bodyPr/>
          <a:lstStyle/>
          <a:p>
            <a:fld id="{213E253B-1893-4367-8BAE-DF4BC10DC578}"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5" name="Slide Number Placeholder 14"/>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6" name="Footer Placeholder 15"/>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1262570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a:xfrm>
            <a:off x="6172200" y="6154740"/>
            <a:ext cx="2133600" cy="365125"/>
          </a:xfrm>
          <a:prstGeom prst="rect">
            <a:avLst/>
          </a:prstGeom>
        </p:spPr>
        <p:txBody>
          <a:bodyPr/>
          <a:lstStyle/>
          <a:p>
            <a:fld id="{8B62300D-25B3-4603-86C9-4CB776489F00}"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8" name="Slide Number Placeholder 7"/>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9" name="Footer Placeholder 8"/>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3564912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172200" y="6154740"/>
            <a:ext cx="2133600" cy="365125"/>
          </a:xfrm>
          <a:prstGeom prst="rect">
            <a:avLst/>
          </a:prstGeom>
        </p:spPr>
        <p:txBody>
          <a:bodyPr/>
          <a:lstStyle/>
          <a:p>
            <a:fld id="{C6314AD9-FCC8-48B7-B85B-012A91320DFF}"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6" name="Slide Number Placeholder 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7" name="Footer Placeholder 6"/>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1664605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latin typeface="Palatino Linotype"/>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a:xfrm>
            <a:off x="6172200" y="6154740"/>
            <a:ext cx="2133600" cy="365125"/>
          </a:xfrm>
          <a:prstGeom prst="rect">
            <a:avLst/>
          </a:prstGeom>
        </p:spPr>
        <p:txBody>
          <a:bodyPr/>
          <a:lstStyle/>
          <a:p>
            <a:fld id="{3182DC50-D5DB-4F94-B367-9876CD2C4012}"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6" name="Slide Number Placeholder 1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7" name="Footer Placeholder 16"/>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42822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91"/>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a:xfrm>
            <a:off x="6172200" y="6154740"/>
            <a:ext cx="2133600" cy="365125"/>
          </a:xfrm>
          <a:prstGeom prst="rect">
            <a:avLst/>
          </a:prstGeom>
        </p:spPr>
        <p:txBody>
          <a:bodyPr/>
          <a:lstStyle/>
          <a:p>
            <a:fld id="{292EB412-E790-42EA-81FE-2925D3A43D91}" type="datetime2">
              <a:rPr lang="en-US" smtClean="0">
                <a:solidFill>
                  <a:prstClr val="white"/>
                </a:solidFill>
                <a:latin typeface="Palatino Linotype"/>
              </a:rPr>
              <a:pPr/>
              <a:t>Tuesday, February 11, 2020</a:t>
            </a:fld>
            <a:endParaRPr lang="en-US" dirty="0">
              <a:solidFill>
                <a:prstClr val="white"/>
              </a:solidFill>
              <a:latin typeface="Palatino Linotype"/>
            </a:endParaRPr>
          </a:p>
        </p:txBody>
      </p:sp>
      <p:sp>
        <p:nvSpPr>
          <p:cNvPr id="14" name="Slide Number Placeholder 13"/>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5" name="Footer Placeholder 14"/>
          <p:cNvSpPr>
            <a:spLocks noGrp="1"/>
          </p:cNvSpPr>
          <p:nvPr>
            <p:ph type="ftr" sz="quarter" idx="12"/>
          </p:nvPr>
        </p:nvSpPr>
        <p:spPr>
          <a:xfrm>
            <a:off x="822960" y="6154740"/>
            <a:ext cx="4572000" cy="365125"/>
          </a:xfrm>
          <a:prstGeom prst="rect">
            <a:avLst/>
          </a:prstGeom>
        </p:spPr>
        <p:txBody>
          <a:bodyPr/>
          <a:lstStyle/>
          <a:p>
            <a:endParaRPr lang="en-US" dirty="0">
              <a:solidFill>
                <a:prstClr val="white"/>
              </a:solidFill>
              <a:latin typeface="Palatino Linotype"/>
            </a:endParaRPr>
          </a:p>
        </p:txBody>
      </p:sp>
    </p:spTree>
    <p:extLst>
      <p:ext uri="{BB962C8B-B14F-4D97-AF65-F5344CB8AC3E}">
        <p14:creationId xmlns:p14="http://schemas.microsoft.com/office/powerpoint/2010/main" val="3468778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18"/>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172200" y="6154740"/>
            <a:ext cx="2133600" cy="365125"/>
          </a:xfrm>
          <a:prstGeom prst="rect">
            <a:avLst/>
          </a:prstGeom>
        </p:spPr>
        <p:txBody>
          <a:bodyPr/>
          <a:lstStyle/>
          <a:p>
            <a:fld id="{A56EEE0E-EDB0-4D84-86B0-50833DF22902}" type="datetime2">
              <a:rPr lang="en-US" smtClean="0">
                <a:solidFill>
                  <a:prstClr val="white"/>
                </a:solidFill>
                <a:latin typeface="Palatino Linotype"/>
              </a:rPr>
              <a:pPr/>
              <a:t>Tuesday, February 11, 2020</a:t>
            </a:fld>
            <a:endParaRPr lang="en-US">
              <a:solidFill>
                <a:prstClr val="white"/>
              </a:solidFill>
              <a:latin typeface="Palatino Linotype"/>
            </a:endParaRPr>
          </a:p>
        </p:txBody>
      </p:sp>
      <p:sp>
        <p:nvSpPr>
          <p:cNvPr id="5" name="Footer Placeholder 4"/>
          <p:cNvSpPr>
            <a:spLocks noGrp="1"/>
          </p:cNvSpPr>
          <p:nvPr>
            <p:ph type="ftr" sz="quarter" idx="11"/>
          </p:nvPr>
        </p:nvSpPr>
        <p:spPr>
          <a:xfrm>
            <a:off x="822960" y="6154740"/>
            <a:ext cx="4572000" cy="365125"/>
          </a:xfrm>
          <a:prstGeom prst="rect">
            <a:avLst/>
          </a:prstGeom>
        </p:spPr>
        <p:txBody>
          <a:bodyPr/>
          <a:lstStyle/>
          <a:p>
            <a:endParaRPr lang="en-US">
              <a:solidFill>
                <a:prstClr val="white"/>
              </a:solidFill>
              <a:latin typeface="Palatino Linotype"/>
            </a:endParaRPr>
          </a:p>
        </p:txBody>
      </p:sp>
      <p:sp>
        <p:nvSpPr>
          <p:cNvPr id="6" name="Slide Number Placeholder 5"/>
          <p:cNvSpPr>
            <a:spLocks noGrp="1"/>
          </p:cNvSpPr>
          <p:nvPr>
            <p:ph type="sldNum" sz="quarter" idx="12"/>
          </p:nvPr>
        </p:nvSpPr>
        <p:spPr/>
        <p:txBody>
          <a:bodyPr/>
          <a:lstStyle/>
          <a:p>
            <a:fld id="{1789C0F2-17E0-497A-9BBE-0C73201AAFE3}" type="slidenum">
              <a:rPr lang="en-US" smtClean="0">
                <a:solidFill>
                  <a:prstClr val="white">
                    <a:alpha val="60000"/>
                  </a:prstClr>
                </a:solidFill>
                <a:latin typeface="Palatino Linotype"/>
              </a:rPr>
              <a:pPr/>
              <a:t>‹#›</a:t>
            </a:fld>
            <a:endParaRPr lang="en-US">
              <a:solidFill>
                <a:prstClr val="white">
                  <a:alpha val="60000"/>
                </a:prstClr>
              </a:solidFill>
              <a:latin typeface="Palatino Linotype"/>
            </a:endParaRPr>
          </a:p>
        </p:txBody>
      </p:sp>
    </p:spTree>
    <p:extLst>
      <p:ext uri="{BB962C8B-B14F-4D97-AF65-F5344CB8AC3E}">
        <p14:creationId xmlns:p14="http://schemas.microsoft.com/office/powerpoint/2010/main" val="8329876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172200" y="6154740"/>
            <a:ext cx="2133600" cy="365125"/>
          </a:xfrm>
          <a:prstGeom prst="rect">
            <a:avLst/>
          </a:prstGeom>
        </p:spPr>
        <p:txBody>
          <a:bodyPr/>
          <a:lstStyle/>
          <a:p>
            <a:fld id="{5114372C-B5AB-4C39-B273-B99224EB4DD5}" type="datetime2">
              <a:rPr lang="en-US" smtClean="0">
                <a:solidFill>
                  <a:prstClr val="white"/>
                </a:solidFill>
                <a:latin typeface="Palatino Linotype"/>
              </a:rPr>
              <a:pPr/>
              <a:t>Tuesday, February 11, 2020</a:t>
            </a:fld>
            <a:endParaRPr lang="en-US">
              <a:solidFill>
                <a:prstClr val="white"/>
              </a:solidFill>
              <a:latin typeface="Palatino Linotype"/>
            </a:endParaRPr>
          </a:p>
        </p:txBody>
      </p:sp>
      <p:sp>
        <p:nvSpPr>
          <p:cNvPr id="5" name="Footer Placeholder 4"/>
          <p:cNvSpPr>
            <a:spLocks noGrp="1"/>
          </p:cNvSpPr>
          <p:nvPr>
            <p:ph type="ftr" sz="quarter" idx="11"/>
          </p:nvPr>
        </p:nvSpPr>
        <p:spPr>
          <a:xfrm>
            <a:off x="822960" y="6154740"/>
            <a:ext cx="4572000" cy="365125"/>
          </a:xfrm>
          <a:prstGeom prst="rect">
            <a:avLst/>
          </a:prstGeom>
        </p:spPr>
        <p:txBody>
          <a:bodyPr/>
          <a:lstStyle/>
          <a:p>
            <a:endParaRPr lang="en-US">
              <a:solidFill>
                <a:prstClr val="white"/>
              </a:solidFill>
              <a:latin typeface="Palatino Linotype"/>
            </a:endParaRPr>
          </a:p>
        </p:txBody>
      </p:sp>
      <p:sp>
        <p:nvSpPr>
          <p:cNvPr id="6" name="Slide Number Placeholder 5"/>
          <p:cNvSpPr>
            <a:spLocks noGrp="1"/>
          </p:cNvSpPr>
          <p:nvPr>
            <p:ph type="sldNum" sz="quarter" idx="12"/>
          </p:nvPr>
        </p:nvSpPr>
        <p:spPr/>
        <p:txBody>
          <a:bodyPr/>
          <a:lstStyle/>
          <a:p>
            <a:fld id="{1789C0F2-17E0-497A-9BBE-0C73201AAFE3}" type="slidenum">
              <a:rPr lang="en-US" smtClean="0">
                <a:solidFill>
                  <a:prstClr val="white">
                    <a:alpha val="60000"/>
                  </a:prstClr>
                </a:solidFill>
                <a:latin typeface="Palatino Linotype"/>
              </a:rPr>
              <a:pPr/>
              <a:t>‹#›</a:t>
            </a:fld>
            <a:endParaRPr lang="en-US">
              <a:solidFill>
                <a:prstClr val="white">
                  <a:alpha val="60000"/>
                </a:prstClr>
              </a:solidFill>
              <a:latin typeface="Palatino Linotype"/>
            </a:endParaRPr>
          </a:p>
        </p:txBody>
      </p:sp>
    </p:spTree>
    <p:extLst>
      <p:ext uri="{BB962C8B-B14F-4D97-AF65-F5344CB8AC3E}">
        <p14:creationId xmlns:p14="http://schemas.microsoft.com/office/powerpoint/2010/main" val="586631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01125" name="Rectangle 5"/>
          <p:cNvSpPr>
            <a:spLocks noGrp="1" noChangeArrowheads="1"/>
          </p:cNvSpPr>
          <p:nvPr>
            <p:ph type="ctrTitle"/>
          </p:nvPr>
        </p:nvSpPr>
        <p:spPr>
          <a:xfrm>
            <a:off x="685800" y="1295400"/>
            <a:ext cx="7772400" cy="1143000"/>
          </a:xfrm>
        </p:spPr>
        <p:txBody>
          <a:bodyPr/>
          <a:lstStyle>
            <a:lvl1pPr algn="ctr">
              <a:defRPr/>
            </a:lvl1pPr>
          </a:lstStyle>
          <a:p>
            <a:r>
              <a:rPr lang="en-US" dirty="0"/>
              <a:t>Click to edit Master title style</a:t>
            </a:r>
          </a:p>
        </p:txBody>
      </p:sp>
      <p:sp>
        <p:nvSpPr>
          <p:cNvPr id="901126" name="Rectangle 6"/>
          <p:cNvSpPr>
            <a:spLocks noGrp="1" noChangeArrowheads="1"/>
          </p:cNvSpPr>
          <p:nvPr>
            <p:ph type="subTitle" idx="1"/>
          </p:nvPr>
        </p:nvSpPr>
        <p:spPr>
          <a:xfrm>
            <a:off x="1371600" y="3200400"/>
            <a:ext cx="6400800" cy="1752600"/>
          </a:xfrm>
        </p:spPr>
        <p:txBody>
          <a:bodyPr/>
          <a:lstStyle>
            <a:lvl1pPr marL="0" indent="0" algn="ctr">
              <a:buFont typeface="Wingdings" pitchFamily="2" charset="2"/>
              <a:buNone/>
              <a:defRPr/>
            </a:lvl1pPr>
          </a:lstStyle>
          <a:p>
            <a:r>
              <a:rPr lang="en-US" dirty="0"/>
              <a:t>Click to edit Master subtitle style</a:t>
            </a:r>
          </a:p>
        </p:txBody>
      </p:sp>
      <p:sp>
        <p:nvSpPr>
          <p:cNvPr id="4" name="Rectangle 7"/>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solidFill>
                <a:srgbClr val="1C1C1C"/>
              </a:solidFill>
            </a:endParaRPr>
          </a:p>
        </p:txBody>
      </p:sp>
      <p:sp>
        <p:nvSpPr>
          <p:cNvPr id="5" name="Rectangle 8"/>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solidFill>
                <a:srgbClr val="1C1C1C"/>
              </a:solidFill>
            </a:endParaRPr>
          </a:p>
        </p:txBody>
      </p:sp>
      <p:sp>
        <p:nvSpPr>
          <p:cNvPr id="6" name="Rectangle 9"/>
          <p:cNvSpPr>
            <a:spLocks noGrp="1" noChangeArrowheads="1"/>
          </p:cNvSpPr>
          <p:nvPr>
            <p:ph type="sldNum" sz="quarter" idx="12"/>
          </p:nvPr>
        </p:nvSpPr>
        <p:spPr>
          <a:xfrm>
            <a:off x="6858000" y="6248400"/>
            <a:ext cx="1905000" cy="457200"/>
          </a:xfrm>
          <a:prstGeom prst="rect">
            <a:avLst/>
          </a:prstGeom>
        </p:spPr>
        <p:txBody>
          <a:bodyPr/>
          <a:lstStyle>
            <a:lvl1pPr>
              <a:defRPr>
                <a:solidFill>
                  <a:schemeClr val="bg2"/>
                </a:solidFill>
              </a:defRPr>
            </a:lvl1pPr>
          </a:lstStyle>
          <a:p>
            <a:pPr eaLnBrk="0" fontAlgn="base" hangingPunct="0">
              <a:spcBef>
                <a:spcPct val="0"/>
              </a:spcBef>
              <a:spcAft>
                <a:spcPct val="0"/>
              </a:spcAft>
              <a:defRPr/>
            </a:pPr>
            <a:fld id="{4035E121-D87F-4C63-8EDC-AB14F94788F9}" type="slidenum">
              <a:rPr lang="en-US">
                <a:solidFill>
                  <a:srgbClr val="1C1C1C"/>
                </a:solidFill>
                <a:latin typeface="Arial" charset="0"/>
                <a:ea typeface="ＭＳ Ｐゴシック" charset="0"/>
                <a:cs typeface="ＭＳ Ｐゴシック" charset="0"/>
              </a:rPr>
              <a:pPr eaLnBrk="0" fontAlgn="base" hangingPunct="0">
                <a:spcBef>
                  <a:spcPct val="0"/>
                </a:spcBef>
                <a:spcAft>
                  <a:spcPct val="0"/>
                </a:spcAft>
                <a:defRPr/>
              </a:pPr>
              <a:t>‹#›</a:t>
            </a:fld>
            <a:endParaRPr lang="en-US">
              <a:solidFill>
                <a:srgbClr val="1C1C1C"/>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07594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lnSpc>
                <a:spcPct val="100000"/>
              </a:lnSpc>
              <a:spcBef>
                <a:spcPts val="1676"/>
              </a:spcBef>
              <a:spcAft>
                <a:spcPts val="0"/>
              </a:spcAft>
              <a:defRPr/>
            </a:lvl1pPr>
            <a:lvl2pPr>
              <a:spcBef>
                <a:spcPts val="1176"/>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p:cNvSpPr>
            <a:spLocks noGrp="1"/>
          </p:cNvSpPr>
          <p:nvPr>
            <p:ph type="title"/>
          </p:nvPr>
        </p:nvSpPr>
        <p:spPr/>
        <p:txBody>
          <a:bodyPr/>
          <a:lstStyle/>
          <a:p>
            <a:r>
              <a:rPr lang="en-US" dirty="0"/>
              <a:t>Click to edit Master 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781800" y="6324600"/>
            <a:ext cx="1905000" cy="457200"/>
          </a:xfrm>
          <a:prstGeom prst="rect">
            <a:avLst/>
          </a:prstGeom>
          <a:ln/>
        </p:spPr>
        <p:txBody>
          <a:bodyPr/>
          <a:lstStyle>
            <a:lvl1pPr>
              <a:defRPr/>
            </a:lvl1pPr>
          </a:lstStyle>
          <a:p>
            <a:pPr eaLnBrk="0" fontAlgn="base" hangingPunct="0">
              <a:spcBef>
                <a:spcPct val="0"/>
              </a:spcBef>
              <a:spcAft>
                <a:spcPct val="0"/>
              </a:spcAft>
              <a:defRPr/>
            </a:pPr>
            <a:fld id="{F11F41C6-018C-4C48-B745-C5D95ADF4638}" type="slidenum">
              <a:rPr lang="en-US">
                <a:solidFill>
                  <a:srgbClr val="000000"/>
                </a:solidFill>
                <a:latin typeface="Arial" charset="0"/>
                <a:ea typeface="ＭＳ Ｐゴシック" charset="0"/>
                <a:cs typeface="ＭＳ Ｐゴシック" charset="0"/>
              </a:rPr>
              <a:pPr eaLnBrk="0" fontAlgn="base" hangingPunct="0">
                <a:spcBef>
                  <a:spcPct val="0"/>
                </a:spcBef>
                <a:spcAft>
                  <a:spcPct val="0"/>
                </a:spcAft>
                <a:defRPr/>
              </a:pPr>
              <a:t>‹#›</a:t>
            </a:fld>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86727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0" y="20637"/>
            <a:ext cx="9144000" cy="868363"/>
          </a:xfrm>
        </p:spPr>
        <p:txBody>
          <a:bodyPr/>
          <a:lstStyle/>
          <a:p>
            <a:r>
              <a:rPr lang="en-US" dirty="0"/>
              <a:t>Click to edit Master title style</a:t>
            </a:r>
          </a:p>
        </p:txBody>
      </p:sp>
      <p:sp>
        <p:nvSpPr>
          <p:cNvPr id="3" name="Text Placeholder 2"/>
          <p:cNvSpPr>
            <a:spLocks noGrp="1"/>
          </p:cNvSpPr>
          <p:nvPr>
            <p:ph type="body" sz="half" idx="1"/>
          </p:nvPr>
        </p:nvSpPr>
        <p:spPr>
          <a:xfrm>
            <a:off x="446088" y="1255720"/>
            <a:ext cx="4178300" cy="4767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Media Placeholder 3"/>
          <p:cNvSpPr>
            <a:spLocks noGrp="1"/>
          </p:cNvSpPr>
          <p:nvPr>
            <p:ph type="media" sz="half" idx="2"/>
          </p:nvPr>
        </p:nvSpPr>
        <p:spPr>
          <a:xfrm>
            <a:off x="4776788" y="1255720"/>
            <a:ext cx="4178300" cy="47672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781800" y="6324600"/>
            <a:ext cx="1905000" cy="457200"/>
          </a:xfrm>
          <a:prstGeom prst="rect">
            <a:avLst/>
          </a:prstGeom>
          <a:ln/>
        </p:spPr>
        <p:txBody>
          <a:bodyPr/>
          <a:lstStyle>
            <a:lvl1pPr>
              <a:defRPr/>
            </a:lvl1pPr>
          </a:lstStyle>
          <a:p>
            <a:pPr eaLnBrk="0" fontAlgn="base" hangingPunct="0">
              <a:spcBef>
                <a:spcPct val="0"/>
              </a:spcBef>
              <a:spcAft>
                <a:spcPct val="0"/>
              </a:spcAft>
              <a:defRPr/>
            </a:pPr>
            <a:fld id="{11C5AB50-15C1-4B1B-A791-23C55AE847B4}" type="slidenum">
              <a:rPr lang="en-US">
                <a:solidFill>
                  <a:srgbClr val="000000"/>
                </a:solidFill>
                <a:latin typeface="Arial" charset="0"/>
                <a:ea typeface="ＭＳ Ｐゴシック" charset="0"/>
                <a:cs typeface="ＭＳ Ｐゴシック" charset="0"/>
              </a:rPr>
              <a:pPr eaLnBrk="0" fontAlgn="base" hangingPunct="0">
                <a:spcBef>
                  <a:spcPct val="0"/>
                </a:spcBef>
                <a:spcAft>
                  <a:spcPct val="0"/>
                </a:spcAft>
                <a:defRPr/>
              </a:pPr>
              <a:t>‹#›</a:t>
            </a:fld>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32362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5800" y="270181"/>
            <a:ext cx="7543800" cy="9144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1316182" y="1720290"/>
            <a:ext cx="6913418" cy="4052455"/>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229600" y="6419272"/>
            <a:ext cx="788324"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charset="2"/>
        <a:buChar char="v"/>
        <a:defRPr sz="32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charset="2"/>
        <a:buChar char="v"/>
        <a:defRPr sz="28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charset="2"/>
        <a:buChar char="v"/>
        <a:defRPr sz="20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Palatino Linotype"/>
            </a:endParaRPr>
          </a:p>
        </p:txBody>
      </p:sp>
      <p:sp>
        <p:nvSpPr>
          <p:cNvPr id="2" name="Title Placeholder 1"/>
          <p:cNvSpPr>
            <a:spLocks noGrp="1"/>
          </p:cNvSpPr>
          <p:nvPr>
            <p:ph type="title"/>
          </p:nvPr>
        </p:nvSpPr>
        <p:spPr>
          <a:xfrm>
            <a:off x="685800" y="270181"/>
            <a:ext cx="7543800" cy="9144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1316182" y="1720290"/>
            <a:ext cx="6913418" cy="4052455"/>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229600" y="6419272"/>
            <a:ext cx="788324"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2015539970"/>
      </p:ext>
    </p:extLst>
  </p:cSld>
  <p:clrMap bg1="dk1" tx1="lt1" bg2="dk2" tx2="lt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charset="2"/>
        <a:buChar char="v"/>
        <a:defRPr sz="32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charset="2"/>
        <a:buChar char="v"/>
        <a:defRPr sz="28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charset="2"/>
        <a:buChar char="v"/>
        <a:defRPr sz="20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0" y="3581"/>
            <a:ext cx="9144000" cy="88541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7171" name="Rectangle 3"/>
          <p:cNvSpPr>
            <a:spLocks noGrp="1" noChangeArrowheads="1"/>
          </p:cNvSpPr>
          <p:nvPr>
            <p:ph type="body" idx="1"/>
          </p:nvPr>
        </p:nvSpPr>
        <p:spPr bwMode="auto">
          <a:xfrm>
            <a:off x="462671" y="1255720"/>
            <a:ext cx="8338435" cy="4767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00100" name="Rectangle 4"/>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spcBef>
                <a:spcPct val="0"/>
              </a:spcBef>
              <a:defRPr sz="1400">
                <a:latin typeface="Tahoma" charset="0"/>
              </a:defRPr>
            </a:lvl1pPr>
          </a:lstStyle>
          <a:p>
            <a:pPr fontAlgn="base">
              <a:spcAft>
                <a:spcPct val="0"/>
              </a:spcAft>
              <a:defRPr/>
            </a:pPr>
            <a:endParaRPr lang="en-US">
              <a:solidFill>
                <a:srgbClr val="000000"/>
              </a:solidFill>
              <a:ea typeface="ＭＳ Ｐゴシック" charset="0"/>
              <a:cs typeface="ＭＳ Ｐゴシック" charset="0"/>
            </a:endParaRPr>
          </a:p>
        </p:txBody>
      </p:sp>
      <p:sp>
        <p:nvSpPr>
          <p:cNvPr id="900101" name="Rectangle 5"/>
          <p:cNvSpPr>
            <a:spLocks noGrp="1" noChangeArrowheads="1"/>
          </p:cNvSpPr>
          <p:nvPr>
            <p:ph type="ftr" sz="quarter" idx="3"/>
          </p:nvPr>
        </p:nvSpPr>
        <p:spPr bwMode="auto">
          <a:xfrm>
            <a:off x="6146605" y="6347780"/>
            <a:ext cx="3072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spcBef>
                <a:spcPct val="0"/>
              </a:spcBef>
              <a:defRPr sz="1400">
                <a:latin typeface="Calibri"/>
                <a:cs typeface="Calibri"/>
              </a:defRPr>
            </a:lvl1pPr>
          </a:lstStyle>
          <a:p>
            <a:pPr fontAlgn="base">
              <a:spcAft>
                <a:spcPct val="0"/>
              </a:spcAft>
              <a:defRPr/>
            </a:pPr>
            <a:r>
              <a:rPr lang="en-US">
                <a:solidFill>
                  <a:srgbClr val="000000"/>
                </a:solidFill>
                <a:ea typeface="ＭＳ Ｐゴシック" charset="0"/>
              </a:rPr>
              <a:t>Presenter: Pieter Abbeel (UC Berkeley)</a:t>
            </a:r>
            <a:endParaRPr lang="en-US" dirty="0">
              <a:solidFill>
                <a:srgbClr val="000000"/>
              </a:solidFill>
              <a:ea typeface="ＭＳ Ｐゴシック" charset="0"/>
            </a:endParaRPr>
          </a:p>
        </p:txBody>
      </p:sp>
      <p:cxnSp>
        <p:nvCxnSpPr>
          <p:cNvPr id="3" name="Straight Connector 2"/>
          <p:cNvCxnSpPr/>
          <p:nvPr userDrawn="1"/>
        </p:nvCxnSpPr>
        <p:spPr bwMode="auto">
          <a:xfrm>
            <a:off x="0" y="894271"/>
            <a:ext cx="9144000" cy="0"/>
          </a:xfrm>
          <a:prstGeom prst="line">
            <a:avLst/>
          </a:prstGeom>
          <a:noFill/>
          <a:ln w="38100" cap="flat" cmpd="sng" algn="ctr">
            <a:solidFill>
              <a:schemeClr val="tx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537912893"/>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Lst>
  <p:txStyles>
    <p:titleStyle>
      <a:lvl1pPr algn="ctr" rtl="0" eaLnBrk="0" fontAlgn="base" hangingPunct="0">
        <a:spcBef>
          <a:spcPct val="0"/>
        </a:spcBef>
        <a:spcAft>
          <a:spcPct val="0"/>
        </a:spcAft>
        <a:defRPr sz="4000">
          <a:solidFill>
            <a:schemeClr val="tx2"/>
          </a:solidFill>
          <a:latin typeface="Calibri"/>
          <a:ea typeface="+mj-ea"/>
          <a:cs typeface="Calibri"/>
        </a:defRPr>
      </a:lvl1pPr>
      <a:lvl2pPr algn="l" rtl="0" eaLnBrk="0" fontAlgn="base" hangingPunct="0">
        <a:spcBef>
          <a:spcPct val="0"/>
        </a:spcBef>
        <a:spcAft>
          <a:spcPct val="0"/>
        </a:spcAft>
        <a:defRPr sz="4400">
          <a:solidFill>
            <a:schemeClr val="tx2"/>
          </a:solidFill>
          <a:latin typeface="Tahoma" charset="0"/>
        </a:defRPr>
      </a:lvl2pPr>
      <a:lvl3pPr algn="l" rtl="0" eaLnBrk="0" fontAlgn="base" hangingPunct="0">
        <a:spcBef>
          <a:spcPct val="0"/>
        </a:spcBef>
        <a:spcAft>
          <a:spcPct val="0"/>
        </a:spcAft>
        <a:defRPr sz="4400">
          <a:solidFill>
            <a:schemeClr val="tx2"/>
          </a:solidFill>
          <a:latin typeface="Tahoma" charset="0"/>
        </a:defRPr>
      </a:lvl3pPr>
      <a:lvl4pPr algn="l" rtl="0" eaLnBrk="0" fontAlgn="base" hangingPunct="0">
        <a:spcBef>
          <a:spcPct val="0"/>
        </a:spcBef>
        <a:spcAft>
          <a:spcPct val="0"/>
        </a:spcAft>
        <a:defRPr sz="4400">
          <a:solidFill>
            <a:schemeClr val="tx2"/>
          </a:solidFill>
          <a:latin typeface="Tahoma" charset="0"/>
        </a:defRPr>
      </a:lvl4pPr>
      <a:lvl5pPr algn="l" rtl="0" eaLnBrk="0" fontAlgn="base" hangingPunct="0">
        <a:spcBef>
          <a:spcPct val="0"/>
        </a:spcBef>
        <a:spcAft>
          <a:spcPct val="0"/>
        </a:spcAft>
        <a:defRPr sz="4400">
          <a:solidFill>
            <a:schemeClr val="tx2"/>
          </a:solidFill>
          <a:latin typeface="Tahoma" charset="0"/>
        </a:defRPr>
      </a:lvl5pPr>
      <a:lvl6pPr marL="457200" algn="l" rtl="0" fontAlgn="base">
        <a:spcBef>
          <a:spcPct val="0"/>
        </a:spcBef>
        <a:spcAft>
          <a:spcPct val="0"/>
        </a:spcAft>
        <a:defRPr sz="4400">
          <a:solidFill>
            <a:schemeClr val="tx2"/>
          </a:solidFill>
          <a:latin typeface="Tahoma" charset="0"/>
        </a:defRPr>
      </a:lvl6pPr>
      <a:lvl7pPr marL="914400" algn="l" rtl="0" fontAlgn="base">
        <a:spcBef>
          <a:spcPct val="0"/>
        </a:spcBef>
        <a:spcAft>
          <a:spcPct val="0"/>
        </a:spcAft>
        <a:defRPr sz="4400">
          <a:solidFill>
            <a:schemeClr val="tx2"/>
          </a:solidFill>
          <a:latin typeface="Tahoma" charset="0"/>
        </a:defRPr>
      </a:lvl7pPr>
      <a:lvl8pPr marL="1371600" algn="l" rtl="0" fontAlgn="base">
        <a:spcBef>
          <a:spcPct val="0"/>
        </a:spcBef>
        <a:spcAft>
          <a:spcPct val="0"/>
        </a:spcAft>
        <a:defRPr sz="4400">
          <a:solidFill>
            <a:schemeClr val="tx2"/>
          </a:solidFill>
          <a:latin typeface="Tahoma" charset="0"/>
        </a:defRPr>
      </a:lvl8pPr>
      <a:lvl9pPr marL="1828800" algn="l" rtl="0" fontAlgn="base">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Calibri"/>
          <a:ea typeface="+mn-ea"/>
          <a:cs typeface="Calibri"/>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Calibri"/>
          <a:cs typeface="Calibri"/>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1800">
          <a:solidFill>
            <a:schemeClr val="tx1"/>
          </a:solidFill>
          <a:latin typeface="Calibri"/>
          <a:cs typeface="Calibri"/>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1800">
          <a:solidFill>
            <a:schemeClr val="tx1"/>
          </a:solidFill>
          <a:latin typeface="Calibri"/>
          <a:cs typeface="Calibri"/>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1800">
          <a:solidFill>
            <a:schemeClr val="tx1"/>
          </a:solidFill>
          <a:latin typeface="Calibri"/>
          <a:cs typeface="Calibri"/>
        </a:defRPr>
      </a:lvl5pPr>
      <a:lvl6pPr marL="25146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18" y="1905002"/>
            <a:ext cx="8857831" cy="1085852"/>
          </a:xfrm>
        </p:spPr>
        <p:txBody>
          <a:bodyPr/>
          <a:lstStyle/>
          <a:p>
            <a:pPr algn="ctr"/>
            <a:r>
              <a:rPr lang="en-US" sz="5400" dirty="0"/>
              <a:t>How Not to Destroy</a:t>
            </a:r>
            <a:br>
              <a:rPr lang="en-US" sz="5400" dirty="0"/>
            </a:br>
            <a:r>
              <a:rPr lang="en-US" sz="5400" dirty="0"/>
              <a:t>the World With AI</a:t>
            </a:r>
          </a:p>
        </p:txBody>
      </p:sp>
      <p:sp>
        <p:nvSpPr>
          <p:cNvPr id="3" name="Subtitle 2"/>
          <p:cNvSpPr>
            <a:spLocks noGrp="1"/>
          </p:cNvSpPr>
          <p:nvPr>
            <p:ph type="subTitle" idx="1"/>
          </p:nvPr>
        </p:nvSpPr>
        <p:spPr>
          <a:xfrm>
            <a:off x="1143010" y="3375493"/>
            <a:ext cx="7010399" cy="1434059"/>
          </a:xfrm>
        </p:spPr>
        <p:txBody>
          <a:bodyPr>
            <a:normAutofit/>
          </a:bodyPr>
          <a:lstStyle/>
          <a:p>
            <a:pPr algn="ctr"/>
            <a:r>
              <a:rPr lang="en-US" sz="2800" dirty="0"/>
              <a:t>Stuart Russell</a:t>
            </a:r>
          </a:p>
          <a:p>
            <a:pPr algn="ctr"/>
            <a:r>
              <a:rPr lang="en-US" sz="2800" dirty="0"/>
              <a:t>University of California, Berkeley</a:t>
            </a:r>
          </a:p>
        </p:txBody>
      </p:sp>
    </p:spTree>
    <p:extLst>
      <p:ext uri="{BB962C8B-B14F-4D97-AF65-F5344CB8AC3E}">
        <p14:creationId xmlns:p14="http://schemas.microsoft.com/office/powerpoint/2010/main" val="174746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1283131"/>
          </a:xfrm>
          <a:prstGeom prst="rect">
            <a:avLst/>
          </a:prstGeom>
        </p:spPr>
      </p:pic>
      <p:sp>
        <p:nvSpPr>
          <p:cNvPr id="11" name="TextBox 10"/>
          <p:cNvSpPr txBox="1"/>
          <p:nvPr/>
        </p:nvSpPr>
        <p:spPr>
          <a:xfrm>
            <a:off x="189524" y="1384280"/>
            <a:ext cx="8802076" cy="3416320"/>
          </a:xfrm>
          <a:prstGeom prst="rect">
            <a:avLst/>
          </a:prstGeom>
          <a:solidFill>
            <a:srgbClr val="FFFFFF"/>
          </a:solidFill>
        </p:spPr>
        <p:txBody>
          <a:bodyPr wrap="square" rtlCol="0">
            <a:spAutoFit/>
          </a:bodyPr>
          <a:lstStyle/>
          <a:p>
            <a:r>
              <a:rPr lang="en-US" sz="2400" dirty="0">
                <a:solidFill>
                  <a:srgbClr val="242852"/>
                </a:solidFill>
              </a:rPr>
              <a:t>In David Lodge’s </a:t>
            </a:r>
            <a:r>
              <a:rPr lang="en-US" sz="2400" i="1" dirty="0">
                <a:solidFill>
                  <a:srgbClr val="242852"/>
                </a:solidFill>
              </a:rPr>
              <a:t>Small World</a:t>
            </a:r>
            <a:r>
              <a:rPr lang="en-US" sz="2400" dirty="0">
                <a:solidFill>
                  <a:srgbClr val="242852"/>
                </a:solidFill>
              </a:rPr>
              <a:t>,, the protagonist causes consternation by asking a panel of eminent but contradictory literary theorists the following question: “</a:t>
            </a:r>
            <a:r>
              <a:rPr lang="en-US" sz="2400" i="1" dirty="0">
                <a:solidFill>
                  <a:srgbClr val="242852"/>
                </a:solidFill>
              </a:rPr>
              <a:t>What if you were right?</a:t>
            </a:r>
            <a:r>
              <a:rPr lang="en-US" sz="2400" dirty="0">
                <a:solidFill>
                  <a:srgbClr val="242852"/>
                </a:solidFill>
              </a:rPr>
              <a:t>” None of the theorists seems to have considered this question before. Similar confusion can sometimes be evoked by asking AI researchers, “What if you succeed?” AI is fascinating, and intelligent computers are clearly more useful than unintelligent computers, so why worry? </a:t>
            </a:r>
          </a:p>
          <a:p>
            <a:endParaRPr lang="en-US" sz="2400" dirty="0">
              <a:solidFill>
                <a:srgbClr val="242852"/>
              </a:solidFill>
            </a:endParaRPr>
          </a:p>
        </p:txBody>
      </p:sp>
      <p:sp>
        <p:nvSpPr>
          <p:cNvPr id="2" name="TextBox 1">
            <a:extLst>
              <a:ext uri="{FF2B5EF4-FFF2-40B4-BE49-F238E27FC236}">
                <a16:creationId xmlns:a16="http://schemas.microsoft.com/office/drawing/2014/main" id="{0E345EF8-90EB-7E4E-A87B-88852A22B140}"/>
              </a:ext>
            </a:extLst>
          </p:cNvPr>
          <p:cNvSpPr txBox="1"/>
          <p:nvPr/>
        </p:nvSpPr>
        <p:spPr>
          <a:xfrm>
            <a:off x="838200" y="35011"/>
            <a:ext cx="1672253" cy="369332"/>
          </a:xfrm>
          <a:prstGeom prst="rect">
            <a:avLst/>
          </a:prstGeom>
          <a:noFill/>
        </p:spPr>
        <p:txBody>
          <a:bodyPr wrap="none" rtlCol="0">
            <a:spAutoFit/>
          </a:bodyPr>
          <a:lstStyle/>
          <a:p>
            <a:r>
              <a:rPr lang="en-US" b="1" dirty="0">
                <a:solidFill>
                  <a:srgbClr val="FF0000"/>
                </a:solidFill>
                <a:latin typeface="Arial" panose="020B0604020202020204" pitchFamily="34" charset="0"/>
                <a:cs typeface="Arial" panose="020B0604020202020204" pitchFamily="34" charset="0"/>
              </a:rPr>
              <a:t>AIMA1e, 1994</a:t>
            </a:r>
          </a:p>
        </p:txBody>
      </p:sp>
    </p:spTree>
    <p:extLst>
      <p:ext uri="{BB962C8B-B14F-4D97-AF65-F5344CB8AC3E}">
        <p14:creationId xmlns:p14="http://schemas.microsoft.com/office/powerpoint/2010/main" val="268984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C83103-98BA-4A4A-B19D-6F814432C61B}"/>
              </a:ext>
            </a:extLst>
          </p:cNvPr>
          <p:cNvPicPr>
            <a:picLocks noChangeAspect="1"/>
          </p:cNvPicPr>
          <p:nvPr/>
        </p:nvPicPr>
        <p:blipFill>
          <a:blip r:embed="rId2"/>
          <a:stretch>
            <a:fillRect/>
          </a:stretch>
        </p:blipFill>
        <p:spPr>
          <a:xfrm>
            <a:off x="0" y="3"/>
            <a:ext cx="9144000" cy="1270180"/>
          </a:xfrm>
          <a:prstGeom prst="rect">
            <a:avLst/>
          </a:prstGeom>
        </p:spPr>
      </p:pic>
      <p:pic>
        <p:nvPicPr>
          <p:cNvPr id="5" name="Picture 4">
            <a:extLst>
              <a:ext uri="{FF2B5EF4-FFF2-40B4-BE49-F238E27FC236}">
                <a16:creationId xmlns:a16="http://schemas.microsoft.com/office/drawing/2014/main" id="{A48C81FF-EB43-4542-964D-541DE60858FD}"/>
              </a:ext>
            </a:extLst>
          </p:cNvPr>
          <p:cNvPicPr>
            <a:picLocks noChangeAspect="1"/>
          </p:cNvPicPr>
          <p:nvPr/>
        </p:nvPicPr>
        <p:blipFill>
          <a:blip r:embed="rId3"/>
          <a:stretch>
            <a:fillRect/>
          </a:stretch>
        </p:blipFill>
        <p:spPr>
          <a:xfrm>
            <a:off x="0" y="1219208"/>
            <a:ext cx="9144000" cy="5423437"/>
          </a:xfrm>
          <a:prstGeom prst="rect">
            <a:avLst/>
          </a:prstGeom>
        </p:spPr>
      </p:pic>
    </p:spTree>
    <p:extLst>
      <p:ext uri="{BB962C8B-B14F-4D97-AF65-F5344CB8AC3E}">
        <p14:creationId xmlns:p14="http://schemas.microsoft.com/office/powerpoint/2010/main" val="367628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ickAndDefend-v0_victim_zoo_1_opponent_zoo_1_720p.mp4">
            <a:hlinkClick r:id="" action="ppaction://media"/>
            <a:extLst>
              <a:ext uri="{FF2B5EF4-FFF2-40B4-BE49-F238E27FC236}">
                <a16:creationId xmlns:a16="http://schemas.microsoft.com/office/drawing/2014/main" id="{CA109A83-C9AC-5C46-B02D-5ED27E2AA2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15513373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1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ickAndDefend-v0_victim_zoo_1_opponent_ppo2_1_720p.mp4">
            <a:hlinkClick r:id="" action="ppaction://media"/>
            <a:extLst>
              <a:ext uri="{FF2B5EF4-FFF2-40B4-BE49-F238E27FC236}">
                <a16:creationId xmlns:a16="http://schemas.microsoft.com/office/drawing/2014/main" id="{AA541E37-C4F2-B94A-B65A-8EBC55E6D2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58160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22D449-15E8-544E-A58E-6641D8002E99}"/>
              </a:ext>
            </a:extLst>
          </p:cNvPr>
          <p:cNvSpPr>
            <a:spLocks noGrp="1"/>
          </p:cNvSpPr>
          <p:nvPr>
            <p:ph type="title"/>
          </p:nvPr>
        </p:nvSpPr>
        <p:spPr/>
        <p:txBody>
          <a:bodyPr/>
          <a:lstStyle/>
          <a:p>
            <a:r>
              <a:rPr lang="en-US" dirty="0"/>
              <a:t>Growth in PPL papers</a:t>
            </a:r>
          </a:p>
        </p:txBody>
      </p:sp>
      <p:pic>
        <p:nvPicPr>
          <p:cNvPr id="8" name="Picture 7">
            <a:extLst>
              <a:ext uri="{FF2B5EF4-FFF2-40B4-BE49-F238E27FC236}">
                <a16:creationId xmlns:a16="http://schemas.microsoft.com/office/drawing/2014/main" id="{EB49F250-757D-5D4D-93D7-07388C30B2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 y="1215719"/>
            <a:ext cx="7696200" cy="5387340"/>
          </a:xfrm>
          <a:prstGeom prst="rect">
            <a:avLst/>
          </a:prstGeom>
          <a:solidFill>
            <a:schemeClr val="tx1"/>
          </a:solidFill>
        </p:spPr>
      </p:pic>
    </p:spTree>
    <p:extLst>
      <p:ext uri="{BB962C8B-B14F-4D97-AF65-F5344CB8AC3E}">
        <p14:creationId xmlns:p14="http://schemas.microsoft.com/office/powerpoint/2010/main" val="71381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8273" indent="0">
              <a:buNone/>
            </a:pPr>
            <a:r>
              <a:rPr lang="en-US" dirty="0"/>
              <a:t>AI systems will eventually make better decisions than humans</a:t>
            </a:r>
          </a:p>
          <a:p>
            <a:endParaRPr lang="en-US" dirty="0"/>
          </a:p>
        </p:txBody>
      </p:sp>
    </p:spTree>
    <p:extLst>
      <p:ext uri="{BB962C8B-B14F-4D97-AF65-F5344CB8AC3E}">
        <p14:creationId xmlns:p14="http://schemas.microsoft.com/office/powerpoint/2010/main" val="303623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04801"/>
            <a:ext cx="9067800" cy="3200400"/>
          </a:xfrm>
        </p:spPr>
        <p:txBody>
          <a:bodyPr>
            <a:normAutofit/>
          </a:bodyPr>
          <a:lstStyle/>
          <a:p>
            <a:pPr marL="18288" indent="0">
              <a:buNone/>
            </a:pPr>
            <a:r>
              <a:rPr lang="en-US" sz="2800" dirty="0">
                <a:latin typeface="Courier"/>
                <a:cs typeface="Courier"/>
              </a:rPr>
              <a:t>From: </a:t>
            </a:r>
            <a:r>
              <a:rPr lang="en-US" sz="2800" dirty="0">
                <a:solidFill>
                  <a:srgbClr val="FFFF00"/>
                </a:solidFill>
                <a:latin typeface="Courier"/>
                <a:cs typeface="Courier"/>
              </a:rPr>
              <a:t>Superior Alien Civilization </a:t>
            </a:r>
            <a:r>
              <a:rPr lang="en-US" sz="2800" dirty="0">
                <a:latin typeface="Courier"/>
                <a:cs typeface="Courier"/>
              </a:rPr>
              <a:t>&lt;sac12@sirius.canismajor.u&gt;</a:t>
            </a:r>
          </a:p>
          <a:p>
            <a:pPr marL="18288" indent="0">
              <a:buNone/>
            </a:pPr>
            <a:r>
              <a:rPr lang="en-US" sz="2800" dirty="0">
                <a:latin typeface="Courier"/>
                <a:cs typeface="Courier"/>
              </a:rPr>
              <a:t>To: </a:t>
            </a:r>
            <a:r>
              <a:rPr lang="en-US" sz="2800" dirty="0" err="1">
                <a:latin typeface="Courier"/>
                <a:cs typeface="Courier"/>
              </a:rPr>
              <a:t>humanity@UN.org</a:t>
            </a:r>
            <a:endParaRPr lang="en-US" sz="2800" dirty="0">
              <a:latin typeface="Courier"/>
              <a:cs typeface="Courier"/>
            </a:endParaRPr>
          </a:p>
          <a:p>
            <a:pPr marL="18288" indent="0">
              <a:buNone/>
            </a:pPr>
            <a:r>
              <a:rPr lang="en-US" sz="2800" dirty="0">
                <a:latin typeface="Courier"/>
                <a:cs typeface="Courier"/>
              </a:rPr>
              <a:t>Subject: Contact</a:t>
            </a:r>
          </a:p>
          <a:p>
            <a:pPr marL="18288" indent="0">
              <a:buNone/>
            </a:pPr>
            <a:r>
              <a:rPr lang="en-US" sz="2800" b="1" dirty="0">
                <a:solidFill>
                  <a:srgbClr val="FF6600"/>
                </a:solidFill>
                <a:latin typeface="Courier"/>
                <a:cs typeface="Courier"/>
              </a:rPr>
              <a:t>Be warned: we shall arrive in 30-50 years</a:t>
            </a:r>
          </a:p>
          <a:p>
            <a:pPr marL="18288" indent="0">
              <a:buNone/>
            </a:pPr>
            <a:endParaRPr lang="en-US" sz="2800" dirty="0">
              <a:latin typeface="Courier"/>
              <a:cs typeface="Courier"/>
            </a:endParaRPr>
          </a:p>
        </p:txBody>
      </p:sp>
      <p:sp>
        <p:nvSpPr>
          <p:cNvPr id="4" name="Content Placeholder 1"/>
          <p:cNvSpPr txBox="1">
            <a:spLocks/>
          </p:cNvSpPr>
          <p:nvPr/>
        </p:nvSpPr>
        <p:spPr>
          <a:xfrm>
            <a:off x="0" y="2971800"/>
            <a:ext cx="8991600" cy="3124200"/>
          </a:xfrm>
          <a:prstGeom prst="rect">
            <a:avLst/>
          </a:prstGeom>
        </p:spPr>
        <p:txBody>
          <a:bodyPr vert="horz" lIns="91440" tIns="45720" rIns="91440" bIns="45720" rtlCol="0" anchor="t">
            <a:normAutofit fontScale="92500" lnSpcReduction="20000"/>
          </a:bodyPr>
          <a:lstStyle>
            <a:lvl1pPr marL="274320" indent="-256032" algn="l" defTabSz="914400" rtl="0" eaLnBrk="1" latinLnBrk="0" hangingPunct="1">
              <a:spcBef>
                <a:spcPct val="20000"/>
              </a:spcBef>
              <a:spcAft>
                <a:spcPts val="0"/>
              </a:spcAft>
              <a:buSzPct val="60000"/>
              <a:buFont typeface="Wingdings" charset="2"/>
              <a:buChar char="v"/>
              <a:defRPr sz="32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charset="2"/>
              <a:buChar char="v"/>
              <a:defRPr sz="28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charset="2"/>
              <a:buChar char="v"/>
              <a:defRPr sz="20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dirty="0">
                <a:latin typeface="Courier"/>
                <a:cs typeface="Courier"/>
              </a:rPr>
              <a:t>From: </a:t>
            </a:r>
            <a:r>
              <a:rPr lang="en-US" dirty="0" err="1">
                <a:latin typeface="Courier"/>
                <a:cs typeface="Courier"/>
              </a:rPr>
              <a:t>humanity@UN.org</a:t>
            </a:r>
            <a:endParaRPr lang="en-US" dirty="0">
              <a:latin typeface="Courier"/>
              <a:cs typeface="Courier"/>
            </a:endParaRPr>
          </a:p>
          <a:p>
            <a:pPr marL="18288" indent="0">
              <a:buNone/>
            </a:pPr>
            <a:r>
              <a:rPr lang="en-US" dirty="0">
                <a:latin typeface="Courier"/>
                <a:cs typeface="Courier"/>
              </a:rPr>
              <a:t>To: </a:t>
            </a:r>
            <a:r>
              <a:rPr lang="en-US" dirty="0">
                <a:solidFill>
                  <a:srgbClr val="FFFF00"/>
                </a:solidFill>
                <a:latin typeface="Courier"/>
                <a:cs typeface="Courier"/>
              </a:rPr>
              <a:t>Superior Alien Civilization </a:t>
            </a:r>
            <a:r>
              <a:rPr lang="en-US" dirty="0">
                <a:latin typeface="Courier"/>
                <a:cs typeface="Courier"/>
              </a:rPr>
              <a:t>&lt;sac12@sirius.canismajor.u&gt;</a:t>
            </a:r>
          </a:p>
          <a:p>
            <a:pPr marL="18288" indent="0">
              <a:buFont typeface="Wingdings" charset="2"/>
              <a:buNone/>
            </a:pPr>
            <a:r>
              <a:rPr lang="en-US" dirty="0">
                <a:latin typeface="Courier"/>
                <a:cs typeface="Courier"/>
              </a:rPr>
              <a:t>Subject: Out of office: Re: Contact</a:t>
            </a:r>
          </a:p>
          <a:p>
            <a:pPr marL="18288" indent="0">
              <a:buNone/>
            </a:pPr>
            <a:r>
              <a:rPr lang="en-US" b="1" dirty="0">
                <a:solidFill>
                  <a:srgbClr val="10FF03"/>
                </a:solidFill>
                <a:latin typeface="Courier"/>
                <a:cs typeface="Courier"/>
              </a:rPr>
              <a:t>Humanity is currently out of the office. We will respond to your message when we return.</a:t>
            </a:r>
            <a:r>
              <a:rPr lang="en-US" b="1" dirty="0">
                <a:effectLst/>
                <a:sym typeface="Wingdings" pitchFamily="2" charset="2"/>
              </a:rPr>
              <a:t> </a:t>
            </a:r>
            <a:endParaRPr lang="en-US" b="1" dirty="0">
              <a:solidFill>
                <a:srgbClr val="FFD7DD"/>
              </a:solidFill>
              <a:latin typeface="Courier"/>
              <a:cs typeface="Courier"/>
            </a:endParaRPr>
          </a:p>
          <a:p>
            <a:pPr marL="18288" indent="0">
              <a:buFont typeface="Wingdings" charset="2"/>
              <a:buNone/>
            </a:pPr>
            <a:endParaRPr lang="en-US" dirty="0">
              <a:latin typeface="Courier"/>
              <a:cs typeface="Courier"/>
            </a:endParaRPr>
          </a:p>
        </p:txBody>
      </p:sp>
      <p:sp>
        <p:nvSpPr>
          <p:cNvPr id="7" name="TextBox 6">
            <a:extLst>
              <a:ext uri="{FF2B5EF4-FFF2-40B4-BE49-F238E27FC236}">
                <a16:creationId xmlns:a16="http://schemas.microsoft.com/office/drawing/2014/main" id="{08C8512D-D487-2142-9AB4-7FE3A8B2E8DC}"/>
              </a:ext>
            </a:extLst>
          </p:cNvPr>
          <p:cNvSpPr txBox="1"/>
          <p:nvPr/>
        </p:nvSpPr>
        <p:spPr>
          <a:xfrm>
            <a:off x="5257800" y="5257800"/>
            <a:ext cx="617477" cy="707886"/>
          </a:xfrm>
          <a:prstGeom prst="rect">
            <a:avLst/>
          </a:prstGeom>
          <a:noFill/>
        </p:spPr>
        <p:txBody>
          <a:bodyPr wrap="none" rtlCol="0">
            <a:spAutoFit/>
          </a:bodyPr>
          <a:lstStyle/>
          <a:p>
            <a:r>
              <a:rPr lang="en-US" sz="4000" b="1" dirty="0">
                <a:solidFill>
                  <a:srgbClr val="FFD7DD"/>
                </a:solidFill>
                <a:sym typeface="Wingdings" pitchFamily="2" charset="2"/>
              </a:rPr>
              <a:t></a:t>
            </a:r>
            <a:endParaRPr lang="en-US" sz="4000" dirty="0"/>
          </a:p>
        </p:txBody>
      </p:sp>
    </p:spTree>
    <p:extLst>
      <p:ext uri="{BB962C8B-B14F-4D97-AF65-F5344CB8AC3E}">
        <p14:creationId xmlns:p14="http://schemas.microsoft.com/office/powerpoint/2010/main" val="350919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u="sng" dirty="0"/>
              <a:t>Standard model</a:t>
            </a:r>
            <a:r>
              <a:rPr lang="en-US" dirty="0"/>
              <a:t> for AI</a:t>
            </a:r>
          </a:p>
        </p:txBody>
      </p:sp>
      <p:pic>
        <p:nvPicPr>
          <p:cNvPr id="4" name="Picture 3">
            <a:extLst>
              <a:ext uri="{FF2B5EF4-FFF2-40B4-BE49-F238E27FC236}">
                <a16:creationId xmlns:a16="http://schemas.microsoft.com/office/drawing/2014/main" id="{C061BB2B-670C-C941-8197-AC3DD8ACBE8C}"/>
              </a:ext>
            </a:extLst>
          </p:cNvPr>
          <p:cNvPicPr>
            <a:picLocks noChangeAspect="1"/>
          </p:cNvPicPr>
          <p:nvPr/>
        </p:nvPicPr>
        <p:blipFill rotWithShape="1">
          <a:blip r:embed="rId2"/>
          <a:srcRect l="21998" t="1" r="24001" b="27257"/>
          <a:stretch/>
        </p:blipFill>
        <p:spPr>
          <a:xfrm>
            <a:off x="1264508" y="1981200"/>
            <a:ext cx="1295382" cy="1582880"/>
          </a:xfrm>
          <a:prstGeom prst="rect">
            <a:avLst/>
          </a:prstGeom>
        </p:spPr>
      </p:pic>
      <p:pic>
        <p:nvPicPr>
          <p:cNvPr id="5" name="Picture 4">
            <a:extLst>
              <a:ext uri="{FF2B5EF4-FFF2-40B4-BE49-F238E27FC236}">
                <a16:creationId xmlns:a16="http://schemas.microsoft.com/office/drawing/2014/main" id="{10A6ACF9-80FE-024F-B02D-79383E4D0D99}"/>
              </a:ext>
            </a:extLst>
          </p:cNvPr>
          <p:cNvPicPr>
            <a:picLocks noChangeAspect="1"/>
          </p:cNvPicPr>
          <p:nvPr/>
        </p:nvPicPr>
        <p:blipFill>
          <a:blip r:embed="rId3"/>
          <a:stretch>
            <a:fillRect/>
          </a:stretch>
        </p:blipFill>
        <p:spPr>
          <a:xfrm>
            <a:off x="5301284" y="2286000"/>
            <a:ext cx="1375189" cy="1582880"/>
          </a:xfrm>
          <a:prstGeom prst="rect">
            <a:avLst/>
          </a:prstGeom>
        </p:spPr>
      </p:pic>
      <mc:AlternateContent xmlns:mc="http://schemas.openxmlformats.org/markup-compatibility/2006" xmlns:a14="http://schemas.microsoft.com/office/drawing/2010/main">
        <mc:Choice Requires="a14">
          <p:sp>
            <p:nvSpPr>
              <p:cNvPr id="6" name="Rectangular Callout 5">
                <a:extLst>
                  <a:ext uri="{FF2B5EF4-FFF2-40B4-BE49-F238E27FC236}">
                    <a16:creationId xmlns:a16="http://schemas.microsoft.com/office/drawing/2014/main" id="{65A601A5-573A-4346-8F4B-7B28EA93EB33}"/>
                  </a:ext>
                </a:extLst>
              </p:cNvPr>
              <p:cNvSpPr/>
              <p:nvPr/>
            </p:nvSpPr>
            <p:spPr>
              <a:xfrm>
                <a:off x="3146845" y="1300668"/>
                <a:ext cx="2438400" cy="1090904"/>
              </a:xfrm>
              <a:prstGeom prst="wedgeRectCallout">
                <a:avLst>
                  <a:gd name="adj1" fmla="val -66746"/>
                  <a:gd name="adj2" fmla="val 81593"/>
                </a:avLst>
              </a:prstGeom>
              <a:solidFill>
                <a:srgbClr val="2E2C49"/>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lIns="91352" tIns="45676" rIns="91352" bIns="45676" rtlCol="0" anchor="ctr"/>
              <a:lstStyle/>
              <a:p>
                <a:pPr>
                  <a:lnSpc>
                    <a:spcPct val="90000"/>
                  </a:lnSpc>
                </a:pPr>
                <a:r>
                  <a:rPr lang="en-US" sz="2400" dirty="0"/>
                  <a:t>Maximize </a:t>
                </a:r>
                <a14:m>
                  <m:oMath xmlns:m="http://schemas.openxmlformats.org/officeDocument/2006/math">
                    <m:nary>
                      <m:naryPr>
                        <m:chr m:val="∑"/>
                        <m:limLoc m:val="subSup"/>
                        <m:ctrlPr>
                          <a:rPr lang="en-US" sz="2400" i="1" smtClean="0">
                            <a:latin typeface="Cambria Math" panose="02040503050406030204" pitchFamily="18" charset="0"/>
                          </a:rPr>
                        </m:ctrlPr>
                      </m:naryPr>
                      <m:sub>
                        <m:r>
                          <m:rPr>
                            <m:brk m:alnAt="25"/>
                          </m:rPr>
                          <a:rPr lang="en-US" sz="2400" b="0" i="1" smtClean="0">
                            <a:latin typeface="Cambria Math" panose="02040503050406030204" pitchFamily="18" charset="0"/>
                          </a:rPr>
                          <m:t>𝑡</m:t>
                        </m:r>
                        <m:r>
                          <a:rPr lang="en-US" sz="2400" b="0" i="1" smtClean="0">
                            <a:latin typeface="Cambria Math" panose="02040503050406030204" pitchFamily="18" charset="0"/>
                          </a:rPr>
                          <m:t>=0</m:t>
                        </m:r>
                      </m:sub>
                      <m:sup>
                        <m:r>
                          <m:rPr>
                            <m:nor/>
                          </m:rPr>
                          <a:rPr lang="en-US">
                            <a:sym typeface="Symbol" pitchFamily="2" charset="2"/>
                          </a:rPr>
                          <m:t></m:t>
                        </m:r>
                      </m:sup>
                      <m:e>
                        <m:sSup>
                          <m:sSupPr>
                            <m:ctrlPr>
                              <a:rPr lang="en-US" i="1" smtClean="0">
                                <a:latin typeface="Cambria Math" panose="02040503050406030204" pitchFamily="18" charset="0"/>
                                <a:sym typeface="Symbol" pitchFamily="2" charset="2"/>
                              </a:rPr>
                            </m:ctrlPr>
                          </m:sSupPr>
                          <m:e>
                            <m:r>
                              <m:rPr>
                                <m:nor/>
                              </m:rPr>
                              <a:rPr lang="en-US">
                                <a:sym typeface="Symbol" pitchFamily="2" charset="2"/>
                              </a:rPr>
                              <m:t></m:t>
                            </m:r>
                          </m:e>
                          <m:sup>
                            <m:r>
                              <a:rPr lang="en-US" b="0" i="1" smtClean="0">
                                <a:latin typeface="Cambria Math" panose="02040503050406030204" pitchFamily="18" charset="0"/>
                                <a:sym typeface="Symbol" pitchFamily="2" charset="2"/>
                              </a:rPr>
                              <m:t>𝑡</m:t>
                            </m:r>
                          </m:sup>
                        </m:sSup>
                        <m:r>
                          <a:rPr lang="en-US" b="0" i="1" smtClean="0">
                            <a:latin typeface="Cambria Math" panose="02040503050406030204" pitchFamily="18" charset="0"/>
                            <a:sym typeface="Symbol" pitchFamily="2" charset="2"/>
                          </a:rPr>
                          <m:t>𝑅</m:t>
                        </m:r>
                        <m:r>
                          <a:rPr lang="en-US" b="0" i="1" smtClean="0">
                            <a:latin typeface="Cambria Math" panose="02040503050406030204" pitchFamily="18" charset="0"/>
                            <a:sym typeface="Symbol" pitchFamily="2" charset="2"/>
                          </a:rPr>
                          <m:t>(</m:t>
                        </m:r>
                        <m:r>
                          <a:rPr lang="en-US" b="0" i="1" smtClean="0">
                            <a:latin typeface="Cambria Math" panose="02040503050406030204" pitchFamily="18" charset="0"/>
                            <a:sym typeface="Symbol" pitchFamily="2" charset="2"/>
                          </a:rPr>
                          <m:t>𝑠</m:t>
                        </m:r>
                        <m:r>
                          <a:rPr lang="en-US" b="0" i="1" smtClean="0">
                            <a:latin typeface="Cambria Math" panose="02040503050406030204" pitchFamily="18" charset="0"/>
                            <a:sym typeface="Symbol" pitchFamily="2" charset="2"/>
                          </a:rPr>
                          <m:t>,</m:t>
                        </m:r>
                        <m:r>
                          <a:rPr lang="en-US" b="0" i="1" smtClean="0">
                            <a:latin typeface="Cambria Math" panose="02040503050406030204" pitchFamily="18" charset="0"/>
                            <a:sym typeface="Symbol" pitchFamily="2" charset="2"/>
                          </a:rPr>
                          <m:t>𝑎</m:t>
                        </m:r>
                        <m:r>
                          <a:rPr lang="en-US" b="0" i="1" smtClean="0">
                            <a:latin typeface="Cambria Math" panose="02040503050406030204" pitchFamily="18" charset="0"/>
                            <a:sym typeface="Symbol" pitchFamily="2" charset="2"/>
                          </a:rPr>
                          <m:t>,</m:t>
                        </m:r>
                        <m:sSup>
                          <m:sSupPr>
                            <m:ctrlPr>
                              <a:rPr lang="en-US" b="0" i="1" smtClean="0">
                                <a:latin typeface="Cambria Math" panose="02040503050406030204" pitchFamily="18" charset="0"/>
                                <a:sym typeface="Symbol" pitchFamily="2" charset="2"/>
                              </a:rPr>
                            </m:ctrlPr>
                          </m:sSupPr>
                          <m:e>
                            <m:r>
                              <a:rPr lang="en-US" b="0" i="1" smtClean="0">
                                <a:latin typeface="Cambria Math" panose="02040503050406030204" pitchFamily="18" charset="0"/>
                                <a:sym typeface="Symbol" pitchFamily="2" charset="2"/>
                              </a:rPr>
                              <m:t>𝑠</m:t>
                            </m:r>
                          </m:e>
                          <m:sup>
                            <m:r>
                              <a:rPr lang="en-US" b="0" i="1" smtClean="0">
                                <a:latin typeface="Cambria Math" panose="02040503050406030204" pitchFamily="18" charset="0"/>
                                <a:sym typeface="Symbol" pitchFamily="2" charset="2"/>
                              </a:rPr>
                              <m:t>′</m:t>
                            </m:r>
                          </m:sup>
                        </m:sSup>
                        <m:r>
                          <a:rPr lang="en-US" b="0" i="1" smtClean="0">
                            <a:latin typeface="Cambria Math" panose="02040503050406030204" pitchFamily="18" charset="0"/>
                            <a:sym typeface="Symbol" pitchFamily="2" charset="2"/>
                          </a:rPr>
                          <m:t>)</m:t>
                        </m:r>
                      </m:e>
                    </m:nary>
                  </m:oMath>
                </a14:m>
                <a:endParaRPr lang="en-US" sz="2400" dirty="0"/>
              </a:p>
            </p:txBody>
          </p:sp>
        </mc:Choice>
        <mc:Fallback xmlns="">
          <p:sp>
            <p:nvSpPr>
              <p:cNvPr id="6" name="Rectangular Callout 5">
                <a:extLst>
                  <a:ext uri="{FF2B5EF4-FFF2-40B4-BE49-F238E27FC236}">
                    <a16:creationId xmlns:a16="http://schemas.microsoft.com/office/drawing/2014/main" id="{65A601A5-573A-4346-8F4B-7B28EA93EB33}"/>
                  </a:ext>
                </a:extLst>
              </p:cNvPr>
              <p:cNvSpPr>
                <a:spLocks noRot="1" noChangeAspect="1" noMove="1" noResize="1" noEditPoints="1" noAdjustHandles="1" noChangeArrowheads="1" noChangeShapeType="1" noTextEdit="1"/>
              </p:cNvSpPr>
              <p:nvPr/>
            </p:nvSpPr>
            <p:spPr>
              <a:xfrm>
                <a:off x="3146845" y="1300668"/>
                <a:ext cx="2438400" cy="1090904"/>
              </a:xfrm>
              <a:prstGeom prst="wedgeRectCallout">
                <a:avLst>
                  <a:gd name="adj1" fmla="val -66746"/>
                  <a:gd name="adj2" fmla="val 81593"/>
                </a:avLst>
              </a:prstGeom>
              <a:blipFill>
                <a:blip r:embed="rId4"/>
                <a:stretch>
                  <a:fillRect/>
                </a:stretch>
              </a:blipFill>
              <a:ln w="38100" cmpd="sng">
                <a:solidFill>
                  <a:schemeClr val="tx1"/>
                </a:solidFill>
              </a:ln>
            </p:spPr>
            <p:txBody>
              <a:bodyPr/>
              <a:lstStyle/>
              <a:p>
                <a:r>
                  <a:rPr lang="en-US">
                    <a:noFill/>
                  </a:rPr>
                  <a:t> </a:t>
                </a:r>
              </a:p>
            </p:txBody>
          </p:sp>
        </mc:Fallback>
      </mc:AlternateContent>
      <p:sp>
        <p:nvSpPr>
          <p:cNvPr id="7" name="Rectangular Callout 6">
            <a:extLst>
              <a:ext uri="{FF2B5EF4-FFF2-40B4-BE49-F238E27FC236}">
                <a16:creationId xmlns:a16="http://schemas.microsoft.com/office/drawing/2014/main" id="{17A05A30-756E-F245-BFA1-4BB052296A57}"/>
              </a:ext>
            </a:extLst>
          </p:cNvPr>
          <p:cNvSpPr/>
          <p:nvPr/>
        </p:nvSpPr>
        <p:spPr>
          <a:xfrm>
            <a:off x="6934200" y="1447800"/>
            <a:ext cx="1676400" cy="1090904"/>
          </a:xfrm>
          <a:prstGeom prst="wedgeRectCallout">
            <a:avLst>
              <a:gd name="adj1" fmla="val -66746"/>
              <a:gd name="adj2" fmla="val 81593"/>
            </a:avLst>
          </a:prstGeom>
          <a:solidFill>
            <a:srgbClr val="2E2C49"/>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lIns="91352" tIns="45676" rIns="91352" bIns="45676" rtlCol="0" anchor="ctr"/>
          <a:lstStyle/>
          <a:p>
            <a:pPr>
              <a:lnSpc>
                <a:spcPct val="90000"/>
              </a:lnSpc>
            </a:pPr>
            <a:r>
              <a:rPr lang="en-US" sz="2400" dirty="0"/>
              <a:t>Righty-ho</a:t>
            </a:r>
          </a:p>
        </p:txBody>
      </p:sp>
      <p:sp>
        <p:nvSpPr>
          <p:cNvPr id="8" name="TextBox 7">
            <a:extLst>
              <a:ext uri="{FF2B5EF4-FFF2-40B4-BE49-F238E27FC236}">
                <a16:creationId xmlns:a16="http://schemas.microsoft.com/office/drawing/2014/main" id="{0B03A97B-51FD-9842-B400-092356AE9EBC}"/>
              </a:ext>
            </a:extLst>
          </p:cNvPr>
          <p:cNvSpPr txBox="1"/>
          <p:nvPr/>
        </p:nvSpPr>
        <p:spPr>
          <a:xfrm>
            <a:off x="1143000" y="4069382"/>
            <a:ext cx="5148269" cy="707886"/>
          </a:xfrm>
          <a:prstGeom prst="rect">
            <a:avLst/>
          </a:prstGeom>
          <a:noFill/>
        </p:spPr>
        <p:txBody>
          <a:bodyPr wrap="none" rtlCol="0">
            <a:spAutoFit/>
          </a:bodyPr>
          <a:lstStyle/>
          <a:p>
            <a:r>
              <a:rPr lang="en-US" sz="2000" dirty="0"/>
              <a:t>Also the standard model for control theory, </a:t>
            </a:r>
          </a:p>
          <a:p>
            <a:r>
              <a:rPr lang="en-US" sz="2000" dirty="0"/>
              <a:t>statistics, operations research, economics</a:t>
            </a:r>
          </a:p>
        </p:txBody>
      </p:sp>
      <p:sp>
        <p:nvSpPr>
          <p:cNvPr id="9" name="TextBox 8">
            <a:extLst>
              <a:ext uri="{FF2B5EF4-FFF2-40B4-BE49-F238E27FC236}">
                <a16:creationId xmlns:a16="http://schemas.microsoft.com/office/drawing/2014/main" id="{734D0D0F-CB39-3641-A74A-411B0EC9EE1F}"/>
              </a:ext>
            </a:extLst>
          </p:cNvPr>
          <p:cNvSpPr txBox="1"/>
          <p:nvPr/>
        </p:nvSpPr>
        <p:spPr>
          <a:xfrm>
            <a:off x="1143000" y="4917494"/>
            <a:ext cx="4596130" cy="1569660"/>
          </a:xfrm>
          <a:prstGeom prst="rect">
            <a:avLst/>
          </a:prstGeom>
          <a:noFill/>
        </p:spPr>
        <p:txBody>
          <a:bodyPr wrap="none" rtlCol="0">
            <a:spAutoFit/>
          </a:bodyPr>
          <a:lstStyle/>
          <a:p>
            <a:r>
              <a:rPr lang="en-US" sz="2400" dirty="0"/>
              <a:t>King Midas problem:</a:t>
            </a:r>
          </a:p>
          <a:p>
            <a:pPr marL="285750" indent="-285750">
              <a:buFont typeface="Arial" panose="020B0604020202020204" pitchFamily="34" charset="0"/>
              <a:buChar char="•"/>
            </a:pPr>
            <a:r>
              <a:rPr lang="en-US" sz="2400" b="1" dirty="0">
                <a:solidFill>
                  <a:srgbClr val="F4FF00"/>
                </a:solidFill>
              </a:rPr>
              <a:t>Cannot specify </a:t>
            </a:r>
            <a:r>
              <a:rPr lang="en-US" sz="2400" b="1" i="1" dirty="0">
                <a:solidFill>
                  <a:srgbClr val="F4FF00"/>
                </a:solidFill>
              </a:rPr>
              <a:t>R</a:t>
            </a:r>
            <a:r>
              <a:rPr lang="en-US" sz="2400" b="1" dirty="0">
                <a:solidFill>
                  <a:srgbClr val="F4FF00"/>
                </a:solidFill>
              </a:rPr>
              <a:t> correctly</a:t>
            </a:r>
          </a:p>
          <a:p>
            <a:pPr marL="285750" indent="-285750">
              <a:buFont typeface="Arial" panose="020B0604020202020204" pitchFamily="34" charset="0"/>
              <a:buChar char="•"/>
            </a:pPr>
            <a:r>
              <a:rPr lang="en-US" sz="2400" b="1" u="sng" dirty="0">
                <a:solidFill>
                  <a:srgbClr val="F4FF00"/>
                </a:solidFill>
              </a:rPr>
              <a:t>Smarter AI =&gt; worse outcome</a:t>
            </a:r>
            <a:endParaRPr lang="en-US" sz="2400" dirty="0">
              <a:solidFill>
                <a:srgbClr val="F4FF00"/>
              </a:solidFill>
            </a:endParaRPr>
          </a:p>
          <a:p>
            <a:pPr marL="285750" indent="-285750">
              <a:buFont typeface="Arial" panose="020B0604020202020204" pitchFamily="34" charset="0"/>
              <a:buChar char="•"/>
            </a:pPr>
            <a:endParaRPr lang="en-US" sz="2400" b="1" dirty="0">
              <a:solidFill>
                <a:srgbClr val="F4FF00"/>
              </a:solidFill>
            </a:endParaRPr>
          </a:p>
        </p:txBody>
      </p:sp>
    </p:spTree>
    <p:extLst>
      <p:ext uri="{BB962C8B-B14F-4D97-AF65-F5344CB8AC3E}">
        <p14:creationId xmlns:p14="http://schemas.microsoft.com/office/powerpoint/2010/main" val="319088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F52159-6636-5846-B0F7-3166BCAF1AE7}"/>
              </a:ext>
            </a:extLst>
          </p:cNvPr>
          <p:cNvSpPr>
            <a:spLocks noGrp="1"/>
          </p:cNvSpPr>
          <p:nvPr>
            <p:ph type="title"/>
          </p:nvPr>
        </p:nvSpPr>
        <p:spPr>
          <a:xfrm>
            <a:off x="381000" y="228600"/>
            <a:ext cx="7543800" cy="914400"/>
          </a:xfrm>
        </p:spPr>
        <p:txBody>
          <a:bodyPr/>
          <a:lstStyle/>
          <a:p>
            <a:r>
              <a:rPr lang="en-US" dirty="0"/>
              <a:t>E.g., social media</a:t>
            </a:r>
          </a:p>
        </p:txBody>
      </p:sp>
      <p:sp>
        <p:nvSpPr>
          <p:cNvPr id="4" name="Espace réservé du texte 3">
            <a:extLst>
              <a:ext uri="{FF2B5EF4-FFF2-40B4-BE49-F238E27FC236}">
                <a16:creationId xmlns:a16="http://schemas.microsoft.com/office/drawing/2014/main" id="{E4B2AA00-82A7-614A-9DD9-8065BE2F5357}"/>
              </a:ext>
            </a:extLst>
          </p:cNvPr>
          <p:cNvSpPr txBox="1">
            <a:spLocks/>
          </p:cNvSpPr>
          <p:nvPr/>
        </p:nvSpPr>
        <p:spPr>
          <a:xfrm>
            <a:off x="381000" y="1295400"/>
            <a:ext cx="10333003" cy="3649262"/>
          </a:xfrm>
          <a:prstGeom prst="rect">
            <a:avLst/>
          </a:prstGeom>
        </p:spPr>
        <p:txBody>
          <a:bodyPr vert="horz" lIns="91440" tIns="45720" rIns="91440" bIns="9144" rtlCol="0" anchor="t"/>
          <a:lstStyle>
            <a:defPPr>
              <a:defRPr lang="en-US"/>
            </a:defPPr>
            <a:lvl1pPr marL="0" algn="l" defTabSz="914400" rtl="0" eaLnBrk="1" latinLnBrk="0" hangingPunct="1">
              <a:defRPr sz="1600" kern="1200">
                <a:solidFill>
                  <a:schemeClr val="tx1">
                    <a:alpha val="6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10FF03">
                    <a:alpha val="60000"/>
                  </a:srgbClr>
                </a:solidFill>
              </a:rPr>
              <a:t>Optimizing clickthrough</a:t>
            </a:r>
          </a:p>
          <a:p>
            <a:pPr lvl="1"/>
            <a:r>
              <a:rPr lang="en-US" sz="3200" b="1" dirty="0"/>
              <a:t>= learning what people want</a:t>
            </a:r>
          </a:p>
          <a:p>
            <a:pPr lvl="1"/>
            <a:r>
              <a:rPr lang="en-US" sz="3200" b="1" dirty="0">
                <a:solidFill>
                  <a:srgbClr val="FF9900"/>
                </a:solidFill>
              </a:rPr>
              <a:t>= modifying people to be more predictable</a:t>
            </a:r>
          </a:p>
        </p:txBody>
      </p:sp>
      <p:cxnSp>
        <p:nvCxnSpPr>
          <p:cNvPr id="5" name="Straight Connector 4">
            <a:extLst>
              <a:ext uri="{FF2B5EF4-FFF2-40B4-BE49-F238E27FC236}">
                <a16:creationId xmlns:a16="http://schemas.microsoft.com/office/drawing/2014/main" id="{30E87C2F-0D69-8C4B-8E76-581FFE9629D2}"/>
              </a:ext>
            </a:extLst>
          </p:cNvPr>
          <p:cNvCxnSpPr/>
          <p:nvPr/>
        </p:nvCxnSpPr>
        <p:spPr>
          <a:xfrm flipH="1">
            <a:off x="1219200" y="2057400"/>
            <a:ext cx="4880113" cy="0"/>
          </a:xfrm>
          <a:prstGeom prst="line">
            <a:avLst/>
          </a:prstGeom>
          <a:ln w="1143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24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00200"/>
            <a:ext cx="8458200" cy="4038599"/>
          </a:xfrm>
        </p:spPr>
        <p:txBody>
          <a:bodyPr>
            <a:normAutofit/>
          </a:bodyPr>
          <a:lstStyle/>
          <a:p>
            <a:r>
              <a:rPr lang="en-US" sz="2800" dirty="0">
                <a:solidFill>
                  <a:srgbClr val="FC00F3"/>
                </a:solidFill>
              </a:rPr>
              <a:t>Humans</a:t>
            </a:r>
            <a:r>
              <a:rPr lang="en-US" sz="2800" dirty="0"/>
              <a:t> are intelligent to the extent that </a:t>
            </a:r>
            <a:r>
              <a:rPr lang="en-US" sz="2800" dirty="0">
                <a:solidFill>
                  <a:srgbClr val="FC00F3"/>
                </a:solidFill>
              </a:rPr>
              <a:t>our</a:t>
            </a:r>
            <a:r>
              <a:rPr lang="en-US" sz="2800" dirty="0"/>
              <a:t> actions can be expected to achieve </a:t>
            </a:r>
            <a:r>
              <a:rPr lang="en-US" sz="2800" dirty="0">
                <a:solidFill>
                  <a:srgbClr val="FC00F3"/>
                </a:solidFill>
              </a:rPr>
              <a:t>our</a:t>
            </a:r>
            <a:r>
              <a:rPr lang="en-US" sz="2800" dirty="0"/>
              <a:t> objectives</a:t>
            </a:r>
          </a:p>
          <a:p>
            <a:r>
              <a:rPr lang="en-US" sz="2800" dirty="0">
                <a:solidFill>
                  <a:srgbClr val="FFFF00"/>
                </a:solidFill>
              </a:rPr>
              <a:t>Machines</a:t>
            </a:r>
            <a:r>
              <a:rPr lang="en-US" sz="2800" dirty="0"/>
              <a:t> are intelligent to the extent that </a:t>
            </a:r>
            <a:r>
              <a:rPr lang="en-US" sz="2800" dirty="0">
                <a:solidFill>
                  <a:srgbClr val="FFFF00"/>
                </a:solidFill>
              </a:rPr>
              <a:t>their</a:t>
            </a:r>
            <a:r>
              <a:rPr lang="en-US" sz="2800" dirty="0"/>
              <a:t> actions can be expected to achieve </a:t>
            </a:r>
            <a:r>
              <a:rPr lang="en-US" sz="2800" dirty="0">
                <a:solidFill>
                  <a:srgbClr val="FFFF00"/>
                </a:solidFill>
              </a:rPr>
              <a:t>their</a:t>
            </a:r>
            <a:r>
              <a:rPr lang="en-US" sz="2800" dirty="0"/>
              <a:t> objectives</a:t>
            </a:r>
          </a:p>
          <a:p>
            <a:r>
              <a:rPr lang="en-US" sz="2800" dirty="0">
                <a:solidFill>
                  <a:srgbClr val="FFFF00"/>
                </a:solidFill>
              </a:rPr>
              <a:t>Machines</a:t>
            </a:r>
            <a:r>
              <a:rPr lang="en-US" sz="2800" dirty="0"/>
              <a:t> are </a:t>
            </a:r>
            <a:r>
              <a:rPr lang="en-US" sz="2800" b="1" i="1" u="sng" dirty="0">
                <a:solidFill>
                  <a:srgbClr val="FFFF00"/>
                </a:solidFill>
              </a:rPr>
              <a:t>beneficial</a:t>
            </a:r>
            <a:r>
              <a:rPr lang="en-US" sz="2800" dirty="0"/>
              <a:t> to the extent that </a:t>
            </a:r>
            <a:r>
              <a:rPr lang="en-US" sz="2800" b="1" i="1" u="sng" dirty="0">
                <a:solidFill>
                  <a:srgbClr val="FFFF00"/>
                </a:solidFill>
              </a:rPr>
              <a:t>their</a:t>
            </a:r>
            <a:r>
              <a:rPr lang="en-US" sz="2800" dirty="0"/>
              <a:t> actions can be expected to achieve </a:t>
            </a:r>
            <a:r>
              <a:rPr lang="en-US" sz="2800" b="1" i="1" u="sng" dirty="0">
                <a:solidFill>
                  <a:srgbClr val="FC00F3"/>
                </a:solidFill>
              </a:rPr>
              <a:t>our</a:t>
            </a:r>
            <a:r>
              <a:rPr lang="en-US" sz="2800" dirty="0"/>
              <a:t> objectives</a:t>
            </a:r>
          </a:p>
          <a:p>
            <a:endParaRPr lang="en-US" sz="2800" dirty="0"/>
          </a:p>
        </p:txBody>
      </p:sp>
      <p:sp>
        <p:nvSpPr>
          <p:cNvPr id="3" name="Title 2"/>
          <p:cNvSpPr>
            <a:spLocks noGrp="1"/>
          </p:cNvSpPr>
          <p:nvPr>
            <p:ph type="title"/>
          </p:nvPr>
        </p:nvSpPr>
        <p:spPr/>
        <p:txBody>
          <a:bodyPr/>
          <a:lstStyle/>
          <a:p>
            <a:r>
              <a:rPr lang="en-US" dirty="0"/>
              <a:t>How we got into this mess</a:t>
            </a:r>
          </a:p>
        </p:txBody>
      </p:sp>
      <p:grpSp>
        <p:nvGrpSpPr>
          <p:cNvPr id="4" name="Group 3">
            <a:extLst>
              <a:ext uri="{FF2B5EF4-FFF2-40B4-BE49-F238E27FC236}">
                <a16:creationId xmlns:a16="http://schemas.microsoft.com/office/drawing/2014/main" id="{493856B9-C9F2-D349-8C2A-C1AA8470C5C4}"/>
              </a:ext>
            </a:extLst>
          </p:cNvPr>
          <p:cNvGrpSpPr/>
          <p:nvPr/>
        </p:nvGrpSpPr>
        <p:grpSpPr>
          <a:xfrm>
            <a:off x="863781" y="2819400"/>
            <a:ext cx="7797437" cy="429630"/>
            <a:chOff x="685800" y="2115880"/>
            <a:chExt cx="7557971" cy="375685"/>
          </a:xfrm>
        </p:grpSpPr>
        <p:cxnSp>
          <p:nvCxnSpPr>
            <p:cNvPr id="5" name="Straight Connector 4">
              <a:extLst>
                <a:ext uri="{FF2B5EF4-FFF2-40B4-BE49-F238E27FC236}">
                  <a16:creationId xmlns:a16="http://schemas.microsoft.com/office/drawing/2014/main" id="{253D5554-E816-D94E-BEB3-96BB7516D97D}"/>
                </a:ext>
              </a:extLst>
            </p:cNvPr>
            <p:cNvCxnSpPr>
              <a:cxnSpLocks/>
            </p:cNvCxnSpPr>
            <p:nvPr/>
          </p:nvCxnSpPr>
          <p:spPr>
            <a:xfrm>
              <a:off x="685800" y="2115880"/>
              <a:ext cx="75438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51C47FD-5EC6-7241-B77A-41D202E0A260}"/>
                </a:ext>
              </a:extLst>
            </p:cNvPr>
            <p:cNvCxnSpPr>
              <a:cxnSpLocks/>
            </p:cNvCxnSpPr>
            <p:nvPr/>
          </p:nvCxnSpPr>
          <p:spPr>
            <a:xfrm>
              <a:off x="699971" y="2491565"/>
              <a:ext cx="75438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150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4670" y="1849769"/>
            <a:ext cx="8576930" cy="1729405"/>
          </a:xfrm>
        </p:spPr>
        <p:txBody>
          <a:bodyPr>
            <a:normAutofit/>
          </a:bodyPr>
          <a:lstStyle/>
          <a:p>
            <a:pPr marL="18204" indent="0">
              <a:buNone/>
            </a:pPr>
            <a:r>
              <a:rPr lang="en-US" sz="2800" dirty="0"/>
              <a:t>1. Robot goal: satisfy human preferences*</a:t>
            </a:r>
          </a:p>
          <a:p>
            <a:pPr marL="18204" indent="0">
              <a:buNone/>
            </a:pPr>
            <a:r>
              <a:rPr lang="en-US" sz="2800" dirty="0"/>
              <a:t>2. Robot is uncertain about human preferences</a:t>
            </a:r>
          </a:p>
          <a:p>
            <a:pPr marL="18204" indent="0">
              <a:buNone/>
            </a:pPr>
            <a:r>
              <a:rPr lang="en-US" sz="2800" dirty="0"/>
              <a:t>3. Human behavior provides evidence of preferences</a:t>
            </a:r>
          </a:p>
        </p:txBody>
      </p:sp>
      <p:sp>
        <p:nvSpPr>
          <p:cNvPr id="3" name="Title 2"/>
          <p:cNvSpPr>
            <a:spLocks noGrp="1"/>
          </p:cNvSpPr>
          <p:nvPr>
            <p:ph type="title"/>
          </p:nvPr>
        </p:nvSpPr>
        <p:spPr>
          <a:xfrm>
            <a:off x="228600" y="270181"/>
            <a:ext cx="8305800" cy="914400"/>
          </a:xfrm>
        </p:spPr>
        <p:txBody>
          <a:bodyPr/>
          <a:lstStyle/>
          <a:p>
            <a:r>
              <a:rPr lang="en-US" sz="4000" dirty="0"/>
              <a:t>New model: Provably beneficial AI</a:t>
            </a:r>
          </a:p>
        </p:txBody>
      </p:sp>
      <p:sp>
        <p:nvSpPr>
          <p:cNvPr id="4" name="Content Placeholder 1">
            <a:extLst>
              <a:ext uri="{FF2B5EF4-FFF2-40B4-BE49-F238E27FC236}">
                <a16:creationId xmlns:a16="http://schemas.microsoft.com/office/drawing/2014/main" id="{AA8F4E29-EB81-8042-9201-F4257B8BCEC2}"/>
              </a:ext>
            </a:extLst>
          </p:cNvPr>
          <p:cNvSpPr txBox="1">
            <a:spLocks/>
          </p:cNvSpPr>
          <p:nvPr/>
        </p:nvSpPr>
        <p:spPr>
          <a:xfrm>
            <a:off x="414670" y="3579175"/>
            <a:ext cx="8576930" cy="840426"/>
          </a:xfrm>
          <a:prstGeom prst="rect">
            <a:avLst/>
          </a:prstGeom>
        </p:spPr>
        <p:txBody>
          <a:bodyPr vert="horz" lIns="91280" tIns="45640" rIns="91280" bIns="45640" rtlCol="0" anchor="t">
            <a:normAutofit/>
          </a:bodyPr>
          <a:lstStyle>
            <a:lvl1pPr marL="273847" indent="-255588" algn="l" defTabSz="912816" rtl="0" eaLnBrk="1" latinLnBrk="0" hangingPunct="1">
              <a:spcBef>
                <a:spcPct val="20000"/>
              </a:spcBef>
              <a:spcAft>
                <a:spcPts val="0"/>
              </a:spcAft>
              <a:buSzPct val="60000"/>
              <a:buFont typeface="Wingdings" charset="2"/>
              <a:buChar char="v"/>
              <a:defRPr sz="3200" kern="1200">
                <a:solidFill>
                  <a:schemeClr val="tx1"/>
                </a:solidFill>
                <a:effectLst>
                  <a:outerShdw blurRad="38100" dist="38100" dir="2700000" algn="tl">
                    <a:srgbClr val="000000">
                      <a:alpha val="43137"/>
                    </a:srgbClr>
                  </a:outerShdw>
                </a:effectLst>
                <a:latin typeface="+mn-lt"/>
                <a:ea typeface="+mn-ea"/>
                <a:cs typeface="+mn-cs"/>
              </a:defRPr>
            </a:lvl1pPr>
            <a:lvl2pPr marL="638972" indent="-255588" algn="l" defTabSz="912816" rtl="0" eaLnBrk="1" latinLnBrk="0" hangingPunct="1">
              <a:spcBef>
                <a:spcPct val="20000"/>
              </a:spcBef>
              <a:buSzPct val="60000"/>
              <a:buFont typeface="Wingdings" charset="2"/>
              <a:buChar char="v"/>
              <a:defRPr sz="2800" kern="1200">
                <a:solidFill>
                  <a:schemeClr val="tx1"/>
                </a:solidFill>
                <a:effectLst>
                  <a:outerShdw blurRad="38100" dist="38100" dir="2700000" algn="tl">
                    <a:srgbClr val="000000">
                      <a:alpha val="43137"/>
                    </a:srgbClr>
                  </a:outerShdw>
                </a:effectLst>
                <a:latin typeface="+mn-lt"/>
                <a:ea typeface="+mn-ea"/>
                <a:cs typeface="+mn-cs"/>
              </a:defRPr>
            </a:lvl2pPr>
            <a:lvl3pPr marL="1004097" indent="-255588" algn="l" defTabSz="912816"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3pPr>
            <a:lvl4pPr marL="1369224" indent="-255588" algn="l" defTabSz="912816"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4pPr>
            <a:lvl5pPr marL="1643068" indent="-255588" algn="l" defTabSz="912816" rtl="0" eaLnBrk="1" latinLnBrk="0" hangingPunct="1">
              <a:spcBef>
                <a:spcPct val="20000"/>
              </a:spcBef>
              <a:buSzPct val="60000"/>
              <a:buFont typeface="Wingdings" charset="2"/>
              <a:buChar char="v"/>
              <a:defRPr sz="2000" kern="1200">
                <a:solidFill>
                  <a:schemeClr val="tx1"/>
                </a:solidFill>
                <a:effectLst>
                  <a:outerShdw blurRad="38100" dist="38100" dir="2700000" algn="tl">
                    <a:srgbClr val="000000">
                      <a:alpha val="43137"/>
                    </a:srgbClr>
                  </a:outerShdw>
                </a:effectLst>
                <a:latin typeface="+mn-lt"/>
                <a:ea typeface="+mn-ea"/>
                <a:cs typeface="+mn-cs"/>
              </a:defRPr>
            </a:lvl5pPr>
            <a:lvl6pPr marL="1962554" indent="-255588" algn="l" defTabSz="912816"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36400" indent="-255588" algn="l" defTabSz="912816"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0244" indent="-255588" algn="l" defTabSz="912816"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29731" indent="-255588" algn="l" defTabSz="912816"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04" indent="0">
              <a:buNone/>
            </a:pPr>
            <a:r>
              <a:rPr lang="en-US" sz="2800" dirty="0">
                <a:solidFill>
                  <a:srgbClr val="9BFFE6"/>
                </a:solidFill>
              </a:rPr>
              <a:t>=&gt; </a:t>
            </a:r>
            <a:r>
              <a:rPr lang="en-US" sz="2800" b="1" i="1" u="sng" dirty="0">
                <a:solidFill>
                  <a:srgbClr val="9BFFE6"/>
                </a:solidFill>
              </a:rPr>
              <a:t>assistance game</a:t>
            </a:r>
            <a:r>
              <a:rPr lang="en-US" sz="2800" dirty="0">
                <a:solidFill>
                  <a:srgbClr val="9BFFE6"/>
                </a:solidFill>
              </a:rPr>
              <a:t> with human and machine players</a:t>
            </a:r>
          </a:p>
        </p:txBody>
      </p:sp>
      <p:sp>
        <p:nvSpPr>
          <p:cNvPr id="5" name="Rectangle 4">
            <a:extLst>
              <a:ext uri="{FF2B5EF4-FFF2-40B4-BE49-F238E27FC236}">
                <a16:creationId xmlns:a16="http://schemas.microsoft.com/office/drawing/2014/main" id="{FE91A299-C857-4B49-AA07-63EFA496AB3A}"/>
              </a:ext>
            </a:extLst>
          </p:cNvPr>
          <p:cNvSpPr/>
          <p:nvPr/>
        </p:nvSpPr>
        <p:spPr>
          <a:xfrm>
            <a:off x="414670" y="4440937"/>
            <a:ext cx="4974439" cy="523220"/>
          </a:xfrm>
          <a:prstGeom prst="rect">
            <a:avLst/>
          </a:prstGeom>
        </p:spPr>
        <p:txBody>
          <a:bodyPr wrap="none">
            <a:spAutoFit/>
          </a:bodyPr>
          <a:lstStyle/>
          <a:p>
            <a:r>
              <a:rPr lang="en-US" sz="2800" b="1" u="sng" dirty="0">
                <a:solidFill>
                  <a:srgbClr val="F4FF00"/>
                </a:solidFill>
              </a:rPr>
              <a:t>Smarter AI =&gt; better outcome</a:t>
            </a:r>
            <a:endParaRPr lang="en-US" sz="2800" dirty="0">
              <a:solidFill>
                <a:srgbClr val="F4FF00"/>
              </a:solidFill>
            </a:endParaRPr>
          </a:p>
        </p:txBody>
      </p:sp>
    </p:spTree>
    <p:extLst>
      <p:ext uri="{BB962C8B-B14F-4D97-AF65-F5344CB8AC3E}">
        <p14:creationId xmlns:p14="http://schemas.microsoft.com/office/powerpoint/2010/main" val="368451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39525" y="1637777"/>
            <a:ext cx="5566315" cy="2248439"/>
            <a:chOff x="1539503" y="1637762"/>
            <a:chExt cx="5566315" cy="2877425"/>
          </a:xfrm>
        </p:grpSpPr>
        <p:sp>
          <p:nvSpPr>
            <p:cNvPr id="4" name="Oval 3"/>
            <p:cNvSpPr/>
            <p:nvPr/>
          </p:nvSpPr>
          <p:spPr>
            <a:xfrm rot="900000">
              <a:off x="1539503" y="3523063"/>
              <a:ext cx="744093" cy="992124"/>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rot="20700000">
              <a:off x="6361725" y="3523063"/>
              <a:ext cx="744093" cy="992124"/>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3986776" y="1637762"/>
              <a:ext cx="744093" cy="992124"/>
            </a:xfrm>
            <a:prstGeom prst="ellipse">
              <a:avLst/>
            </a:prstGeom>
            <a:solidFill>
              <a:schemeClr val="tx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a:stCxn id="4" idx="7"/>
              <a:endCxn id="6" idx="3"/>
            </p:cNvCxnSpPr>
            <p:nvPr/>
          </p:nvCxnSpPr>
          <p:spPr>
            <a:xfrm flipV="1">
              <a:off x="2233751" y="2484592"/>
              <a:ext cx="1861995" cy="1286501"/>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endCxn id="5" idx="1"/>
            </p:cNvCxnSpPr>
            <p:nvPr/>
          </p:nvCxnSpPr>
          <p:spPr>
            <a:xfrm>
              <a:off x="4610619" y="2484594"/>
              <a:ext cx="1800950" cy="1286500"/>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740827" y="4191000"/>
            <a:ext cx="2278589" cy="400110"/>
          </a:xfrm>
          <a:prstGeom prst="rect">
            <a:avLst/>
          </a:prstGeom>
          <a:noFill/>
        </p:spPr>
        <p:txBody>
          <a:bodyPr wrap="none" rtlCol="0">
            <a:spAutoFit/>
          </a:bodyPr>
          <a:lstStyle/>
          <a:p>
            <a:r>
              <a:rPr lang="en-US" sz="2000" dirty="0"/>
              <a:t>Human </a:t>
            </a:r>
            <a:r>
              <a:rPr lang="en-US" sz="2000" dirty="0" err="1"/>
              <a:t>behaviour</a:t>
            </a:r>
            <a:endParaRPr lang="en-US" sz="2000" dirty="0"/>
          </a:p>
        </p:txBody>
      </p:sp>
      <p:sp>
        <p:nvSpPr>
          <p:cNvPr id="13" name="TextBox 12"/>
          <p:cNvSpPr txBox="1"/>
          <p:nvPr/>
        </p:nvSpPr>
        <p:spPr>
          <a:xfrm>
            <a:off x="5643797" y="4191000"/>
            <a:ext cx="2387292" cy="400110"/>
          </a:xfrm>
          <a:prstGeom prst="rect">
            <a:avLst/>
          </a:prstGeom>
          <a:noFill/>
        </p:spPr>
        <p:txBody>
          <a:bodyPr wrap="none" rtlCol="0">
            <a:spAutoFit/>
          </a:bodyPr>
          <a:lstStyle/>
          <a:p>
            <a:r>
              <a:rPr lang="en-US" sz="2000" dirty="0"/>
              <a:t>Machine </a:t>
            </a:r>
            <a:r>
              <a:rPr lang="en-US" sz="2000" dirty="0" err="1"/>
              <a:t>behaviour</a:t>
            </a:r>
            <a:endParaRPr lang="en-US" sz="2000" dirty="0"/>
          </a:p>
        </p:txBody>
      </p:sp>
      <p:sp>
        <p:nvSpPr>
          <p:cNvPr id="14" name="TextBox 13"/>
          <p:cNvSpPr txBox="1"/>
          <p:nvPr/>
        </p:nvSpPr>
        <p:spPr>
          <a:xfrm>
            <a:off x="3316028" y="972156"/>
            <a:ext cx="2121043" cy="400110"/>
          </a:xfrm>
          <a:prstGeom prst="rect">
            <a:avLst/>
          </a:prstGeom>
          <a:noFill/>
        </p:spPr>
        <p:txBody>
          <a:bodyPr wrap="none" rtlCol="0">
            <a:spAutoFit/>
          </a:bodyPr>
          <a:lstStyle/>
          <a:p>
            <a:r>
              <a:rPr lang="en-US" sz="2000" dirty="0"/>
              <a:t>Human objective</a:t>
            </a:r>
          </a:p>
        </p:txBody>
      </p:sp>
      <p:sp>
        <p:nvSpPr>
          <p:cNvPr id="10" name="Title 2"/>
          <p:cNvSpPr>
            <a:spLocks noGrp="1"/>
          </p:cNvSpPr>
          <p:nvPr>
            <p:ph type="title"/>
          </p:nvPr>
        </p:nvSpPr>
        <p:spPr>
          <a:xfrm>
            <a:off x="0" y="66341"/>
            <a:ext cx="9144000" cy="914400"/>
          </a:xfrm>
        </p:spPr>
        <p:txBody>
          <a:bodyPr/>
          <a:lstStyle/>
          <a:p>
            <a:r>
              <a:rPr lang="en-US" sz="4000" dirty="0"/>
              <a:t>AIMA 1,2,3: objective given to machine</a:t>
            </a:r>
          </a:p>
        </p:txBody>
      </p:sp>
    </p:spTree>
    <p:extLst>
      <p:ext uri="{BB962C8B-B14F-4D97-AF65-F5344CB8AC3E}">
        <p14:creationId xmlns:p14="http://schemas.microsoft.com/office/powerpoint/2010/main" val="3686337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rot="20700000">
            <a:off x="6361740" y="3110951"/>
            <a:ext cx="744093" cy="775252"/>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3986798" y="1637763"/>
            <a:ext cx="744093" cy="775252"/>
          </a:xfrm>
          <a:prstGeom prst="ellipse">
            <a:avLst/>
          </a:prstGeom>
          <a:solidFill>
            <a:schemeClr val="tx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a:endCxn id="5" idx="1"/>
          </p:cNvCxnSpPr>
          <p:nvPr/>
        </p:nvCxnSpPr>
        <p:spPr>
          <a:xfrm>
            <a:off x="4610619" y="2299498"/>
            <a:ext cx="1800950" cy="1005279"/>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643797" y="4191000"/>
            <a:ext cx="2387292" cy="400110"/>
          </a:xfrm>
          <a:prstGeom prst="rect">
            <a:avLst/>
          </a:prstGeom>
          <a:noFill/>
        </p:spPr>
        <p:txBody>
          <a:bodyPr wrap="none" rtlCol="0">
            <a:spAutoFit/>
          </a:bodyPr>
          <a:lstStyle/>
          <a:p>
            <a:r>
              <a:rPr lang="en-US" sz="2000" dirty="0"/>
              <a:t>Machine </a:t>
            </a:r>
            <a:r>
              <a:rPr lang="en-US" sz="2000" dirty="0" err="1"/>
              <a:t>behaviour</a:t>
            </a:r>
            <a:endParaRPr lang="en-US" sz="2000" dirty="0"/>
          </a:p>
        </p:txBody>
      </p:sp>
      <p:sp>
        <p:nvSpPr>
          <p:cNvPr id="14" name="TextBox 13"/>
          <p:cNvSpPr txBox="1"/>
          <p:nvPr/>
        </p:nvSpPr>
        <p:spPr>
          <a:xfrm>
            <a:off x="3316028" y="972156"/>
            <a:ext cx="2121043" cy="400110"/>
          </a:xfrm>
          <a:prstGeom prst="rect">
            <a:avLst/>
          </a:prstGeom>
          <a:noFill/>
        </p:spPr>
        <p:txBody>
          <a:bodyPr wrap="none" rtlCol="0">
            <a:spAutoFit/>
          </a:bodyPr>
          <a:lstStyle/>
          <a:p>
            <a:r>
              <a:rPr lang="en-US" sz="2000" dirty="0"/>
              <a:t>Human objective</a:t>
            </a:r>
          </a:p>
        </p:txBody>
      </p:sp>
      <p:sp>
        <p:nvSpPr>
          <p:cNvPr id="10" name="Title 2"/>
          <p:cNvSpPr>
            <a:spLocks noGrp="1"/>
          </p:cNvSpPr>
          <p:nvPr>
            <p:ph type="title"/>
          </p:nvPr>
        </p:nvSpPr>
        <p:spPr>
          <a:xfrm>
            <a:off x="0" y="66341"/>
            <a:ext cx="9144000" cy="914400"/>
          </a:xfrm>
        </p:spPr>
        <p:txBody>
          <a:bodyPr/>
          <a:lstStyle/>
          <a:p>
            <a:r>
              <a:rPr lang="en-US" sz="4000" dirty="0"/>
              <a:t>AIMA 1,2,3: objective given to machine</a:t>
            </a:r>
          </a:p>
        </p:txBody>
      </p:sp>
    </p:spTree>
    <p:extLst>
      <p:ext uri="{BB962C8B-B14F-4D97-AF65-F5344CB8AC3E}">
        <p14:creationId xmlns:p14="http://schemas.microsoft.com/office/powerpoint/2010/main" val="2388748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40827" y="4191000"/>
            <a:ext cx="2278589" cy="400110"/>
          </a:xfrm>
          <a:prstGeom prst="rect">
            <a:avLst/>
          </a:prstGeom>
          <a:noFill/>
        </p:spPr>
        <p:txBody>
          <a:bodyPr wrap="none" rtlCol="0">
            <a:spAutoFit/>
          </a:bodyPr>
          <a:lstStyle/>
          <a:p>
            <a:r>
              <a:rPr lang="en-US" sz="2000" dirty="0"/>
              <a:t>Human </a:t>
            </a:r>
            <a:r>
              <a:rPr lang="en-US" sz="2000" dirty="0" err="1"/>
              <a:t>behaviour</a:t>
            </a:r>
            <a:endParaRPr lang="en-US" sz="2000" dirty="0"/>
          </a:p>
        </p:txBody>
      </p:sp>
      <p:sp>
        <p:nvSpPr>
          <p:cNvPr id="13" name="TextBox 12"/>
          <p:cNvSpPr txBox="1"/>
          <p:nvPr/>
        </p:nvSpPr>
        <p:spPr>
          <a:xfrm>
            <a:off x="5643797" y="4191000"/>
            <a:ext cx="2387292" cy="400110"/>
          </a:xfrm>
          <a:prstGeom prst="rect">
            <a:avLst/>
          </a:prstGeom>
          <a:noFill/>
        </p:spPr>
        <p:txBody>
          <a:bodyPr wrap="none" rtlCol="0">
            <a:spAutoFit/>
          </a:bodyPr>
          <a:lstStyle/>
          <a:p>
            <a:r>
              <a:rPr lang="en-US" sz="2000" dirty="0"/>
              <a:t>Machine </a:t>
            </a:r>
            <a:r>
              <a:rPr lang="en-US" sz="2000" dirty="0" err="1"/>
              <a:t>behaviour</a:t>
            </a:r>
            <a:endParaRPr lang="en-US" sz="2000" dirty="0"/>
          </a:p>
        </p:txBody>
      </p:sp>
      <p:sp>
        <p:nvSpPr>
          <p:cNvPr id="14" name="TextBox 13"/>
          <p:cNvSpPr txBox="1"/>
          <p:nvPr/>
        </p:nvSpPr>
        <p:spPr>
          <a:xfrm>
            <a:off x="3316028" y="972156"/>
            <a:ext cx="2121043" cy="400110"/>
          </a:xfrm>
          <a:prstGeom prst="rect">
            <a:avLst/>
          </a:prstGeom>
          <a:noFill/>
        </p:spPr>
        <p:txBody>
          <a:bodyPr wrap="none" rtlCol="0">
            <a:spAutoFit/>
          </a:bodyPr>
          <a:lstStyle/>
          <a:p>
            <a:r>
              <a:rPr lang="en-US" sz="2000" dirty="0"/>
              <a:t>Human objective</a:t>
            </a:r>
          </a:p>
        </p:txBody>
      </p:sp>
      <p:sp>
        <p:nvSpPr>
          <p:cNvPr id="4" name="Oval 3"/>
          <p:cNvSpPr/>
          <p:nvPr/>
        </p:nvSpPr>
        <p:spPr>
          <a:xfrm rot="900000">
            <a:off x="1539512" y="3102860"/>
            <a:ext cx="744093" cy="770991"/>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rot="20700000">
            <a:off x="6361740" y="3102860"/>
            <a:ext cx="744093" cy="770991"/>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3986798" y="1637778"/>
            <a:ext cx="744093" cy="770991"/>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a:stCxn id="4" idx="7"/>
            <a:endCxn id="6" idx="3"/>
          </p:cNvCxnSpPr>
          <p:nvPr/>
        </p:nvCxnSpPr>
        <p:spPr>
          <a:xfrm flipV="1">
            <a:off x="2233751" y="2295844"/>
            <a:ext cx="1861995" cy="999755"/>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endCxn id="5" idx="1"/>
          </p:cNvCxnSpPr>
          <p:nvPr/>
        </p:nvCxnSpPr>
        <p:spPr>
          <a:xfrm>
            <a:off x="4610619" y="2295845"/>
            <a:ext cx="1800950" cy="999755"/>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646761" y="2765495"/>
            <a:ext cx="7384351" cy="1425508"/>
          </a:xfrm>
          <a:prstGeom prst="ellipse">
            <a:avLst/>
          </a:prstGeom>
          <a:noFill/>
          <a:ln w="5715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2"/>
          <p:cNvSpPr>
            <a:spLocks noGrp="1"/>
          </p:cNvSpPr>
          <p:nvPr>
            <p:ph type="title"/>
          </p:nvPr>
        </p:nvSpPr>
        <p:spPr>
          <a:xfrm>
            <a:off x="0" y="66341"/>
            <a:ext cx="9144000" cy="914400"/>
          </a:xfrm>
        </p:spPr>
        <p:txBody>
          <a:bodyPr/>
          <a:lstStyle/>
          <a:p>
            <a:r>
              <a:rPr lang="en-US" sz="4000" dirty="0"/>
              <a:t>AIMA 4: objective is a latent variable</a:t>
            </a:r>
          </a:p>
        </p:txBody>
      </p:sp>
    </p:spTree>
    <p:extLst>
      <p:ext uri="{BB962C8B-B14F-4D97-AF65-F5344CB8AC3E}">
        <p14:creationId xmlns:p14="http://schemas.microsoft.com/office/powerpoint/2010/main" val="31411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186" y="1720297"/>
            <a:ext cx="8567814" cy="4052455"/>
          </a:xfrm>
        </p:spPr>
        <p:txBody>
          <a:bodyPr>
            <a:normAutofit/>
          </a:bodyPr>
          <a:lstStyle/>
          <a:p>
            <a:r>
              <a:rPr lang="en-US" sz="2400" dirty="0"/>
              <a:t>Old: minimize loss with (typically) a </a:t>
            </a:r>
            <a:r>
              <a:rPr lang="en-US" sz="2400" i="1" u="sng" dirty="0"/>
              <a:t>uniform</a:t>
            </a:r>
            <a:r>
              <a:rPr lang="en-US" sz="2400" dirty="0"/>
              <a:t> loss matrix</a:t>
            </a:r>
          </a:p>
          <a:p>
            <a:pPr lvl="1"/>
            <a:r>
              <a:rPr lang="en-US" sz="2000" dirty="0"/>
              <a:t>Accidentally classify human as gorilla</a:t>
            </a:r>
          </a:p>
          <a:p>
            <a:pPr lvl="1"/>
            <a:r>
              <a:rPr lang="en-US" sz="2000" dirty="0"/>
              <a:t>Spend millions fixing public relations disaster</a:t>
            </a:r>
          </a:p>
          <a:p>
            <a:r>
              <a:rPr lang="en-US" sz="2400" dirty="0"/>
              <a:t>New: structured prior distribution over loss matrices</a:t>
            </a:r>
          </a:p>
          <a:p>
            <a:pPr lvl="1"/>
            <a:r>
              <a:rPr lang="en-US" sz="2000" dirty="0"/>
              <a:t>Some examples safe to classify</a:t>
            </a:r>
          </a:p>
          <a:p>
            <a:pPr lvl="1"/>
            <a:r>
              <a:rPr lang="en-US" sz="2000" dirty="0"/>
              <a:t>Say “don’t know” for others</a:t>
            </a:r>
          </a:p>
          <a:p>
            <a:pPr lvl="1"/>
            <a:r>
              <a:rPr lang="en-US" sz="2000" dirty="0"/>
              <a:t>Use active learning to gain additional feedback from humans</a:t>
            </a:r>
          </a:p>
        </p:txBody>
      </p:sp>
      <p:sp>
        <p:nvSpPr>
          <p:cNvPr id="3" name="Title 2"/>
          <p:cNvSpPr>
            <a:spLocks noGrp="1"/>
          </p:cNvSpPr>
          <p:nvPr>
            <p:ph type="title"/>
          </p:nvPr>
        </p:nvSpPr>
        <p:spPr/>
        <p:txBody>
          <a:bodyPr/>
          <a:lstStyle/>
          <a:p>
            <a:r>
              <a:rPr lang="en-US" sz="4400" dirty="0"/>
              <a:t>Example: image classification</a:t>
            </a:r>
          </a:p>
        </p:txBody>
      </p:sp>
    </p:spTree>
    <p:extLst>
      <p:ext uri="{BB962C8B-B14F-4D97-AF65-F5344CB8AC3E}">
        <p14:creationId xmlns:p14="http://schemas.microsoft.com/office/powerpoint/2010/main" val="255477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720302"/>
            <a:ext cx="8077200" cy="3613698"/>
          </a:xfrm>
        </p:spPr>
        <p:txBody>
          <a:bodyPr>
            <a:normAutofit fontScale="85000" lnSpcReduction="10000"/>
          </a:bodyPr>
          <a:lstStyle/>
          <a:p>
            <a:r>
              <a:rPr lang="en-US" dirty="0">
                <a:solidFill>
                  <a:srgbClr val="CCFFCC"/>
                </a:solidFill>
              </a:rPr>
              <a:t>What does “fetch some coffee” mean?</a:t>
            </a:r>
          </a:p>
          <a:p>
            <a:r>
              <a:rPr lang="en-US" dirty="0">
                <a:solidFill>
                  <a:srgbClr val="CCFFCC"/>
                </a:solidFill>
              </a:rPr>
              <a:t>If there is so much uncertainty about preferences, how does the robot do anything useful?</a:t>
            </a:r>
          </a:p>
          <a:p>
            <a:r>
              <a:rPr lang="en-US" dirty="0"/>
              <a:t>Answer: </a:t>
            </a:r>
          </a:p>
          <a:p>
            <a:pPr lvl="1"/>
            <a:r>
              <a:rPr lang="en-US" dirty="0"/>
              <a:t>The instruction suggests coffee would have higher value than expected a priori, ceteris paribus</a:t>
            </a:r>
          </a:p>
          <a:p>
            <a:pPr lvl="1"/>
            <a:r>
              <a:rPr lang="en-US" dirty="0"/>
              <a:t>Uncertainty about the value of other aspects of environment state doesn’t matter </a:t>
            </a:r>
            <a:r>
              <a:rPr lang="en-US" i="1" u="sng" dirty="0"/>
              <a:t>as long as the robot leaves them unchanged</a:t>
            </a:r>
          </a:p>
          <a:p>
            <a:endParaRPr lang="en-US" dirty="0"/>
          </a:p>
        </p:txBody>
      </p:sp>
      <p:sp>
        <p:nvSpPr>
          <p:cNvPr id="3" name="Title 2"/>
          <p:cNvSpPr>
            <a:spLocks noGrp="1"/>
          </p:cNvSpPr>
          <p:nvPr>
            <p:ph type="title"/>
          </p:nvPr>
        </p:nvSpPr>
        <p:spPr/>
        <p:txBody>
          <a:bodyPr/>
          <a:lstStyle/>
          <a:p>
            <a:r>
              <a:rPr lang="en-US" sz="4400" dirty="0"/>
              <a:t>Example: fetching the coffee</a:t>
            </a:r>
          </a:p>
        </p:txBody>
      </p:sp>
    </p:spTree>
    <p:extLst>
      <p:ext uri="{BB962C8B-B14F-4D97-AF65-F5344CB8AC3E}">
        <p14:creationId xmlns:p14="http://schemas.microsoft.com/office/powerpoint/2010/main" val="171115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Basic assistance game</a:t>
            </a:r>
          </a:p>
        </p:txBody>
      </p:sp>
      <p:pic>
        <p:nvPicPr>
          <p:cNvPr id="4" name="Picture 3"/>
          <p:cNvPicPr>
            <a:picLocks noChangeAspect="1"/>
          </p:cNvPicPr>
          <p:nvPr/>
        </p:nvPicPr>
        <p:blipFill rotWithShape="1">
          <a:blip r:embed="rId2"/>
          <a:srcRect l="21998" t="1" r="24001" b="27257"/>
          <a:stretch/>
        </p:blipFill>
        <p:spPr>
          <a:xfrm>
            <a:off x="1219200" y="1295400"/>
            <a:ext cx="2066345" cy="2783541"/>
          </a:xfrm>
          <a:prstGeom prst="rect">
            <a:avLst/>
          </a:prstGeom>
        </p:spPr>
      </p:pic>
      <p:pic>
        <p:nvPicPr>
          <p:cNvPr id="5" name="Picture 4"/>
          <p:cNvPicPr>
            <a:picLocks noChangeAspect="1"/>
          </p:cNvPicPr>
          <p:nvPr/>
        </p:nvPicPr>
        <p:blipFill>
          <a:blip r:embed="rId3"/>
          <a:stretch>
            <a:fillRect/>
          </a:stretch>
        </p:blipFill>
        <p:spPr>
          <a:xfrm>
            <a:off x="5410200" y="1295400"/>
            <a:ext cx="2193652" cy="2783541"/>
          </a:xfrm>
          <a:prstGeom prst="rect">
            <a:avLst/>
          </a:prstGeom>
        </p:spPr>
      </p:pic>
      <p:sp>
        <p:nvSpPr>
          <p:cNvPr id="6" name="TextBox 5"/>
          <p:cNvSpPr txBox="1"/>
          <p:nvPr/>
        </p:nvSpPr>
        <p:spPr>
          <a:xfrm>
            <a:off x="1066800" y="4267200"/>
            <a:ext cx="3356608" cy="1015663"/>
          </a:xfrm>
          <a:prstGeom prst="rect">
            <a:avLst/>
          </a:prstGeom>
          <a:noFill/>
        </p:spPr>
        <p:txBody>
          <a:bodyPr wrap="none" rtlCol="0">
            <a:spAutoFit/>
          </a:bodyPr>
          <a:lstStyle/>
          <a:p>
            <a:r>
              <a:rPr lang="en-US" sz="2000" dirty="0"/>
              <a:t>Preferences </a:t>
            </a:r>
            <a:r>
              <a:rPr lang="en-US" sz="2000" dirty="0" err="1"/>
              <a:t>θ</a:t>
            </a:r>
            <a:endParaRPr lang="en-US" sz="2000" dirty="0"/>
          </a:p>
          <a:p>
            <a:r>
              <a:rPr lang="en-US" sz="2000" dirty="0"/>
              <a:t>Acts roughly according to </a:t>
            </a:r>
            <a:r>
              <a:rPr lang="en-US" sz="2000" dirty="0" err="1"/>
              <a:t>θ</a:t>
            </a:r>
            <a:endParaRPr lang="en-US" sz="2000" dirty="0"/>
          </a:p>
          <a:p>
            <a:r>
              <a:rPr lang="en-US" sz="2000" dirty="0"/>
              <a:t> </a:t>
            </a:r>
          </a:p>
        </p:txBody>
      </p:sp>
      <p:sp>
        <p:nvSpPr>
          <p:cNvPr id="7" name="TextBox 6"/>
          <p:cNvSpPr txBox="1"/>
          <p:nvPr/>
        </p:nvSpPr>
        <p:spPr>
          <a:xfrm>
            <a:off x="5257800" y="4267200"/>
            <a:ext cx="3581400" cy="1015663"/>
          </a:xfrm>
          <a:prstGeom prst="rect">
            <a:avLst/>
          </a:prstGeom>
          <a:noFill/>
        </p:spPr>
        <p:txBody>
          <a:bodyPr wrap="square" rtlCol="0">
            <a:spAutoFit/>
          </a:bodyPr>
          <a:lstStyle/>
          <a:p>
            <a:r>
              <a:rPr lang="en-US" sz="2000" dirty="0">
                <a:solidFill>
                  <a:srgbClr val="FFFF00"/>
                </a:solidFill>
              </a:rPr>
              <a:t>Maximize unknown human </a:t>
            </a:r>
            <a:r>
              <a:rPr lang="en-US" sz="2000" dirty="0" err="1">
                <a:solidFill>
                  <a:srgbClr val="FFFF00"/>
                </a:solidFill>
              </a:rPr>
              <a:t>θ</a:t>
            </a:r>
            <a:endParaRPr lang="en-US" sz="2000" dirty="0">
              <a:solidFill>
                <a:srgbClr val="FFFF00"/>
              </a:solidFill>
            </a:endParaRPr>
          </a:p>
          <a:p>
            <a:r>
              <a:rPr lang="en-US" sz="2000" dirty="0">
                <a:solidFill>
                  <a:srgbClr val="FFFF00"/>
                </a:solidFill>
              </a:rPr>
              <a:t>Prior P(</a:t>
            </a:r>
            <a:r>
              <a:rPr lang="en-US" sz="2000" dirty="0" err="1">
                <a:solidFill>
                  <a:srgbClr val="FFFF00"/>
                </a:solidFill>
              </a:rPr>
              <a:t>θ</a:t>
            </a:r>
            <a:r>
              <a:rPr lang="en-US" sz="2000" dirty="0">
                <a:solidFill>
                  <a:srgbClr val="FFFF00"/>
                </a:solidFill>
              </a:rPr>
              <a:t>)</a:t>
            </a:r>
          </a:p>
          <a:p>
            <a:r>
              <a:rPr lang="en-US" sz="2000" dirty="0"/>
              <a:t> </a:t>
            </a:r>
          </a:p>
        </p:txBody>
      </p:sp>
      <p:sp>
        <p:nvSpPr>
          <p:cNvPr id="9" name="TextBox 8"/>
          <p:cNvSpPr txBox="1"/>
          <p:nvPr/>
        </p:nvSpPr>
        <p:spPr>
          <a:xfrm>
            <a:off x="383625" y="5029200"/>
            <a:ext cx="8824852" cy="1631216"/>
          </a:xfrm>
          <a:prstGeom prst="rect">
            <a:avLst/>
          </a:prstGeom>
          <a:noFill/>
        </p:spPr>
        <p:txBody>
          <a:bodyPr wrap="none" rtlCol="0">
            <a:spAutoFit/>
          </a:bodyPr>
          <a:lstStyle/>
          <a:p>
            <a:r>
              <a:rPr lang="en-US" sz="2000" dirty="0">
                <a:solidFill>
                  <a:srgbClr val="CCFFCC"/>
                </a:solidFill>
              </a:rPr>
              <a:t>Equilibria:</a:t>
            </a:r>
          </a:p>
          <a:p>
            <a:r>
              <a:rPr lang="en-US" sz="2000" dirty="0"/>
              <a:t>Human teaches robot</a:t>
            </a:r>
          </a:p>
          <a:p>
            <a:r>
              <a:rPr lang="en-US" sz="2000" dirty="0">
                <a:solidFill>
                  <a:srgbClr val="FFFF00"/>
                </a:solidFill>
              </a:rPr>
              <a:t>Robot learns, asks questions, permission; defers to human; allows off-switch</a:t>
            </a:r>
          </a:p>
          <a:p>
            <a:r>
              <a:rPr lang="en-US" sz="2000" dirty="0">
                <a:solidFill>
                  <a:srgbClr val="CCFFCC"/>
                </a:solidFill>
              </a:rPr>
              <a:t>Related to inverse RL, but two-way</a:t>
            </a:r>
            <a:endParaRPr lang="en-US" sz="2000" dirty="0">
              <a:solidFill>
                <a:srgbClr val="9BFFE6"/>
              </a:solidFill>
            </a:endParaRPr>
          </a:p>
          <a:p>
            <a:r>
              <a:rPr lang="en-US" sz="2000" dirty="0"/>
              <a:t> </a:t>
            </a:r>
          </a:p>
        </p:txBody>
      </p:sp>
    </p:spTree>
    <p:extLst>
      <p:ext uri="{BB962C8B-B14F-4D97-AF65-F5344CB8AC3E}">
        <p14:creationId xmlns:p14="http://schemas.microsoft.com/office/powerpoint/2010/main" val="195700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762000" y="914401"/>
            <a:ext cx="8153400" cy="1510136"/>
          </a:xfrm>
        </p:spPr>
        <p:txBody>
          <a:bodyPr>
            <a:normAutofit fontScale="92500" lnSpcReduction="10000"/>
          </a:bodyPr>
          <a:lstStyle/>
          <a:p>
            <a:r>
              <a:rPr lang="en-US" dirty="0"/>
              <a:t>State </a:t>
            </a:r>
            <a:r>
              <a:rPr lang="en-US" dirty="0">
                <a:solidFill>
                  <a:srgbClr val="CCFFCC"/>
                </a:solidFill>
              </a:rPr>
              <a:t>(</a:t>
            </a:r>
            <a:r>
              <a:rPr lang="en-US" dirty="0" err="1">
                <a:solidFill>
                  <a:srgbClr val="CCFFCC"/>
                </a:solidFill>
              </a:rPr>
              <a:t>p,s</a:t>
            </a:r>
            <a:r>
              <a:rPr lang="en-US" dirty="0">
                <a:solidFill>
                  <a:srgbClr val="CCFFCC"/>
                </a:solidFill>
              </a:rPr>
              <a:t>) </a:t>
            </a:r>
            <a:r>
              <a:rPr lang="en-US" dirty="0"/>
              <a:t>has </a:t>
            </a:r>
            <a:r>
              <a:rPr lang="en-US" dirty="0">
                <a:solidFill>
                  <a:srgbClr val="CCFFCC"/>
                </a:solidFill>
              </a:rPr>
              <a:t>p</a:t>
            </a:r>
            <a:r>
              <a:rPr lang="en-US" dirty="0"/>
              <a:t> paperclips and </a:t>
            </a:r>
            <a:r>
              <a:rPr lang="en-US" dirty="0">
                <a:solidFill>
                  <a:srgbClr val="CCFFCC"/>
                </a:solidFill>
              </a:rPr>
              <a:t>s</a:t>
            </a:r>
            <a:r>
              <a:rPr lang="en-US" dirty="0"/>
              <a:t> staples</a:t>
            </a:r>
          </a:p>
          <a:p>
            <a:r>
              <a:rPr lang="en-US" dirty="0"/>
              <a:t>Human reward is </a:t>
            </a:r>
            <a:r>
              <a:rPr lang="en-US" dirty="0" err="1">
                <a:solidFill>
                  <a:srgbClr val="CCFFCC"/>
                </a:solidFill>
              </a:rPr>
              <a:t>θp</a:t>
            </a:r>
            <a:r>
              <a:rPr lang="en-US" dirty="0">
                <a:solidFill>
                  <a:srgbClr val="CCFFCC"/>
                </a:solidFill>
              </a:rPr>
              <a:t> + (1-θ)s</a:t>
            </a:r>
            <a:r>
              <a:rPr lang="en-US" dirty="0"/>
              <a:t> and </a:t>
            </a:r>
            <a:r>
              <a:rPr lang="en-US" dirty="0" err="1">
                <a:solidFill>
                  <a:srgbClr val="CCFFCC"/>
                </a:solidFill>
              </a:rPr>
              <a:t>θ</a:t>
            </a:r>
            <a:r>
              <a:rPr lang="en-US" dirty="0">
                <a:solidFill>
                  <a:srgbClr val="CCFFCC"/>
                </a:solidFill>
              </a:rPr>
              <a:t>=0.49</a:t>
            </a:r>
          </a:p>
          <a:p>
            <a:r>
              <a:rPr lang="en-US" dirty="0"/>
              <a:t>Robot has uniform prior for </a:t>
            </a:r>
            <a:r>
              <a:rPr lang="en-US" dirty="0" err="1">
                <a:solidFill>
                  <a:srgbClr val="CCFFCC"/>
                </a:solidFill>
              </a:rPr>
              <a:t>θ</a:t>
            </a:r>
            <a:r>
              <a:rPr lang="en-US" dirty="0"/>
              <a:t> on </a:t>
            </a:r>
            <a:r>
              <a:rPr lang="en-US" dirty="0">
                <a:solidFill>
                  <a:srgbClr val="CCFFCC"/>
                </a:solidFill>
              </a:rPr>
              <a:t>[0,1]</a:t>
            </a:r>
          </a:p>
        </p:txBody>
      </p:sp>
      <p:sp>
        <p:nvSpPr>
          <p:cNvPr id="5" name="Title 2"/>
          <p:cNvSpPr>
            <a:spLocks noGrp="1"/>
          </p:cNvSpPr>
          <p:nvPr>
            <p:ph type="title"/>
          </p:nvPr>
        </p:nvSpPr>
        <p:spPr>
          <a:xfrm>
            <a:off x="381000" y="202636"/>
            <a:ext cx="8382000" cy="685800"/>
          </a:xfrm>
        </p:spPr>
        <p:txBody>
          <a:bodyPr/>
          <a:lstStyle/>
          <a:p>
            <a:r>
              <a:rPr lang="en-US" sz="4400" dirty="0"/>
              <a:t>Example: paperclips </a:t>
            </a:r>
            <a:r>
              <a:rPr lang="en-US" sz="4400" dirty="0" err="1"/>
              <a:t>vs</a:t>
            </a:r>
            <a:r>
              <a:rPr lang="en-US" sz="4400" dirty="0"/>
              <a:t> staples</a:t>
            </a:r>
          </a:p>
        </p:txBody>
      </p:sp>
      <p:grpSp>
        <p:nvGrpSpPr>
          <p:cNvPr id="6" name="Group 5"/>
          <p:cNvGrpSpPr/>
          <p:nvPr/>
        </p:nvGrpSpPr>
        <p:grpSpPr>
          <a:xfrm>
            <a:off x="2729371" y="2405794"/>
            <a:ext cx="3081855" cy="996835"/>
            <a:chOff x="2729346" y="3207694"/>
            <a:chExt cx="3081855" cy="1329111"/>
          </a:xfrm>
        </p:grpSpPr>
        <p:cxnSp>
          <p:nvCxnSpPr>
            <p:cNvPr id="7" name="Straight Connector 6"/>
            <p:cNvCxnSpPr>
              <a:stCxn id="14" idx="2"/>
            </p:cNvCxnSpPr>
            <p:nvPr/>
          </p:nvCxnSpPr>
          <p:spPr>
            <a:xfrm flipH="1">
              <a:off x="3174296" y="3644650"/>
              <a:ext cx="1095466"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a:stCxn id="14" idx="2"/>
              <a:endCxn id="38" idx="0"/>
            </p:cNvCxnSpPr>
            <p:nvPr/>
          </p:nvCxnSpPr>
          <p:spPr>
            <a:xfrm>
              <a:off x="4269762" y="3644650"/>
              <a:ext cx="0"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269762" y="3644650"/>
              <a:ext cx="1095466"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184297" y="3878600"/>
              <a:ext cx="626904" cy="492415"/>
            </a:xfrm>
            <a:prstGeom prst="rect">
              <a:avLst/>
            </a:prstGeom>
            <a:noFill/>
          </p:spPr>
          <p:txBody>
            <a:bodyPr wrap="none" lIns="91420" tIns="45710" rIns="91420" bIns="45710" rtlCol="0">
              <a:spAutoFit/>
            </a:bodyPr>
            <a:lstStyle/>
            <a:p>
              <a:r>
                <a:rPr lang="en-US" dirty="0">
                  <a:latin typeface="Times New Roman"/>
                  <a:cs typeface="Times New Roman"/>
                </a:rPr>
                <a:t>[0,2]</a:t>
              </a:r>
            </a:p>
          </p:txBody>
        </p:sp>
        <p:sp>
          <p:nvSpPr>
            <p:cNvPr id="11" name="TextBox 10"/>
            <p:cNvSpPr txBox="1"/>
            <p:nvPr/>
          </p:nvSpPr>
          <p:spPr>
            <a:xfrm>
              <a:off x="2729346" y="3885234"/>
              <a:ext cx="626904" cy="492415"/>
            </a:xfrm>
            <a:prstGeom prst="rect">
              <a:avLst/>
            </a:prstGeom>
            <a:noFill/>
          </p:spPr>
          <p:txBody>
            <a:bodyPr wrap="none" lIns="91420" tIns="45710" rIns="91420" bIns="45710" rtlCol="0">
              <a:spAutoFit/>
            </a:bodyPr>
            <a:lstStyle/>
            <a:p>
              <a:r>
                <a:rPr lang="en-US" dirty="0">
                  <a:latin typeface="Times New Roman"/>
                  <a:cs typeface="Times New Roman"/>
                </a:rPr>
                <a:t>[2,0]</a:t>
              </a:r>
            </a:p>
          </p:txBody>
        </p:sp>
        <p:sp>
          <p:nvSpPr>
            <p:cNvPr id="12" name="TextBox 11"/>
            <p:cNvSpPr txBox="1"/>
            <p:nvPr/>
          </p:nvSpPr>
          <p:spPr>
            <a:xfrm>
              <a:off x="3719433" y="3878599"/>
              <a:ext cx="626904" cy="492415"/>
            </a:xfrm>
            <a:prstGeom prst="rect">
              <a:avLst/>
            </a:prstGeom>
            <a:noFill/>
          </p:spPr>
          <p:txBody>
            <a:bodyPr wrap="none" lIns="91420" tIns="45710" rIns="91420" bIns="45710" rtlCol="0">
              <a:spAutoFit/>
            </a:bodyPr>
            <a:lstStyle/>
            <a:p>
              <a:r>
                <a:rPr lang="en-US" dirty="0">
                  <a:latin typeface="Times New Roman"/>
                  <a:cs typeface="Times New Roman"/>
                </a:rPr>
                <a:t>[1,1]</a:t>
              </a:r>
            </a:p>
          </p:txBody>
        </p:sp>
        <p:grpSp>
          <p:nvGrpSpPr>
            <p:cNvPr id="13" name="Group 12"/>
            <p:cNvGrpSpPr/>
            <p:nvPr/>
          </p:nvGrpSpPr>
          <p:grpSpPr>
            <a:xfrm>
              <a:off x="4081380" y="3207694"/>
              <a:ext cx="376785" cy="492415"/>
              <a:chOff x="4081380" y="3207694"/>
              <a:chExt cx="376785" cy="492415"/>
            </a:xfrm>
          </p:grpSpPr>
          <p:sp>
            <p:nvSpPr>
              <p:cNvPr id="14" name="Rectangle 13"/>
              <p:cNvSpPr/>
              <p:nvPr/>
            </p:nvSpPr>
            <p:spPr>
              <a:xfrm>
                <a:off x="4081380" y="3267873"/>
                <a:ext cx="376785" cy="376785"/>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a:endParaRPr lang="en-US"/>
              </a:p>
            </p:txBody>
          </p:sp>
          <p:sp>
            <p:nvSpPr>
              <p:cNvPr id="15" name="TextBox 14"/>
              <p:cNvSpPr txBox="1"/>
              <p:nvPr/>
            </p:nvSpPr>
            <p:spPr>
              <a:xfrm>
                <a:off x="4090346" y="3207694"/>
                <a:ext cx="364174" cy="492415"/>
              </a:xfrm>
              <a:prstGeom prst="rect">
                <a:avLst/>
              </a:prstGeom>
              <a:noFill/>
            </p:spPr>
            <p:txBody>
              <a:bodyPr wrap="none" lIns="91420" tIns="45710" rIns="91420" bIns="45710" rtlCol="0">
                <a:spAutoFit/>
              </a:bodyPr>
              <a:lstStyle/>
              <a:p>
                <a:r>
                  <a:rPr lang="en-US" b="1" dirty="0">
                    <a:solidFill>
                      <a:schemeClr val="bg1"/>
                    </a:solidFill>
                    <a:latin typeface="Times New Roman"/>
                    <a:cs typeface="Times New Roman"/>
                  </a:rPr>
                  <a:t>H</a:t>
                </a:r>
              </a:p>
            </p:txBody>
          </p:sp>
        </p:grpSp>
      </p:grpSp>
      <p:grpSp>
        <p:nvGrpSpPr>
          <p:cNvPr id="16" name="Group 15"/>
          <p:cNvGrpSpPr/>
          <p:nvPr/>
        </p:nvGrpSpPr>
        <p:grpSpPr>
          <a:xfrm>
            <a:off x="2824151" y="3364334"/>
            <a:ext cx="2873339" cy="1316495"/>
            <a:chOff x="2824126" y="4485766"/>
            <a:chExt cx="2873339" cy="1755323"/>
          </a:xfrm>
        </p:grpSpPr>
        <p:grpSp>
          <p:nvGrpSpPr>
            <p:cNvPr id="17" name="Group 16"/>
            <p:cNvGrpSpPr/>
            <p:nvPr/>
          </p:nvGrpSpPr>
          <p:grpSpPr>
            <a:xfrm>
              <a:off x="4081380" y="4485766"/>
              <a:ext cx="376785" cy="492415"/>
              <a:chOff x="4081380" y="4485766"/>
              <a:chExt cx="376785" cy="492415"/>
            </a:xfrm>
          </p:grpSpPr>
          <p:sp>
            <p:nvSpPr>
              <p:cNvPr id="38" name="Rectangle 37"/>
              <p:cNvSpPr/>
              <p:nvPr/>
            </p:nvSpPr>
            <p:spPr>
              <a:xfrm>
                <a:off x="4081380" y="4536813"/>
                <a:ext cx="376785" cy="376785"/>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a:endParaRPr lang="en-US"/>
              </a:p>
            </p:txBody>
          </p:sp>
          <p:sp>
            <p:nvSpPr>
              <p:cNvPr id="39" name="TextBox 38"/>
              <p:cNvSpPr txBox="1"/>
              <p:nvPr/>
            </p:nvSpPr>
            <p:spPr>
              <a:xfrm>
                <a:off x="4102918" y="4485766"/>
                <a:ext cx="351338" cy="492415"/>
              </a:xfrm>
              <a:prstGeom prst="rect">
                <a:avLst/>
              </a:prstGeom>
              <a:noFill/>
            </p:spPr>
            <p:txBody>
              <a:bodyPr wrap="none" lIns="91420" tIns="45710" rIns="91420" bIns="45710" rtlCol="0">
                <a:spAutoFit/>
              </a:bodyPr>
              <a:lstStyle/>
              <a:p>
                <a:r>
                  <a:rPr lang="en-US" b="1" dirty="0">
                    <a:solidFill>
                      <a:schemeClr val="bg1"/>
                    </a:solidFill>
                    <a:latin typeface="Times New Roman"/>
                    <a:cs typeface="Times New Roman"/>
                  </a:rPr>
                  <a:t>R</a:t>
                </a:r>
              </a:p>
            </p:txBody>
          </p:sp>
        </p:grpSp>
        <p:cxnSp>
          <p:nvCxnSpPr>
            <p:cNvPr id="18" name="Straight Connector 17"/>
            <p:cNvCxnSpPr/>
            <p:nvPr/>
          </p:nvCxnSpPr>
          <p:spPr>
            <a:xfrm>
              <a:off x="4269762" y="4913590"/>
              <a:ext cx="0"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269762" y="4913590"/>
              <a:ext cx="1095466"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3174296" y="4922944"/>
              <a:ext cx="1095466" cy="8921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955145" y="5748674"/>
              <a:ext cx="742320" cy="492415"/>
            </a:xfrm>
            <a:prstGeom prst="rect">
              <a:avLst/>
            </a:prstGeom>
            <a:noFill/>
          </p:spPr>
          <p:txBody>
            <a:bodyPr wrap="none" lIns="91420" tIns="45710" rIns="91420" bIns="45710" rtlCol="0">
              <a:spAutoFit/>
            </a:bodyPr>
            <a:lstStyle/>
            <a:p>
              <a:r>
                <a:rPr lang="en-US" dirty="0">
                  <a:latin typeface="Times New Roman"/>
                  <a:cs typeface="Times New Roman"/>
                </a:rPr>
                <a:t>[0,90]</a:t>
              </a:r>
            </a:p>
          </p:txBody>
        </p:sp>
        <p:sp>
          <p:nvSpPr>
            <p:cNvPr id="22" name="TextBox 21"/>
            <p:cNvSpPr txBox="1"/>
            <p:nvPr/>
          </p:nvSpPr>
          <p:spPr>
            <a:xfrm>
              <a:off x="2824126" y="5748674"/>
              <a:ext cx="742320" cy="492415"/>
            </a:xfrm>
            <a:prstGeom prst="rect">
              <a:avLst/>
            </a:prstGeom>
            <a:noFill/>
          </p:spPr>
          <p:txBody>
            <a:bodyPr wrap="none" lIns="91420" tIns="45710" rIns="91420" bIns="45710" rtlCol="0">
              <a:spAutoFit/>
            </a:bodyPr>
            <a:lstStyle/>
            <a:p>
              <a:r>
                <a:rPr lang="en-US" dirty="0">
                  <a:latin typeface="Times New Roman"/>
                  <a:cs typeface="Times New Roman"/>
                </a:rPr>
                <a:t>[90,0]</a:t>
              </a:r>
            </a:p>
          </p:txBody>
        </p:sp>
        <p:sp>
          <p:nvSpPr>
            <p:cNvPr id="23" name="TextBox 22"/>
            <p:cNvSpPr txBox="1"/>
            <p:nvPr/>
          </p:nvSpPr>
          <p:spPr>
            <a:xfrm>
              <a:off x="3840893" y="5748674"/>
              <a:ext cx="857737" cy="492415"/>
            </a:xfrm>
            <a:prstGeom prst="rect">
              <a:avLst/>
            </a:prstGeom>
            <a:noFill/>
          </p:spPr>
          <p:txBody>
            <a:bodyPr wrap="none" lIns="91420" tIns="45710" rIns="91420" bIns="45710" rtlCol="0">
              <a:spAutoFit/>
            </a:bodyPr>
            <a:lstStyle/>
            <a:p>
              <a:r>
                <a:rPr lang="en-US" dirty="0">
                  <a:latin typeface="Times New Roman"/>
                  <a:cs typeface="Times New Roman"/>
                </a:rPr>
                <a:t>[50,50]</a:t>
              </a:r>
            </a:p>
          </p:txBody>
        </p:sp>
        <p:grpSp>
          <p:nvGrpSpPr>
            <p:cNvPr id="24" name="Group 23"/>
            <p:cNvGrpSpPr/>
            <p:nvPr/>
          </p:nvGrpSpPr>
          <p:grpSpPr>
            <a:xfrm>
              <a:off x="2824126" y="4486263"/>
              <a:ext cx="664474" cy="726243"/>
              <a:chOff x="2824126" y="4486263"/>
              <a:chExt cx="664474" cy="726243"/>
            </a:xfrm>
          </p:grpSpPr>
          <p:grpSp>
            <p:nvGrpSpPr>
              <p:cNvPr id="32" name="Group 31"/>
              <p:cNvGrpSpPr/>
              <p:nvPr/>
            </p:nvGrpSpPr>
            <p:grpSpPr>
              <a:xfrm>
                <a:off x="2985903" y="4486263"/>
                <a:ext cx="376785" cy="492415"/>
                <a:chOff x="4081380" y="4485766"/>
                <a:chExt cx="376785" cy="492415"/>
              </a:xfrm>
            </p:grpSpPr>
            <p:sp>
              <p:nvSpPr>
                <p:cNvPr id="36" name="Rectangle 35"/>
                <p:cNvSpPr/>
                <p:nvPr/>
              </p:nvSpPr>
              <p:spPr>
                <a:xfrm>
                  <a:off x="4081380" y="4536813"/>
                  <a:ext cx="376785" cy="376785"/>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a:endParaRPr lang="en-US"/>
                </a:p>
              </p:txBody>
            </p:sp>
            <p:sp>
              <p:nvSpPr>
                <p:cNvPr id="37" name="TextBox 36"/>
                <p:cNvSpPr txBox="1"/>
                <p:nvPr/>
              </p:nvSpPr>
              <p:spPr>
                <a:xfrm>
                  <a:off x="4102918" y="4485766"/>
                  <a:ext cx="351338" cy="492415"/>
                </a:xfrm>
                <a:prstGeom prst="rect">
                  <a:avLst/>
                </a:prstGeom>
                <a:noFill/>
              </p:spPr>
              <p:txBody>
                <a:bodyPr wrap="none" lIns="91420" tIns="45710" rIns="91420" bIns="45710" rtlCol="0">
                  <a:spAutoFit/>
                </a:bodyPr>
                <a:lstStyle/>
                <a:p>
                  <a:r>
                    <a:rPr lang="en-US" b="1" dirty="0">
                      <a:solidFill>
                        <a:schemeClr val="bg1"/>
                      </a:solidFill>
                      <a:latin typeface="Times New Roman"/>
                      <a:cs typeface="Times New Roman"/>
                    </a:rPr>
                    <a:t>R</a:t>
                  </a:r>
                </a:p>
              </p:txBody>
            </p:sp>
          </p:grpSp>
          <p:cxnSp>
            <p:nvCxnSpPr>
              <p:cNvPr id="33" name="Straight Connector 32"/>
              <p:cNvCxnSpPr/>
              <p:nvPr/>
            </p:nvCxnSpPr>
            <p:spPr>
              <a:xfrm>
                <a:off x="3174285" y="4914087"/>
                <a:ext cx="11" cy="298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174285" y="4914087"/>
                <a:ext cx="314315" cy="298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2824126" y="4923441"/>
                <a:ext cx="350160" cy="28906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5032991" y="4485766"/>
              <a:ext cx="664474" cy="726243"/>
              <a:chOff x="2824126" y="4486263"/>
              <a:chExt cx="664474" cy="726243"/>
            </a:xfrm>
          </p:grpSpPr>
          <p:grpSp>
            <p:nvGrpSpPr>
              <p:cNvPr id="26" name="Group 25"/>
              <p:cNvGrpSpPr/>
              <p:nvPr/>
            </p:nvGrpSpPr>
            <p:grpSpPr>
              <a:xfrm>
                <a:off x="2985903" y="4486263"/>
                <a:ext cx="376785" cy="492415"/>
                <a:chOff x="4081380" y="4485766"/>
                <a:chExt cx="376785" cy="492415"/>
              </a:xfrm>
            </p:grpSpPr>
            <p:sp>
              <p:nvSpPr>
                <p:cNvPr id="30" name="Rectangle 29"/>
                <p:cNvSpPr/>
                <p:nvPr/>
              </p:nvSpPr>
              <p:spPr>
                <a:xfrm>
                  <a:off x="4081380" y="4536813"/>
                  <a:ext cx="376785" cy="376785"/>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a:endParaRPr lang="en-US"/>
                </a:p>
              </p:txBody>
            </p:sp>
            <p:sp>
              <p:nvSpPr>
                <p:cNvPr id="31" name="TextBox 30"/>
                <p:cNvSpPr txBox="1"/>
                <p:nvPr/>
              </p:nvSpPr>
              <p:spPr>
                <a:xfrm>
                  <a:off x="4102918" y="4485766"/>
                  <a:ext cx="351338" cy="492415"/>
                </a:xfrm>
                <a:prstGeom prst="rect">
                  <a:avLst/>
                </a:prstGeom>
                <a:noFill/>
              </p:spPr>
              <p:txBody>
                <a:bodyPr wrap="none" lIns="91420" tIns="45710" rIns="91420" bIns="45710" rtlCol="0">
                  <a:spAutoFit/>
                </a:bodyPr>
                <a:lstStyle/>
                <a:p>
                  <a:r>
                    <a:rPr lang="en-US" b="1" dirty="0">
                      <a:solidFill>
                        <a:schemeClr val="bg1"/>
                      </a:solidFill>
                      <a:latin typeface="Times New Roman"/>
                      <a:cs typeface="Times New Roman"/>
                    </a:rPr>
                    <a:t>R</a:t>
                  </a:r>
                </a:p>
              </p:txBody>
            </p:sp>
          </p:grpSp>
          <p:cxnSp>
            <p:nvCxnSpPr>
              <p:cNvPr id="27" name="Straight Connector 26"/>
              <p:cNvCxnSpPr/>
              <p:nvPr/>
            </p:nvCxnSpPr>
            <p:spPr>
              <a:xfrm>
                <a:off x="3174285" y="4914087"/>
                <a:ext cx="11" cy="298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174285" y="4914087"/>
                <a:ext cx="314315" cy="298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2824126" y="4923441"/>
                <a:ext cx="350160" cy="28906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40" name="TextBox 39"/>
          <p:cNvSpPr txBox="1"/>
          <p:nvPr/>
        </p:nvSpPr>
        <p:spPr>
          <a:xfrm>
            <a:off x="6483047" y="3482701"/>
            <a:ext cx="2629004" cy="1200207"/>
          </a:xfrm>
          <a:prstGeom prst="rect">
            <a:avLst/>
          </a:prstGeom>
          <a:noFill/>
        </p:spPr>
        <p:txBody>
          <a:bodyPr wrap="none" lIns="91320" tIns="45660" rIns="91320" bIns="45660" rtlCol="0">
            <a:spAutoFit/>
          </a:bodyPr>
          <a:lstStyle/>
          <a:p>
            <a:r>
              <a:rPr lang="fr-FR" sz="2400" dirty="0">
                <a:solidFill>
                  <a:srgbClr val="FFFF00"/>
                </a:solidFill>
              </a:rPr>
              <a:t>[1,1] </a:t>
            </a:r>
            <a:r>
              <a:rPr lang="fr-FR" sz="2400" dirty="0" err="1">
                <a:solidFill>
                  <a:srgbClr val="FFFF00"/>
                </a:solidFill>
              </a:rPr>
              <a:t>is</a:t>
            </a:r>
            <a:r>
              <a:rPr lang="fr-FR" sz="2400" dirty="0">
                <a:solidFill>
                  <a:srgbClr val="FFFF00"/>
                </a:solidFill>
              </a:rPr>
              <a:t> optimal</a:t>
            </a:r>
          </a:p>
          <a:p>
            <a:r>
              <a:rPr lang="fr-FR" sz="2400" dirty="0">
                <a:solidFill>
                  <a:srgbClr val="FFFF00"/>
                </a:solidFill>
              </a:rPr>
              <a:t>for </a:t>
            </a:r>
            <a:r>
              <a:rPr lang="en-US" sz="2400" dirty="0" err="1">
                <a:solidFill>
                  <a:srgbClr val="CCFFCC"/>
                </a:solidFill>
              </a:rPr>
              <a:t>θ</a:t>
            </a:r>
            <a:r>
              <a:rPr lang="en-US" sz="2400" dirty="0">
                <a:solidFill>
                  <a:srgbClr val="CCFFCC"/>
                </a:solidFill>
              </a:rPr>
              <a:t> </a:t>
            </a:r>
            <a:r>
              <a:rPr lang="fr-FR" sz="2400" dirty="0">
                <a:solidFill>
                  <a:srgbClr val="FFFF00"/>
                </a:solidFill>
              </a:rPr>
              <a:t>in </a:t>
            </a:r>
            <a:r>
              <a:rPr lang="en-US" sz="2400" dirty="0">
                <a:solidFill>
                  <a:srgbClr val="CCFFCC"/>
                </a:solidFill>
              </a:rPr>
              <a:t>[.446,.554]</a:t>
            </a:r>
            <a:endParaRPr lang="fr-FR" sz="2400" dirty="0">
              <a:solidFill>
                <a:srgbClr val="FFFF00"/>
              </a:solidFill>
            </a:endParaRPr>
          </a:p>
          <a:p>
            <a:endParaRPr lang="fr-FR" sz="2400" dirty="0">
              <a:solidFill>
                <a:srgbClr val="FFFF00"/>
              </a:solidFill>
            </a:endParaRPr>
          </a:p>
        </p:txBody>
      </p:sp>
      <p:grpSp>
        <p:nvGrpSpPr>
          <p:cNvPr id="41" name="Group 40"/>
          <p:cNvGrpSpPr/>
          <p:nvPr/>
        </p:nvGrpSpPr>
        <p:grpSpPr>
          <a:xfrm>
            <a:off x="2740200" y="3144356"/>
            <a:ext cx="3046445" cy="307777"/>
            <a:chOff x="2740180" y="4192429"/>
            <a:chExt cx="3046445" cy="410369"/>
          </a:xfrm>
        </p:grpSpPr>
        <p:sp>
          <p:nvSpPr>
            <p:cNvPr id="42" name="TextBox 41"/>
            <p:cNvSpPr txBox="1"/>
            <p:nvPr/>
          </p:nvSpPr>
          <p:spPr>
            <a:xfrm>
              <a:off x="2740180" y="4192429"/>
              <a:ext cx="588623" cy="410369"/>
            </a:xfrm>
            <a:prstGeom prst="rect">
              <a:avLst/>
            </a:prstGeom>
            <a:noFill/>
          </p:spPr>
          <p:txBody>
            <a:bodyPr wrap="none" rtlCol="0">
              <a:spAutoFit/>
            </a:bodyPr>
            <a:lstStyle/>
            <a:p>
              <a:r>
                <a:rPr lang="fr-FR" sz="1400" dirty="0">
                  <a:solidFill>
                    <a:srgbClr val="10FF03"/>
                  </a:solidFill>
                </a:rPr>
                <a:t>$0.98</a:t>
              </a:r>
            </a:p>
          </p:txBody>
        </p:sp>
        <p:sp>
          <p:nvSpPr>
            <p:cNvPr id="43" name="TextBox 42"/>
            <p:cNvSpPr txBox="1"/>
            <p:nvPr/>
          </p:nvSpPr>
          <p:spPr>
            <a:xfrm>
              <a:off x="3752713" y="4192429"/>
              <a:ext cx="588623" cy="410369"/>
            </a:xfrm>
            <a:prstGeom prst="rect">
              <a:avLst/>
            </a:prstGeom>
            <a:noFill/>
          </p:spPr>
          <p:txBody>
            <a:bodyPr wrap="none" rtlCol="0">
              <a:spAutoFit/>
            </a:bodyPr>
            <a:lstStyle/>
            <a:p>
              <a:r>
                <a:rPr lang="fr-FR" sz="1400" dirty="0">
                  <a:solidFill>
                    <a:srgbClr val="10FF03"/>
                  </a:solidFill>
                </a:rPr>
                <a:t>$1.00</a:t>
              </a:r>
            </a:p>
          </p:txBody>
        </p:sp>
        <p:sp>
          <p:nvSpPr>
            <p:cNvPr id="44" name="TextBox 43"/>
            <p:cNvSpPr txBox="1"/>
            <p:nvPr/>
          </p:nvSpPr>
          <p:spPr>
            <a:xfrm>
              <a:off x="5198002" y="4192429"/>
              <a:ext cx="588623" cy="410369"/>
            </a:xfrm>
            <a:prstGeom prst="rect">
              <a:avLst/>
            </a:prstGeom>
            <a:noFill/>
          </p:spPr>
          <p:txBody>
            <a:bodyPr wrap="none" rtlCol="0">
              <a:spAutoFit/>
            </a:bodyPr>
            <a:lstStyle/>
            <a:p>
              <a:r>
                <a:rPr lang="fr-FR" sz="1400" dirty="0">
                  <a:solidFill>
                    <a:srgbClr val="10FF03"/>
                  </a:solidFill>
                </a:rPr>
                <a:t>$1.02</a:t>
              </a:r>
            </a:p>
          </p:txBody>
        </p:sp>
      </p:grpSp>
    </p:spTree>
    <p:extLst>
      <p:ext uri="{BB962C8B-B14F-4D97-AF65-F5344CB8AC3E}">
        <p14:creationId xmlns:p14="http://schemas.microsoft.com/office/powerpoint/2010/main" val="4730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26"/>
            <a:ext cx="8077200" cy="4343391"/>
          </a:xfrm>
        </p:spPr>
        <p:txBody>
          <a:bodyPr>
            <a:normAutofit/>
          </a:bodyPr>
          <a:lstStyle/>
          <a:p>
            <a:r>
              <a:rPr lang="en-US" dirty="0"/>
              <a:t>A robot, given an objective, has an incentive to disable its own off-switch</a:t>
            </a:r>
          </a:p>
          <a:p>
            <a:pPr lvl="1"/>
            <a:r>
              <a:rPr lang="en-US" dirty="0"/>
              <a:t>“You can’t fetch the coffee if you’re dead”</a:t>
            </a:r>
          </a:p>
          <a:p>
            <a:r>
              <a:rPr lang="en-US" dirty="0"/>
              <a:t>A robot with uncertainty about objective won’t behave this way</a:t>
            </a:r>
          </a:p>
        </p:txBody>
      </p:sp>
      <p:sp>
        <p:nvSpPr>
          <p:cNvPr id="3" name="Title 2"/>
          <p:cNvSpPr>
            <a:spLocks noGrp="1"/>
          </p:cNvSpPr>
          <p:nvPr>
            <p:ph type="title"/>
          </p:nvPr>
        </p:nvSpPr>
        <p:spPr>
          <a:xfrm>
            <a:off x="670560" y="152400"/>
            <a:ext cx="7543800" cy="914400"/>
          </a:xfrm>
        </p:spPr>
        <p:txBody>
          <a:bodyPr/>
          <a:lstStyle/>
          <a:p>
            <a:r>
              <a:rPr lang="en-US" dirty="0"/>
              <a:t>The off-switch problem</a:t>
            </a:r>
          </a:p>
        </p:txBody>
      </p:sp>
      <p:pic>
        <p:nvPicPr>
          <p:cNvPr id="5" name="Picture 4">
            <a:extLst>
              <a:ext uri="{FF2B5EF4-FFF2-40B4-BE49-F238E27FC236}">
                <a16:creationId xmlns:a16="http://schemas.microsoft.com/office/drawing/2014/main" id="{F9FCE1E8-B6B9-9547-92E3-BC3F77EF8F59}"/>
              </a:ext>
            </a:extLst>
          </p:cNvPr>
          <p:cNvPicPr>
            <a:picLocks noChangeAspect="1"/>
          </p:cNvPicPr>
          <p:nvPr/>
        </p:nvPicPr>
        <p:blipFill>
          <a:blip r:embed="rId2"/>
          <a:stretch>
            <a:fillRect/>
          </a:stretch>
        </p:blipFill>
        <p:spPr>
          <a:xfrm>
            <a:off x="7658100" y="0"/>
            <a:ext cx="1485900" cy="1485900"/>
          </a:xfrm>
          <a:prstGeom prst="rect">
            <a:avLst/>
          </a:prstGeom>
        </p:spPr>
      </p:pic>
    </p:spTree>
    <p:extLst>
      <p:ext uri="{BB962C8B-B14F-4D97-AF65-F5344CB8AC3E}">
        <p14:creationId xmlns:p14="http://schemas.microsoft.com/office/powerpoint/2010/main" val="2262152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B53B745-3153-EE49-9920-A08075EF2C37}"/>
              </a:ext>
            </a:extLst>
          </p:cNvPr>
          <p:cNvCxnSpPr>
            <a:stCxn id="4" idx="2"/>
          </p:cNvCxnSpPr>
          <p:nvPr/>
        </p:nvCxnSpPr>
        <p:spPr>
          <a:xfrm flipH="1">
            <a:off x="3326199" y="760611"/>
            <a:ext cx="1490978" cy="91063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79499835-3A21-E74D-A876-8C99032D1EAB}"/>
              </a:ext>
            </a:extLst>
          </p:cNvPr>
          <p:cNvCxnSpPr>
            <a:stCxn id="4" idx="2"/>
            <a:endCxn id="5" idx="0"/>
          </p:cNvCxnSpPr>
          <p:nvPr/>
        </p:nvCxnSpPr>
        <p:spPr>
          <a:xfrm>
            <a:off x="4817177" y="760611"/>
            <a:ext cx="0" cy="9106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D9B56FE-40F5-7E4E-B9FB-D5FE8A735F57}"/>
              </a:ext>
            </a:extLst>
          </p:cNvPr>
          <p:cNvCxnSpPr/>
          <p:nvPr/>
        </p:nvCxnSpPr>
        <p:spPr>
          <a:xfrm>
            <a:off x="4817116" y="760585"/>
            <a:ext cx="1490919" cy="910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C3ADB13-6C68-C348-A479-E05B1E2EAF5C}"/>
              </a:ext>
            </a:extLst>
          </p:cNvPr>
          <p:cNvCxnSpPr/>
          <p:nvPr/>
        </p:nvCxnSpPr>
        <p:spPr>
          <a:xfrm flipH="1">
            <a:off x="3326198" y="3351107"/>
            <a:ext cx="1490919" cy="910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56E0D70-8B0F-0347-94A2-B12C2E7203E5}"/>
              </a:ext>
            </a:extLst>
          </p:cNvPr>
          <p:cNvCxnSpPr/>
          <p:nvPr/>
        </p:nvCxnSpPr>
        <p:spPr>
          <a:xfrm>
            <a:off x="4817116" y="2055842"/>
            <a:ext cx="0" cy="910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5AED7D3-E8C9-AC4E-AEDD-AAF8A8D7A8AE}"/>
              </a:ext>
            </a:extLst>
          </p:cNvPr>
          <p:cNvCxnSpPr/>
          <p:nvPr/>
        </p:nvCxnSpPr>
        <p:spPr>
          <a:xfrm>
            <a:off x="4817116" y="2055842"/>
            <a:ext cx="1490919" cy="910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F28873BD-3560-CD45-99D1-6012171F77A6}"/>
              </a:ext>
            </a:extLst>
          </p:cNvPr>
          <p:cNvGrpSpPr/>
          <p:nvPr/>
        </p:nvGrpSpPr>
        <p:grpSpPr>
          <a:xfrm>
            <a:off x="4560776" y="304800"/>
            <a:ext cx="512801" cy="461423"/>
            <a:chOff x="4560776" y="304800"/>
            <a:chExt cx="512801" cy="461423"/>
          </a:xfrm>
        </p:grpSpPr>
        <p:sp>
          <p:nvSpPr>
            <p:cNvPr id="4" name="Rectangle 3">
              <a:extLst>
                <a:ext uri="{FF2B5EF4-FFF2-40B4-BE49-F238E27FC236}">
                  <a16:creationId xmlns:a16="http://schemas.microsoft.com/office/drawing/2014/main" id="{45DACF58-AD3A-4345-A03A-0BB2CBB53802}"/>
                </a:ext>
              </a:extLst>
            </p:cNvPr>
            <p:cNvSpPr/>
            <p:nvPr/>
          </p:nvSpPr>
          <p:spPr>
            <a:xfrm>
              <a:off x="4560776" y="376010"/>
              <a:ext cx="512801" cy="384601"/>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200" tIns="45600" rIns="91200" bIns="45600" rtlCol="0" anchor="ctr"/>
            <a:lstStyle/>
            <a:p>
              <a:pPr algn="ctr"/>
              <a:endParaRPr lang="en-US" sz="2400"/>
            </a:p>
          </p:txBody>
        </p:sp>
        <p:sp>
          <p:nvSpPr>
            <p:cNvPr id="13" name="TextBox 12">
              <a:extLst>
                <a:ext uri="{FF2B5EF4-FFF2-40B4-BE49-F238E27FC236}">
                  <a16:creationId xmlns:a16="http://schemas.microsoft.com/office/drawing/2014/main" id="{B58C6B87-F621-4C46-BD9F-B43AA363181D}"/>
                </a:ext>
              </a:extLst>
            </p:cNvPr>
            <p:cNvSpPr txBox="1"/>
            <p:nvPr/>
          </p:nvSpPr>
          <p:spPr>
            <a:xfrm>
              <a:off x="4594523" y="304800"/>
              <a:ext cx="406999" cy="461423"/>
            </a:xfrm>
            <a:prstGeom prst="rect">
              <a:avLst/>
            </a:prstGeom>
            <a:noFill/>
          </p:spPr>
          <p:txBody>
            <a:bodyPr wrap="none" lIns="91200" tIns="45600" rIns="91200" bIns="45600" rtlCol="0">
              <a:spAutoFit/>
            </a:bodyPr>
            <a:lstStyle/>
            <a:p>
              <a:r>
                <a:rPr lang="en-US" sz="2400" b="1" dirty="0">
                  <a:solidFill>
                    <a:schemeClr val="bg1"/>
                  </a:solidFill>
                  <a:latin typeface="Times New Roman"/>
                  <a:cs typeface="Times New Roman"/>
                </a:rPr>
                <a:t>R</a:t>
              </a:r>
            </a:p>
          </p:txBody>
        </p:sp>
      </p:grpSp>
      <p:grpSp>
        <p:nvGrpSpPr>
          <p:cNvPr id="41" name="Group 40">
            <a:extLst>
              <a:ext uri="{FF2B5EF4-FFF2-40B4-BE49-F238E27FC236}">
                <a16:creationId xmlns:a16="http://schemas.microsoft.com/office/drawing/2014/main" id="{A2F23126-D848-164F-B21F-78A27348E5C2}"/>
              </a:ext>
            </a:extLst>
          </p:cNvPr>
          <p:cNvGrpSpPr/>
          <p:nvPr/>
        </p:nvGrpSpPr>
        <p:grpSpPr>
          <a:xfrm>
            <a:off x="4560776" y="2931427"/>
            <a:ext cx="512801" cy="461423"/>
            <a:chOff x="4560776" y="2931427"/>
            <a:chExt cx="512801" cy="461423"/>
          </a:xfrm>
        </p:grpSpPr>
        <p:sp>
          <p:nvSpPr>
            <p:cNvPr id="6" name="Rectangle 5">
              <a:extLst>
                <a:ext uri="{FF2B5EF4-FFF2-40B4-BE49-F238E27FC236}">
                  <a16:creationId xmlns:a16="http://schemas.microsoft.com/office/drawing/2014/main" id="{DE07710E-AADB-CF40-8B15-BF9DB933336A}"/>
                </a:ext>
              </a:extLst>
            </p:cNvPr>
            <p:cNvSpPr/>
            <p:nvPr/>
          </p:nvSpPr>
          <p:spPr>
            <a:xfrm>
              <a:off x="4560776" y="2966533"/>
              <a:ext cx="512801" cy="384601"/>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200" tIns="45600" rIns="91200" bIns="45600" rtlCol="0" anchor="ctr"/>
            <a:lstStyle/>
            <a:p>
              <a:pPr algn="ctr"/>
              <a:endParaRPr lang="en-US"/>
            </a:p>
          </p:txBody>
        </p:sp>
        <p:sp>
          <p:nvSpPr>
            <p:cNvPr id="14" name="TextBox 13">
              <a:extLst>
                <a:ext uri="{FF2B5EF4-FFF2-40B4-BE49-F238E27FC236}">
                  <a16:creationId xmlns:a16="http://schemas.microsoft.com/office/drawing/2014/main" id="{4D882681-5D88-7041-A216-565A3A255FB4}"/>
                </a:ext>
              </a:extLst>
            </p:cNvPr>
            <p:cNvSpPr txBox="1"/>
            <p:nvPr/>
          </p:nvSpPr>
          <p:spPr>
            <a:xfrm>
              <a:off x="4589061" y="2931427"/>
              <a:ext cx="406999" cy="461423"/>
            </a:xfrm>
            <a:prstGeom prst="rect">
              <a:avLst/>
            </a:prstGeom>
            <a:noFill/>
          </p:spPr>
          <p:txBody>
            <a:bodyPr wrap="none" lIns="91200" tIns="45600" rIns="91200" bIns="45600" rtlCol="0">
              <a:spAutoFit/>
            </a:bodyPr>
            <a:lstStyle/>
            <a:p>
              <a:r>
                <a:rPr lang="en-US" sz="2400" b="1" dirty="0">
                  <a:solidFill>
                    <a:schemeClr val="bg1"/>
                  </a:solidFill>
                  <a:latin typeface="Times New Roman"/>
                  <a:cs typeface="Times New Roman"/>
                </a:rPr>
                <a:t>R</a:t>
              </a:r>
            </a:p>
          </p:txBody>
        </p:sp>
      </p:grpSp>
      <p:grpSp>
        <p:nvGrpSpPr>
          <p:cNvPr id="40" name="Group 39">
            <a:extLst>
              <a:ext uri="{FF2B5EF4-FFF2-40B4-BE49-F238E27FC236}">
                <a16:creationId xmlns:a16="http://schemas.microsoft.com/office/drawing/2014/main" id="{229FDE21-0EE8-0840-9687-662E93B5D443}"/>
              </a:ext>
            </a:extLst>
          </p:cNvPr>
          <p:cNvGrpSpPr/>
          <p:nvPr/>
        </p:nvGrpSpPr>
        <p:grpSpPr>
          <a:xfrm>
            <a:off x="4560776" y="1628558"/>
            <a:ext cx="512801" cy="461423"/>
            <a:chOff x="4560776" y="1628558"/>
            <a:chExt cx="512801" cy="461423"/>
          </a:xfrm>
        </p:grpSpPr>
        <p:sp>
          <p:nvSpPr>
            <p:cNvPr id="5" name="Rectangle 4">
              <a:extLst>
                <a:ext uri="{FF2B5EF4-FFF2-40B4-BE49-F238E27FC236}">
                  <a16:creationId xmlns:a16="http://schemas.microsoft.com/office/drawing/2014/main" id="{EBA2EC8F-8B01-A64F-A9AB-4B7601108129}"/>
                </a:ext>
              </a:extLst>
            </p:cNvPr>
            <p:cNvSpPr/>
            <p:nvPr/>
          </p:nvSpPr>
          <p:spPr>
            <a:xfrm>
              <a:off x="4560776" y="1671275"/>
              <a:ext cx="512801" cy="384601"/>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lIns="91200" tIns="45600" rIns="91200" bIns="45600" rtlCol="0" anchor="ctr"/>
            <a:lstStyle/>
            <a:p>
              <a:pPr algn="ctr"/>
              <a:endParaRPr lang="en-US"/>
            </a:p>
          </p:txBody>
        </p:sp>
        <p:sp>
          <p:nvSpPr>
            <p:cNvPr id="15" name="TextBox 14">
              <a:extLst>
                <a:ext uri="{FF2B5EF4-FFF2-40B4-BE49-F238E27FC236}">
                  <a16:creationId xmlns:a16="http://schemas.microsoft.com/office/drawing/2014/main" id="{AB75DB72-503F-B242-B5B0-41D322BACC34}"/>
                </a:ext>
              </a:extLst>
            </p:cNvPr>
            <p:cNvSpPr txBox="1"/>
            <p:nvPr/>
          </p:nvSpPr>
          <p:spPr>
            <a:xfrm>
              <a:off x="4606171" y="1628558"/>
              <a:ext cx="423029" cy="461423"/>
            </a:xfrm>
            <a:prstGeom prst="rect">
              <a:avLst/>
            </a:prstGeom>
            <a:noFill/>
          </p:spPr>
          <p:txBody>
            <a:bodyPr wrap="none" lIns="91200" tIns="45600" rIns="91200" bIns="45600" rtlCol="0">
              <a:spAutoFit/>
            </a:bodyPr>
            <a:lstStyle/>
            <a:p>
              <a:r>
                <a:rPr lang="en-US" sz="2400" b="1" dirty="0">
                  <a:solidFill>
                    <a:schemeClr val="bg1"/>
                  </a:solidFill>
                  <a:latin typeface="Times New Roman"/>
                  <a:cs typeface="Times New Roman"/>
                </a:rPr>
                <a:t>H</a:t>
              </a:r>
            </a:p>
          </p:txBody>
        </p:sp>
      </p:grpSp>
      <p:sp>
        <p:nvSpPr>
          <p:cNvPr id="20" name="TextBox 19">
            <a:extLst>
              <a:ext uri="{FF2B5EF4-FFF2-40B4-BE49-F238E27FC236}">
                <a16:creationId xmlns:a16="http://schemas.microsoft.com/office/drawing/2014/main" id="{A4B7701E-46FF-EA49-8873-5FD49573101A}"/>
              </a:ext>
            </a:extLst>
          </p:cNvPr>
          <p:cNvSpPr txBox="1"/>
          <p:nvPr/>
        </p:nvSpPr>
        <p:spPr>
          <a:xfrm>
            <a:off x="2743156" y="4181183"/>
            <a:ext cx="1782202" cy="502328"/>
          </a:xfrm>
          <a:prstGeom prst="rect">
            <a:avLst/>
          </a:prstGeom>
          <a:noFill/>
        </p:spPr>
        <p:txBody>
          <a:bodyPr wrap="none" lIns="91200" tIns="45600" rIns="91200" bIns="45600" rtlCol="0">
            <a:spAutoFit/>
          </a:bodyPr>
          <a:lstStyle/>
          <a:p>
            <a:r>
              <a:rPr lang="en-US" b="1" i="1" dirty="0">
                <a:solidFill>
                  <a:srgbClr val="CCFFCC"/>
                </a:solidFill>
                <a:latin typeface="Arial Black"/>
                <a:cs typeface="Arial Black"/>
              </a:rPr>
              <a:t>U</a:t>
            </a:r>
            <a:r>
              <a:rPr lang="en-US" b="1" dirty="0">
                <a:solidFill>
                  <a:srgbClr val="CCFFCC"/>
                </a:solidFill>
                <a:latin typeface="Arial Black"/>
                <a:cs typeface="Arial Black"/>
              </a:rPr>
              <a:t> = </a:t>
            </a:r>
            <a:r>
              <a:rPr lang="en-US" b="1" i="1" dirty="0" err="1">
                <a:solidFill>
                  <a:srgbClr val="CCFFCC"/>
                </a:solidFill>
                <a:latin typeface="Arial Black"/>
                <a:cs typeface="Arial Black"/>
              </a:rPr>
              <a:t>U</a:t>
            </a:r>
            <a:r>
              <a:rPr lang="en-US" sz="2400" b="1" i="1" baseline="-25000" dirty="0" err="1">
                <a:solidFill>
                  <a:srgbClr val="CCFFCC"/>
                </a:solidFill>
                <a:latin typeface="Arial Black"/>
                <a:cs typeface="Arial Black"/>
              </a:rPr>
              <a:t>act</a:t>
            </a:r>
            <a:endParaRPr lang="en-US" sz="2400" b="1" i="1" baseline="-25000" dirty="0">
              <a:solidFill>
                <a:srgbClr val="CCFFCC"/>
              </a:solidFill>
              <a:latin typeface="Arial Black"/>
              <a:cs typeface="Arial Black"/>
            </a:endParaRPr>
          </a:p>
        </p:txBody>
      </p:sp>
      <p:sp>
        <p:nvSpPr>
          <p:cNvPr id="21" name="TextBox 20">
            <a:extLst>
              <a:ext uri="{FF2B5EF4-FFF2-40B4-BE49-F238E27FC236}">
                <a16:creationId xmlns:a16="http://schemas.microsoft.com/office/drawing/2014/main" id="{A66661F6-C8B6-DC48-B061-072D7CD021C8}"/>
              </a:ext>
            </a:extLst>
          </p:cNvPr>
          <p:cNvSpPr txBox="1"/>
          <p:nvPr/>
        </p:nvSpPr>
        <p:spPr>
          <a:xfrm>
            <a:off x="2743156" y="1613395"/>
            <a:ext cx="1782202" cy="502328"/>
          </a:xfrm>
          <a:prstGeom prst="rect">
            <a:avLst/>
          </a:prstGeom>
          <a:noFill/>
        </p:spPr>
        <p:txBody>
          <a:bodyPr wrap="none" lIns="91200" tIns="45600" rIns="91200" bIns="45600" rtlCol="0">
            <a:spAutoFit/>
          </a:bodyPr>
          <a:lstStyle/>
          <a:p>
            <a:r>
              <a:rPr lang="en-US" b="1" i="1" dirty="0">
                <a:solidFill>
                  <a:srgbClr val="CCFFCC"/>
                </a:solidFill>
                <a:latin typeface="Arial Black"/>
                <a:cs typeface="Arial Black"/>
              </a:rPr>
              <a:t>U</a:t>
            </a:r>
            <a:r>
              <a:rPr lang="en-US" b="1" dirty="0">
                <a:solidFill>
                  <a:srgbClr val="CCFFCC"/>
                </a:solidFill>
                <a:latin typeface="Arial Black"/>
                <a:cs typeface="Arial Black"/>
              </a:rPr>
              <a:t> = </a:t>
            </a:r>
            <a:r>
              <a:rPr lang="en-US" b="1" i="1" dirty="0" err="1">
                <a:solidFill>
                  <a:srgbClr val="CCFFCC"/>
                </a:solidFill>
                <a:latin typeface="Arial Black"/>
                <a:cs typeface="Arial Black"/>
              </a:rPr>
              <a:t>U</a:t>
            </a:r>
            <a:r>
              <a:rPr lang="en-US" sz="2400" b="1" i="1" baseline="-25000" dirty="0" err="1">
                <a:solidFill>
                  <a:srgbClr val="CCFFCC"/>
                </a:solidFill>
                <a:latin typeface="Arial Black"/>
                <a:cs typeface="Arial Black"/>
              </a:rPr>
              <a:t>act</a:t>
            </a:r>
            <a:endParaRPr lang="en-US" sz="2400" b="1" i="1" baseline="-25000" dirty="0">
              <a:solidFill>
                <a:srgbClr val="CCFFCC"/>
              </a:solidFill>
              <a:latin typeface="Arial Black"/>
              <a:cs typeface="Arial Black"/>
            </a:endParaRPr>
          </a:p>
        </p:txBody>
      </p:sp>
      <p:sp>
        <p:nvSpPr>
          <p:cNvPr id="22" name="TextBox 21">
            <a:extLst>
              <a:ext uri="{FF2B5EF4-FFF2-40B4-BE49-F238E27FC236}">
                <a16:creationId xmlns:a16="http://schemas.microsoft.com/office/drawing/2014/main" id="{5AF73933-51D3-7740-B229-8D29BFBDEE58}"/>
              </a:ext>
            </a:extLst>
          </p:cNvPr>
          <p:cNvSpPr txBox="1"/>
          <p:nvPr/>
        </p:nvSpPr>
        <p:spPr>
          <a:xfrm>
            <a:off x="5822462" y="1613392"/>
            <a:ext cx="1223205" cy="502328"/>
          </a:xfrm>
          <a:prstGeom prst="rect">
            <a:avLst/>
          </a:prstGeom>
          <a:noFill/>
        </p:spPr>
        <p:txBody>
          <a:bodyPr wrap="none" lIns="91200" tIns="45600" rIns="91200" bIns="45600" rtlCol="0">
            <a:spAutoFit/>
          </a:bodyPr>
          <a:lstStyle/>
          <a:p>
            <a:r>
              <a:rPr lang="en-US" b="1" i="1" dirty="0">
                <a:solidFill>
                  <a:srgbClr val="CCFFCC"/>
                </a:solidFill>
                <a:latin typeface="Arial Black"/>
                <a:cs typeface="Arial Black"/>
              </a:rPr>
              <a:t>U</a:t>
            </a:r>
            <a:r>
              <a:rPr lang="en-US" b="1" dirty="0">
                <a:solidFill>
                  <a:srgbClr val="CCFFCC"/>
                </a:solidFill>
                <a:latin typeface="Arial Black"/>
                <a:cs typeface="Arial Black"/>
              </a:rPr>
              <a:t> = 0</a:t>
            </a:r>
            <a:endParaRPr lang="en-US" sz="2400" b="1" i="1" baseline="-25000" dirty="0">
              <a:solidFill>
                <a:srgbClr val="CCFFCC"/>
              </a:solidFill>
              <a:latin typeface="Arial Black"/>
              <a:cs typeface="Arial Black"/>
            </a:endParaRPr>
          </a:p>
        </p:txBody>
      </p:sp>
      <p:sp>
        <p:nvSpPr>
          <p:cNvPr id="23" name="TextBox 22">
            <a:extLst>
              <a:ext uri="{FF2B5EF4-FFF2-40B4-BE49-F238E27FC236}">
                <a16:creationId xmlns:a16="http://schemas.microsoft.com/office/drawing/2014/main" id="{787EDE28-956E-B540-9DB8-85E8AA7E41FC}"/>
              </a:ext>
            </a:extLst>
          </p:cNvPr>
          <p:cNvSpPr txBox="1"/>
          <p:nvPr/>
        </p:nvSpPr>
        <p:spPr>
          <a:xfrm>
            <a:off x="5822462" y="2885804"/>
            <a:ext cx="1223205" cy="502328"/>
          </a:xfrm>
          <a:prstGeom prst="rect">
            <a:avLst/>
          </a:prstGeom>
          <a:noFill/>
        </p:spPr>
        <p:txBody>
          <a:bodyPr wrap="none" lIns="91200" tIns="45600" rIns="91200" bIns="45600" rtlCol="0">
            <a:spAutoFit/>
          </a:bodyPr>
          <a:lstStyle/>
          <a:p>
            <a:r>
              <a:rPr lang="en-US" b="1" i="1" dirty="0">
                <a:solidFill>
                  <a:srgbClr val="CCFFCC"/>
                </a:solidFill>
                <a:latin typeface="Arial Black"/>
                <a:cs typeface="Arial Black"/>
              </a:rPr>
              <a:t>U</a:t>
            </a:r>
            <a:r>
              <a:rPr lang="en-US" b="1" dirty="0">
                <a:solidFill>
                  <a:srgbClr val="CCFFCC"/>
                </a:solidFill>
                <a:latin typeface="Arial Black"/>
                <a:cs typeface="Arial Black"/>
              </a:rPr>
              <a:t> = 0</a:t>
            </a:r>
            <a:endParaRPr lang="en-US" sz="2400" b="1" i="1" baseline="-25000" dirty="0">
              <a:solidFill>
                <a:srgbClr val="CCFFCC"/>
              </a:solidFill>
              <a:latin typeface="Arial Black"/>
              <a:cs typeface="Arial Black"/>
            </a:endParaRPr>
          </a:p>
        </p:txBody>
      </p:sp>
      <p:sp>
        <p:nvSpPr>
          <p:cNvPr id="24" name="TextBox 23">
            <a:extLst>
              <a:ext uri="{FF2B5EF4-FFF2-40B4-BE49-F238E27FC236}">
                <a16:creationId xmlns:a16="http://schemas.microsoft.com/office/drawing/2014/main" id="{5F99CDCA-3132-404C-A208-6223AD0CD5B8}"/>
              </a:ext>
            </a:extLst>
          </p:cNvPr>
          <p:cNvSpPr txBox="1"/>
          <p:nvPr/>
        </p:nvSpPr>
        <p:spPr>
          <a:xfrm>
            <a:off x="3466942" y="2194263"/>
            <a:ext cx="1455202" cy="502328"/>
          </a:xfrm>
          <a:prstGeom prst="rect">
            <a:avLst/>
          </a:prstGeom>
          <a:noFill/>
        </p:spPr>
        <p:txBody>
          <a:bodyPr wrap="none" lIns="91200" tIns="45600" rIns="91200" bIns="45600" rtlCol="0">
            <a:spAutoFit/>
          </a:bodyPr>
          <a:lstStyle/>
          <a:p>
            <a:r>
              <a:rPr lang="en-US" i="1" dirty="0">
                <a:sym typeface="Symbol"/>
              </a:rPr>
              <a:t>go ahead</a:t>
            </a:r>
            <a:endParaRPr lang="en-US" i="1" dirty="0">
              <a:latin typeface="Times New Roman"/>
              <a:cs typeface="Times New Roman"/>
            </a:endParaRPr>
          </a:p>
        </p:txBody>
      </p:sp>
      <p:sp>
        <p:nvSpPr>
          <p:cNvPr id="25" name="TextBox 24">
            <a:extLst>
              <a:ext uri="{FF2B5EF4-FFF2-40B4-BE49-F238E27FC236}">
                <a16:creationId xmlns:a16="http://schemas.microsoft.com/office/drawing/2014/main" id="{2AF9BEB6-A133-7E47-AEEB-2AC9C3F0436C}"/>
              </a:ext>
            </a:extLst>
          </p:cNvPr>
          <p:cNvSpPr txBox="1"/>
          <p:nvPr/>
        </p:nvSpPr>
        <p:spPr>
          <a:xfrm>
            <a:off x="4073230" y="1236401"/>
            <a:ext cx="817313" cy="502328"/>
          </a:xfrm>
          <a:prstGeom prst="rect">
            <a:avLst/>
          </a:prstGeom>
          <a:noFill/>
        </p:spPr>
        <p:txBody>
          <a:bodyPr wrap="none" lIns="91200" tIns="45600" rIns="91200" bIns="45600" rtlCol="0">
            <a:spAutoFit/>
          </a:bodyPr>
          <a:lstStyle/>
          <a:p>
            <a:r>
              <a:rPr lang="en-US" i="1" dirty="0">
                <a:latin typeface="Times New Roman"/>
                <a:cs typeface="Times New Roman"/>
              </a:rPr>
              <a:t>wait</a:t>
            </a:r>
            <a:endParaRPr lang="en-US" dirty="0">
              <a:latin typeface="Times New Roman"/>
              <a:cs typeface="Times New Roman"/>
            </a:endParaRPr>
          </a:p>
        </p:txBody>
      </p:sp>
      <p:grpSp>
        <p:nvGrpSpPr>
          <p:cNvPr id="26" name="Group 25">
            <a:extLst>
              <a:ext uri="{FF2B5EF4-FFF2-40B4-BE49-F238E27FC236}">
                <a16:creationId xmlns:a16="http://schemas.microsoft.com/office/drawing/2014/main" id="{6AF85D38-7CBB-B441-A840-859C733D90F9}"/>
              </a:ext>
            </a:extLst>
          </p:cNvPr>
          <p:cNvGrpSpPr/>
          <p:nvPr/>
        </p:nvGrpSpPr>
        <p:grpSpPr>
          <a:xfrm>
            <a:off x="765796" y="1133613"/>
            <a:ext cx="1977381" cy="929814"/>
            <a:chOff x="6725720" y="1373938"/>
            <a:chExt cx="2038097" cy="1042072"/>
          </a:xfrm>
        </p:grpSpPr>
        <p:cxnSp>
          <p:nvCxnSpPr>
            <p:cNvPr id="27" name="Straight Arrow Connector 26">
              <a:extLst>
                <a:ext uri="{FF2B5EF4-FFF2-40B4-BE49-F238E27FC236}">
                  <a16:creationId xmlns:a16="http://schemas.microsoft.com/office/drawing/2014/main" id="{5FA03D9B-E179-C84D-98E9-964E27D98E11}"/>
                </a:ext>
              </a:extLst>
            </p:cNvPr>
            <p:cNvCxnSpPr/>
            <p:nvPr/>
          </p:nvCxnSpPr>
          <p:spPr>
            <a:xfrm>
              <a:off x="6725720" y="2416010"/>
              <a:ext cx="2038097" cy="0"/>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Freeform 27">
              <a:extLst>
                <a:ext uri="{FF2B5EF4-FFF2-40B4-BE49-F238E27FC236}">
                  <a16:creationId xmlns:a16="http://schemas.microsoft.com/office/drawing/2014/main" id="{B34DB836-4E9B-124A-9DB8-7FCE49481743}"/>
                </a:ext>
              </a:extLst>
            </p:cNvPr>
            <p:cNvSpPr/>
            <p:nvPr/>
          </p:nvSpPr>
          <p:spPr>
            <a:xfrm>
              <a:off x="6788578" y="1732821"/>
              <a:ext cx="1836764" cy="666484"/>
            </a:xfrm>
            <a:custGeom>
              <a:avLst/>
              <a:gdLst>
                <a:gd name="connsiteX0" fmla="*/ 0 w 1836764"/>
                <a:gd name="connsiteY0" fmla="*/ 662347 h 666484"/>
                <a:gd name="connsiteX1" fmla="*/ 335086 w 1836764"/>
                <a:gd name="connsiteY1" fmla="*/ 604433 h 666484"/>
                <a:gd name="connsiteX2" fmla="*/ 500560 w 1836764"/>
                <a:gd name="connsiteY2" fmla="*/ 443101 h 666484"/>
                <a:gd name="connsiteX3" fmla="*/ 591571 w 1836764"/>
                <a:gd name="connsiteY3" fmla="*/ 244538 h 666484"/>
                <a:gd name="connsiteX4" fmla="*/ 632939 w 1836764"/>
                <a:gd name="connsiteY4" fmla="*/ 141120 h 666484"/>
                <a:gd name="connsiteX5" fmla="*/ 694992 w 1836764"/>
                <a:gd name="connsiteY5" fmla="*/ 50112 h 666484"/>
                <a:gd name="connsiteX6" fmla="*/ 761182 w 1836764"/>
                <a:gd name="connsiteY6" fmla="*/ 12881 h 666484"/>
                <a:gd name="connsiteX7" fmla="*/ 839782 w 1836764"/>
                <a:gd name="connsiteY7" fmla="*/ 471 h 666484"/>
                <a:gd name="connsiteX8" fmla="*/ 910108 w 1836764"/>
                <a:gd name="connsiteY8" fmla="*/ 8745 h 666484"/>
                <a:gd name="connsiteX9" fmla="*/ 992846 w 1836764"/>
                <a:gd name="connsiteY9" fmla="*/ 62522 h 666484"/>
                <a:gd name="connsiteX10" fmla="*/ 1063172 w 1836764"/>
                <a:gd name="connsiteY10" fmla="*/ 174214 h 666484"/>
                <a:gd name="connsiteX11" fmla="*/ 1121088 w 1836764"/>
                <a:gd name="connsiteY11" fmla="*/ 335546 h 666484"/>
                <a:gd name="connsiteX12" fmla="*/ 1220373 w 1836764"/>
                <a:gd name="connsiteY12" fmla="*/ 492742 h 666484"/>
                <a:gd name="connsiteX13" fmla="*/ 1348615 w 1836764"/>
                <a:gd name="connsiteY13" fmla="*/ 596160 h 666484"/>
                <a:gd name="connsiteX14" fmla="*/ 1460310 w 1836764"/>
                <a:gd name="connsiteY14" fmla="*/ 645800 h 666484"/>
                <a:gd name="connsiteX15" fmla="*/ 1836764 w 1836764"/>
                <a:gd name="connsiteY15" fmla="*/ 666484 h 666484"/>
                <a:gd name="connsiteX16" fmla="*/ 1836764 w 1836764"/>
                <a:gd name="connsiteY16" fmla="*/ 666484 h 66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36764" h="666484">
                  <a:moveTo>
                    <a:pt x="0" y="662347"/>
                  </a:moveTo>
                  <a:cubicBezTo>
                    <a:pt x="125829" y="651660"/>
                    <a:pt x="251659" y="640974"/>
                    <a:pt x="335086" y="604433"/>
                  </a:cubicBezTo>
                  <a:cubicBezTo>
                    <a:pt x="418513" y="567892"/>
                    <a:pt x="457813" y="503083"/>
                    <a:pt x="500560" y="443101"/>
                  </a:cubicBezTo>
                  <a:cubicBezTo>
                    <a:pt x="543307" y="383119"/>
                    <a:pt x="569508" y="294868"/>
                    <a:pt x="591571" y="244538"/>
                  </a:cubicBezTo>
                  <a:cubicBezTo>
                    <a:pt x="613634" y="194208"/>
                    <a:pt x="615702" y="173524"/>
                    <a:pt x="632939" y="141120"/>
                  </a:cubicBezTo>
                  <a:cubicBezTo>
                    <a:pt x="650176" y="108716"/>
                    <a:pt x="673618" y="71485"/>
                    <a:pt x="694992" y="50112"/>
                  </a:cubicBezTo>
                  <a:cubicBezTo>
                    <a:pt x="716366" y="28739"/>
                    <a:pt x="737050" y="21154"/>
                    <a:pt x="761182" y="12881"/>
                  </a:cubicBezTo>
                  <a:cubicBezTo>
                    <a:pt x="785314" y="4608"/>
                    <a:pt x="814961" y="1160"/>
                    <a:pt x="839782" y="471"/>
                  </a:cubicBezTo>
                  <a:cubicBezTo>
                    <a:pt x="864603" y="-218"/>
                    <a:pt x="884597" y="-1597"/>
                    <a:pt x="910108" y="8745"/>
                  </a:cubicBezTo>
                  <a:cubicBezTo>
                    <a:pt x="935619" y="19087"/>
                    <a:pt x="967335" y="34944"/>
                    <a:pt x="992846" y="62522"/>
                  </a:cubicBezTo>
                  <a:cubicBezTo>
                    <a:pt x="1018357" y="90100"/>
                    <a:pt x="1041798" y="128710"/>
                    <a:pt x="1063172" y="174214"/>
                  </a:cubicBezTo>
                  <a:cubicBezTo>
                    <a:pt x="1084546" y="219718"/>
                    <a:pt x="1094888" y="282458"/>
                    <a:pt x="1121088" y="335546"/>
                  </a:cubicBezTo>
                  <a:cubicBezTo>
                    <a:pt x="1147288" y="388634"/>
                    <a:pt x="1182452" y="449306"/>
                    <a:pt x="1220373" y="492742"/>
                  </a:cubicBezTo>
                  <a:cubicBezTo>
                    <a:pt x="1258294" y="536178"/>
                    <a:pt x="1308626" y="570650"/>
                    <a:pt x="1348615" y="596160"/>
                  </a:cubicBezTo>
                  <a:cubicBezTo>
                    <a:pt x="1388604" y="621670"/>
                    <a:pt x="1378952" y="634079"/>
                    <a:pt x="1460310" y="645800"/>
                  </a:cubicBezTo>
                  <a:lnTo>
                    <a:pt x="1836764" y="666484"/>
                  </a:lnTo>
                  <a:lnTo>
                    <a:pt x="1836764" y="666484"/>
                  </a:lnTo>
                </a:path>
              </a:pathLst>
            </a:custGeom>
            <a:pattFill prst="wdUpDiag">
              <a:fgClr>
                <a:prstClr val="black"/>
              </a:fgClr>
              <a:bgClr>
                <a:prstClr val="white"/>
              </a:bgClr>
            </a:pattFill>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FFFF00"/>
                  </a:solidFill>
                </a:ln>
              </a:endParaRPr>
            </a:p>
          </p:txBody>
        </p:sp>
        <p:cxnSp>
          <p:nvCxnSpPr>
            <p:cNvPr id="29" name="Straight Arrow Connector 28">
              <a:extLst>
                <a:ext uri="{FF2B5EF4-FFF2-40B4-BE49-F238E27FC236}">
                  <a16:creationId xmlns:a16="http://schemas.microsoft.com/office/drawing/2014/main" id="{DA146B1B-CC12-F744-9839-D60B140B6FE1}"/>
                </a:ext>
              </a:extLst>
            </p:cNvPr>
            <p:cNvCxnSpPr/>
            <p:nvPr/>
          </p:nvCxnSpPr>
          <p:spPr>
            <a:xfrm flipV="1">
              <a:off x="7539127" y="1373938"/>
              <a:ext cx="0" cy="1022267"/>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3B3A94BF-99D0-7F45-A66D-781236A27F09}"/>
              </a:ext>
            </a:extLst>
          </p:cNvPr>
          <p:cNvGrpSpPr/>
          <p:nvPr/>
        </p:nvGrpSpPr>
        <p:grpSpPr>
          <a:xfrm>
            <a:off x="749470" y="3716306"/>
            <a:ext cx="1993724" cy="929814"/>
            <a:chOff x="6121416" y="2245630"/>
            <a:chExt cx="2054942" cy="1042072"/>
          </a:xfrm>
        </p:grpSpPr>
        <p:cxnSp>
          <p:nvCxnSpPr>
            <p:cNvPr id="31" name="Straight Arrow Connector 30">
              <a:extLst>
                <a:ext uri="{FF2B5EF4-FFF2-40B4-BE49-F238E27FC236}">
                  <a16:creationId xmlns:a16="http://schemas.microsoft.com/office/drawing/2014/main" id="{9FE5FE39-17EE-AD49-994C-F8F83C307490}"/>
                </a:ext>
              </a:extLst>
            </p:cNvPr>
            <p:cNvCxnSpPr/>
            <p:nvPr/>
          </p:nvCxnSpPr>
          <p:spPr>
            <a:xfrm>
              <a:off x="6138261" y="3287702"/>
              <a:ext cx="2038097" cy="0"/>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Freeform 31">
              <a:extLst>
                <a:ext uri="{FF2B5EF4-FFF2-40B4-BE49-F238E27FC236}">
                  <a16:creationId xmlns:a16="http://schemas.microsoft.com/office/drawing/2014/main" id="{68954684-F778-EC43-9621-DDD035DAEB34}"/>
                </a:ext>
              </a:extLst>
            </p:cNvPr>
            <p:cNvSpPr/>
            <p:nvPr/>
          </p:nvSpPr>
          <p:spPr>
            <a:xfrm>
              <a:off x="6201119" y="2604513"/>
              <a:ext cx="1836764" cy="666484"/>
            </a:xfrm>
            <a:custGeom>
              <a:avLst/>
              <a:gdLst>
                <a:gd name="connsiteX0" fmla="*/ 0 w 1836764"/>
                <a:gd name="connsiteY0" fmla="*/ 662347 h 666484"/>
                <a:gd name="connsiteX1" fmla="*/ 335086 w 1836764"/>
                <a:gd name="connsiteY1" fmla="*/ 604433 h 666484"/>
                <a:gd name="connsiteX2" fmla="*/ 500560 w 1836764"/>
                <a:gd name="connsiteY2" fmla="*/ 443101 h 666484"/>
                <a:gd name="connsiteX3" fmla="*/ 591571 w 1836764"/>
                <a:gd name="connsiteY3" fmla="*/ 244538 h 666484"/>
                <a:gd name="connsiteX4" fmla="*/ 632939 w 1836764"/>
                <a:gd name="connsiteY4" fmla="*/ 141120 h 666484"/>
                <a:gd name="connsiteX5" fmla="*/ 694992 w 1836764"/>
                <a:gd name="connsiteY5" fmla="*/ 50112 h 666484"/>
                <a:gd name="connsiteX6" fmla="*/ 761182 w 1836764"/>
                <a:gd name="connsiteY6" fmla="*/ 12881 h 666484"/>
                <a:gd name="connsiteX7" fmla="*/ 839782 w 1836764"/>
                <a:gd name="connsiteY7" fmla="*/ 471 h 666484"/>
                <a:gd name="connsiteX8" fmla="*/ 910108 w 1836764"/>
                <a:gd name="connsiteY8" fmla="*/ 8745 h 666484"/>
                <a:gd name="connsiteX9" fmla="*/ 992846 w 1836764"/>
                <a:gd name="connsiteY9" fmla="*/ 62522 h 666484"/>
                <a:gd name="connsiteX10" fmla="*/ 1063172 w 1836764"/>
                <a:gd name="connsiteY10" fmla="*/ 174214 h 666484"/>
                <a:gd name="connsiteX11" fmla="*/ 1121088 w 1836764"/>
                <a:gd name="connsiteY11" fmla="*/ 335546 h 666484"/>
                <a:gd name="connsiteX12" fmla="*/ 1220373 w 1836764"/>
                <a:gd name="connsiteY12" fmla="*/ 492742 h 666484"/>
                <a:gd name="connsiteX13" fmla="*/ 1348615 w 1836764"/>
                <a:gd name="connsiteY13" fmla="*/ 596160 h 666484"/>
                <a:gd name="connsiteX14" fmla="*/ 1460310 w 1836764"/>
                <a:gd name="connsiteY14" fmla="*/ 645800 h 666484"/>
                <a:gd name="connsiteX15" fmla="*/ 1836764 w 1836764"/>
                <a:gd name="connsiteY15" fmla="*/ 666484 h 666484"/>
                <a:gd name="connsiteX16" fmla="*/ 1836764 w 1836764"/>
                <a:gd name="connsiteY16" fmla="*/ 666484 h 66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36764" h="666484">
                  <a:moveTo>
                    <a:pt x="0" y="662347"/>
                  </a:moveTo>
                  <a:cubicBezTo>
                    <a:pt x="125829" y="651660"/>
                    <a:pt x="251659" y="640974"/>
                    <a:pt x="335086" y="604433"/>
                  </a:cubicBezTo>
                  <a:cubicBezTo>
                    <a:pt x="418513" y="567892"/>
                    <a:pt x="457813" y="503083"/>
                    <a:pt x="500560" y="443101"/>
                  </a:cubicBezTo>
                  <a:cubicBezTo>
                    <a:pt x="543307" y="383119"/>
                    <a:pt x="569508" y="294868"/>
                    <a:pt x="591571" y="244538"/>
                  </a:cubicBezTo>
                  <a:cubicBezTo>
                    <a:pt x="613634" y="194208"/>
                    <a:pt x="615702" y="173524"/>
                    <a:pt x="632939" y="141120"/>
                  </a:cubicBezTo>
                  <a:cubicBezTo>
                    <a:pt x="650176" y="108716"/>
                    <a:pt x="673618" y="71485"/>
                    <a:pt x="694992" y="50112"/>
                  </a:cubicBezTo>
                  <a:cubicBezTo>
                    <a:pt x="716366" y="28739"/>
                    <a:pt x="737050" y="21154"/>
                    <a:pt x="761182" y="12881"/>
                  </a:cubicBezTo>
                  <a:cubicBezTo>
                    <a:pt x="785314" y="4608"/>
                    <a:pt x="814961" y="1160"/>
                    <a:pt x="839782" y="471"/>
                  </a:cubicBezTo>
                  <a:cubicBezTo>
                    <a:pt x="864603" y="-218"/>
                    <a:pt x="884597" y="-1597"/>
                    <a:pt x="910108" y="8745"/>
                  </a:cubicBezTo>
                  <a:cubicBezTo>
                    <a:pt x="935619" y="19087"/>
                    <a:pt x="967335" y="34944"/>
                    <a:pt x="992846" y="62522"/>
                  </a:cubicBezTo>
                  <a:cubicBezTo>
                    <a:pt x="1018357" y="90100"/>
                    <a:pt x="1041798" y="128710"/>
                    <a:pt x="1063172" y="174214"/>
                  </a:cubicBezTo>
                  <a:cubicBezTo>
                    <a:pt x="1084546" y="219718"/>
                    <a:pt x="1094888" y="282458"/>
                    <a:pt x="1121088" y="335546"/>
                  </a:cubicBezTo>
                  <a:cubicBezTo>
                    <a:pt x="1147288" y="388634"/>
                    <a:pt x="1182452" y="449306"/>
                    <a:pt x="1220373" y="492742"/>
                  </a:cubicBezTo>
                  <a:cubicBezTo>
                    <a:pt x="1258294" y="536178"/>
                    <a:pt x="1308626" y="570650"/>
                    <a:pt x="1348615" y="596160"/>
                  </a:cubicBezTo>
                  <a:cubicBezTo>
                    <a:pt x="1388604" y="621670"/>
                    <a:pt x="1378952" y="634079"/>
                    <a:pt x="1460310" y="645800"/>
                  </a:cubicBezTo>
                  <a:lnTo>
                    <a:pt x="1836764" y="666484"/>
                  </a:lnTo>
                  <a:lnTo>
                    <a:pt x="1836764" y="666484"/>
                  </a:lnTo>
                </a:path>
              </a:pathLst>
            </a:custGeom>
            <a:pattFill prst="wdUpDiag">
              <a:fgClr>
                <a:prstClr val="black"/>
              </a:fgClr>
              <a:bgClr>
                <a:prstClr val="white"/>
              </a:bgClr>
            </a:pattFill>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FFFF00"/>
                  </a:solidFill>
                </a:ln>
              </a:endParaRPr>
            </a:p>
          </p:txBody>
        </p:sp>
        <p:cxnSp>
          <p:nvCxnSpPr>
            <p:cNvPr id="33" name="Straight Arrow Connector 32">
              <a:extLst>
                <a:ext uri="{FF2B5EF4-FFF2-40B4-BE49-F238E27FC236}">
                  <a16:creationId xmlns:a16="http://schemas.microsoft.com/office/drawing/2014/main" id="{8E460C7C-CA32-FC44-A719-0ADD84298EF5}"/>
                </a:ext>
              </a:extLst>
            </p:cNvPr>
            <p:cNvCxnSpPr/>
            <p:nvPr/>
          </p:nvCxnSpPr>
          <p:spPr>
            <a:xfrm flipV="1">
              <a:off x="6951668" y="2245630"/>
              <a:ext cx="0" cy="1022267"/>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8370543E-60A6-0847-B4ED-E59B5546EE1A}"/>
                </a:ext>
              </a:extLst>
            </p:cNvPr>
            <p:cNvSpPr/>
            <p:nvPr/>
          </p:nvSpPr>
          <p:spPr>
            <a:xfrm>
              <a:off x="6121416" y="2566881"/>
              <a:ext cx="813407" cy="704022"/>
            </a:xfrm>
            <a:prstGeom prst="rect">
              <a:avLst/>
            </a:prstGeom>
            <a:solidFill>
              <a:srgbClr val="262342"/>
            </a:solidFill>
            <a:ln>
              <a:noFill/>
            </a:ln>
            <a:effectLst/>
            <a:scene3d>
              <a:camera prst="orthographicFront">
                <a:rot lat="0" lon="0" rev="0"/>
              </a:camera>
              <a:lightRig rig="glow" dir="tl">
                <a:rot lat="0" lon="0" rev="19800000"/>
              </a:lightRig>
            </a:scene3d>
            <a:sp3d prstMaterial="metal">
              <a:bevelT w="0" h="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TextBox 34">
            <a:extLst>
              <a:ext uri="{FF2B5EF4-FFF2-40B4-BE49-F238E27FC236}">
                <a16:creationId xmlns:a16="http://schemas.microsoft.com/office/drawing/2014/main" id="{55B4AC86-6DDC-D94A-93CC-AA092564757C}"/>
              </a:ext>
            </a:extLst>
          </p:cNvPr>
          <p:cNvSpPr txBox="1"/>
          <p:nvPr/>
        </p:nvSpPr>
        <p:spPr>
          <a:xfrm>
            <a:off x="4026577" y="4056610"/>
            <a:ext cx="5483712" cy="923087"/>
          </a:xfrm>
          <a:prstGeom prst="rect">
            <a:avLst/>
          </a:prstGeom>
          <a:noFill/>
        </p:spPr>
        <p:txBody>
          <a:bodyPr wrap="square" lIns="91200" tIns="45600" rIns="91200" bIns="45600" rtlCol="0">
            <a:spAutoFit/>
          </a:bodyPr>
          <a:lstStyle/>
          <a:p>
            <a:pPr lvl="1"/>
            <a:r>
              <a:rPr lang="en-US" dirty="0"/>
              <a:t>Theorem: </a:t>
            </a:r>
            <a:r>
              <a:rPr lang="en-US" b="1" i="1" dirty="0">
                <a:solidFill>
                  <a:srgbClr val="FFFF00"/>
                </a:solidFill>
              </a:rPr>
              <a:t>robot has a positive incentive to  allow itself to be switched off</a:t>
            </a:r>
            <a:endParaRPr lang="en-US" dirty="0"/>
          </a:p>
          <a:p>
            <a:pPr lvl="1"/>
            <a:r>
              <a:rPr lang="en-US" dirty="0"/>
              <a:t>Theorem: </a:t>
            </a:r>
            <a:r>
              <a:rPr lang="en-US" b="1" i="1" dirty="0">
                <a:solidFill>
                  <a:srgbClr val="FFFF00"/>
                </a:solidFill>
              </a:rPr>
              <a:t>robot is provably beneficial</a:t>
            </a:r>
          </a:p>
        </p:txBody>
      </p:sp>
      <p:pic>
        <p:nvPicPr>
          <p:cNvPr id="36" name="Picture 35">
            <a:extLst>
              <a:ext uri="{FF2B5EF4-FFF2-40B4-BE49-F238E27FC236}">
                <a16:creationId xmlns:a16="http://schemas.microsoft.com/office/drawing/2014/main" id="{918F9023-1333-6C45-8E55-CE5D9C37E0BF}"/>
              </a:ext>
            </a:extLst>
          </p:cNvPr>
          <p:cNvPicPr>
            <a:picLocks noChangeAspect="1"/>
          </p:cNvPicPr>
          <p:nvPr/>
        </p:nvPicPr>
        <p:blipFill>
          <a:blip r:embed="rId2"/>
          <a:stretch>
            <a:fillRect/>
          </a:stretch>
        </p:blipFill>
        <p:spPr>
          <a:xfrm>
            <a:off x="5565778" y="769256"/>
            <a:ext cx="571500" cy="571500"/>
          </a:xfrm>
          <a:prstGeom prst="rect">
            <a:avLst/>
          </a:prstGeom>
        </p:spPr>
      </p:pic>
      <p:pic>
        <p:nvPicPr>
          <p:cNvPr id="37" name="Picture 36">
            <a:extLst>
              <a:ext uri="{FF2B5EF4-FFF2-40B4-BE49-F238E27FC236}">
                <a16:creationId xmlns:a16="http://schemas.microsoft.com/office/drawing/2014/main" id="{47707948-4B9F-8248-8919-6B530961828C}"/>
              </a:ext>
            </a:extLst>
          </p:cNvPr>
          <p:cNvPicPr>
            <a:picLocks noChangeAspect="1"/>
          </p:cNvPicPr>
          <p:nvPr/>
        </p:nvPicPr>
        <p:blipFill>
          <a:blip r:embed="rId2"/>
          <a:stretch>
            <a:fillRect/>
          </a:stretch>
        </p:blipFill>
        <p:spPr>
          <a:xfrm>
            <a:off x="5544785" y="2038260"/>
            <a:ext cx="571500" cy="571500"/>
          </a:xfrm>
          <a:prstGeom prst="rect">
            <a:avLst/>
          </a:prstGeom>
        </p:spPr>
      </p:pic>
      <p:pic>
        <p:nvPicPr>
          <p:cNvPr id="3" name="Picture 2">
            <a:extLst>
              <a:ext uri="{FF2B5EF4-FFF2-40B4-BE49-F238E27FC236}">
                <a16:creationId xmlns:a16="http://schemas.microsoft.com/office/drawing/2014/main" id="{C513E93D-7164-9A42-B110-17DB7E52E91D}"/>
              </a:ext>
            </a:extLst>
          </p:cNvPr>
          <p:cNvPicPr>
            <a:picLocks noChangeAspect="1"/>
          </p:cNvPicPr>
          <p:nvPr/>
        </p:nvPicPr>
        <p:blipFill rotWithShape="1">
          <a:blip r:embed="rId3"/>
          <a:srcRect l="17414" r="19739"/>
          <a:stretch/>
        </p:blipFill>
        <p:spPr>
          <a:xfrm>
            <a:off x="3155441" y="609600"/>
            <a:ext cx="844363" cy="736399"/>
          </a:xfrm>
          <a:prstGeom prst="rect">
            <a:avLst/>
          </a:prstGeom>
        </p:spPr>
      </p:pic>
      <p:pic>
        <p:nvPicPr>
          <p:cNvPr id="38" name="Picture 37">
            <a:extLst>
              <a:ext uri="{FF2B5EF4-FFF2-40B4-BE49-F238E27FC236}">
                <a16:creationId xmlns:a16="http://schemas.microsoft.com/office/drawing/2014/main" id="{7E5CF469-17E5-DF45-8B18-21A555067281}"/>
              </a:ext>
            </a:extLst>
          </p:cNvPr>
          <p:cNvPicPr>
            <a:picLocks noChangeAspect="1"/>
          </p:cNvPicPr>
          <p:nvPr/>
        </p:nvPicPr>
        <p:blipFill rotWithShape="1">
          <a:blip r:embed="rId3"/>
          <a:srcRect l="17414" r="19739"/>
          <a:stretch/>
        </p:blipFill>
        <p:spPr>
          <a:xfrm>
            <a:off x="3155441" y="3260257"/>
            <a:ext cx="844363" cy="736399"/>
          </a:xfrm>
          <a:prstGeom prst="rect">
            <a:avLst/>
          </a:prstGeom>
        </p:spPr>
      </p:pic>
    </p:spTree>
    <p:extLst>
      <p:ext uri="{BB962C8B-B14F-4D97-AF65-F5344CB8AC3E}">
        <p14:creationId xmlns:p14="http://schemas.microsoft.com/office/powerpoint/2010/main" val="246093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84581"/>
            <a:ext cx="8839200" cy="4759019"/>
          </a:xfrm>
        </p:spPr>
        <p:txBody>
          <a:bodyPr>
            <a:normAutofit/>
          </a:bodyPr>
          <a:lstStyle/>
          <a:p>
            <a:r>
              <a:rPr lang="en-US" sz="2800" dirty="0"/>
              <a:t>Efficient algorithms for assistance games</a:t>
            </a:r>
          </a:p>
          <a:p>
            <a:r>
              <a:rPr lang="en-US" sz="2800" dirty="0"/>
              <a:t>Redo all areas of AI that assume a fixed objective/goal/loss/reward</a:t>
            </a:r>
          </a:p>
          <a:p>
            <a:pPr lvl="1"/>
            <a:r>
              <a:rPr lang="en-US" sz="2400" dirty="0"/>
              <a:t>Combinatorial search</a:t>
            </a:r>
          </a:p>
          <a:p>
            <a:pPr lvl="1"/>
            <a:r>
              <a:rPr lang="en-US" sz="2400" dirty="0"/>
              <a:t>Constraint satisfaction</a:t>
            </a:r>
          </a:p>
          <a:p>
            <a:pPr lvl="1"/>
            <a:r>
              <a:rPr lang="en-US" sz="2400" dirty="0"/>
              <a:t>Planning</a:t>
            </a:r>
          </a:p>
          <a:p>
            <a:pPr lvl="1"/>
            <a:r>
              <a:rPr lang="en-US" sz="2400" dirty="0"/>
              <a:t>Markov decision processes</a:t>
            </a:r>
          </a:p>
          <a:p>
            <a:pPr lvl="1"/>
            <a:r>
              <a:rPr lang="en-US" sz="2400" dirty="0"/>
              <a:t>Supervised learning</a:t>
            </a:r>
          </a:p>
          <a:p>
            <a:pPr lvl="1"/>
            <a:r>
              <a:rPr lang="en-US" sz="2400" dirty="0"/>
              <a:t>Reinforcement learning</a:t>
            </a:r>
          </a:p>
          <a:p>
            <a:pPr lvl="1"/>
            <a:r>
              <a:rPr lang="en-US" sz="2400" dirty="0"/>
              <a:t>Perception?</a:t>
            </a:r>
          </a:p>
        </p:txBody>
      </p:sp>
      <p:sp>
        <p:nvSpPr>
          <p:cNvPr id="3" name="Title 2"/>
          <p:cNvSpPr>
            <a:spLocks noGrp="1"/>
          </p:cNvSpPr>
          <p:nvPr>
            <p:ph type="title"/>
          </p:nvPr>
        </p:nvSpPr>
        <p:spPr/>
        <p:txBody>
          <a:bodyPr/>
          <a:lstStyle/>
          <a:p>
            <a:r>
              <a:rPr lang="en-US" dirty="0"/>
              <a:t>Ongoing research</a:t>
            </a:r>
          </a:p>
        </p:txBody>
      </p:sp>
      <p:cxnSp>
        <p:nvCxnSpPr>
          <p:cNvPr id="5" name="Straight Connector 4">
            <a:extLst>
              <a:ext uri="{FF2B5EF4-FFF2-40B4-BE49-F238E27FC236}">
                <a16:creationId xmlns:a16="http://schemas.microsoft.com/office/drawing/2014/main" id="{C1883816-50AF-0D4A-87FB-44BBB7D1AECE}"/>
              </a:ext>
            </a:extLst>
          </p:cNvPr>
          <p:cNvCxnSpPr/>
          <p:nvPr/>
        </p:nvCxnSpPr>
        <p:spPr>
          <a:xfrm>
            <a:off x="3733800" y="1981200"/>
            <a:ext cx="312420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F1C3322-DC07-9C48-8B5B-B0B2B63B8F7D}"/>
              </a:ext>
            </a:extLst>
          </p:cNvPr>
          <p:cNvCxnSpPr>
            <a:cxnSpLocks/>
          </p:cNvCxnSpPr>
          <p:nvPr/>
        </p:nvCxnSpPr>
        <p:spPr>
          <a:xfrm>
            <a:off x="609600" y="2438400"/>
            <a:ext cx="419100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AE1DC-0E53-6341-A835-0E4968B9DBCC}"/>
              </a:ext>
            </a:extLst>
          </p:cNvPr>
          <p:cNvCxnSpPr>
            <a:cxnSpLocks/>
          </p:cNvCxnSpPr>
          <p:nvPr/>
        </p:nvCxnSpPr>
        <p:spPr>
          <a:xfrm>
            <a:off x="914400" y="5486400"/>
            <a:ext cx="175260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51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84581"/>
            <a:ext cx="8839200" cy="5216219"/>
          </a:xfrm>
        </p:spPr>
        <p:txBody>
          <a:bodyPr>
            <a:normAutofit/>
          </a:bodyPr>
          <a:lstStyle/>
          <a:p>
            <a:pPr lvl="1"/>
            <a:r>
              <a:rPr lang="en-US" dirty="0">
                <a:solidFill>
                  <a:srgbClr val="9BFFE6"/>
                </a:solidFill>
              </a:rPr>
              <a:t>Computationally limited</a:t>
            </a:r>
          </a:p>
          <a:p>
            <a:pPr lvl="1"/>
            <a:r>
              <a:rPr lang="en-US" dirty="0">
                <a:solidFill>
                  <a:srgbClr val="9BFFE6"/>
                </a:solidFill>
              </a:rPr>
              <a:t>Hierarchically structured behavior</a:t>
            </a:r>
          </a:p>
          <a:p>
            <a:pPr lvl="1"/>
            <a:r>
              <a:rPr lang="en-US" dirty="0">
                <a:solidFill>
                  <a:srgbClr val="9BFFE6"/>
                </a:solidFill>
              </a:rPr>
              <a:t>Emotionally driven behavior</a:t>
            </a:r>
          </a:p>
          <a:p>
            <a:pPr lvl="1"/>
            <a:r>
              <a:rPr lang="en-US" dirty="0">
                <a:solidFill>
                  <a:srgbClr val="9BFFE6"/>
                </a:solidFill>
              </a:rPr>
              <a:t>Uncertainty about own preferences</a:t>
            </a:r>
          </a:p>
          <a:p>
            <a:pPr lvl="1"/>
            <a:r>
              <a:rPr lang="en-US" dirty="0">
                <a:solidFill>
                  <a:srgbClr val="9BFFE6"/>
                </a:solidFill>
              </a:rPr>
              <a:t>Plasticity of preferences</a:t>
            </a:r>
          </a:p>
          <a:p>
            <a:pPr lvl="1"/>
            <a:r>
              <a:rPr lang="en-US" dirty="0">
                <a:solidFill>
                  <a:srgbClr val="9BFFE6"/>
                </a:solidFill>
              </a:rPr>
              <a:t>Non-additive, memory-laden, retrospective/prospective preferences</a:t>
            </a:r>
          </a:p>
          <a:p>
            <a:pPr lvl="1"/>
            <a:r>
              <a:rPr lang="en-US" dirty="0">
                <a:solidFill>
                  <a:srgbClr val="9BFFE6"/>
                </a:solidFill>
              </a:rPr>
              <a:t>Just generally messed up preferences</a:t>
            </a:r>
          </a:p>
          <a:p>
            <a:pPr marL="384048" lvl="1" indent="0">
              <a:buNone/>
            </a:pPr>
            <a:endParaRPr lang="en-US" sz="2000" dirty="0"/>
          </a:p>
        </p:txBody>
      </p:sp>
      <p:sp>
        <p:nvSpPr>
          <p:cNvPr id="3" name="Title 2"/>
          <p:cNvSpPr>
            <a:spLocks noGrp="1"/>
          </p:cNvSpPr>
          <p:nvPr>
            <p:ph type="title"/>
          </p:nvPr>
        </p:nvSpPr>
        <p:spPr>
          <a:xfrm>
            <a:off x="76200" y="152400"/>
            <a:ext cx="8839200" cy="727381"/>
          </a:xfrm>
        </p:spPr>
        <p:txBody>
          <a:bodyPr/>
          <a:lstStyle/>
          <a:p>
            <a:r>
              <a:rPr lang="en-US" sz="3600" dirty="0"/>
              <a:t>Ongoing research: </a:t>
            </a:r>
            <a:r>
              <a:rPr lang="en-US" sz="3600" dirty="0">
                <a:solidFill>
                  <a:srgbClr val="9BFFE6"/>
                </a:solidFill>
              </a:rPr>
              <a:t>“Imperfect” humans</a:t>
            </a:r>
            <a:endParaRPr lang="en-US" sz="3600" dirty="0"/>
          </a:p>
        </p:txBody>
      </p:sp>
    </p:spTree>
    <p:extLst>
      <p:ext uri="{BB962C8B-B14F-4D97-AF65-F5344CB8AC3E}">
        <p14:creationId xmlns:p14="http://schemas.microsoft.com/office/powerpoint/2010/main" val="349751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84581"/>
            <a:ext cx="8839200" cy="5216219"/>
          </a:xfrm>
        </p:spPr>
        <p:txBody>
          <a:bodyPr>
            <a:normAutofit/>
          </a:bodyPr>
          <a:lstStyle/>
          <a:p>
            <a:r>
              <a:rPr lang="en-US" sz="2800" dirty="0">
                <a:solidFill>
                  <a:srgbClr val="F2F291"/>
                </a:solidFill>
              </a:rPr>
              <a:t>Commonalities and differences in preferences</a:t>
            </a:r>
          </a:p>
          <a:p>
            <a:r>
              <a:rPr lang="en-US" sz="2800" dirty="0">
                <a:solidFill>
                  <a:srgbClr val="F2F291"/>
                </a:solidFill>
              </a:rPr>
              <a:t>Individual loyalty vs. utilitarian global welfare; Somalia problem</a:t>
            </a:r>
          </a:p>
          <a:p>
            <a:r>
              <a:rPr lang="en-US" sz="2800" dirty="0">
                <a:solidFill>
                  <a:srgbClr val="F2F291"/>
                </a:solidFill>
              </a:rPr>
              <a:t>Interpersonal comparisons of preferences</a:t>
            </a:r>
          </a:p>
          <a:p>
            <a:r>
              <a:rPr lang="en-US" sz="2800" dirty="0">
                <a:solidFill>
                  <a:srgbClr val="F2F291"/>
                </a:solidFill>
              </a:rPr>
              <a:t>Comparisons across different population sizes: how many humans?</a:t>
            </a:r>
          </a:p>
          <a:p>
            <a:r>
              <a:rPr lang="en-US" sz="2800" dirty="0">
                <a:solidFill>
                  <a:srgbClr val="F2F291"/>
                </a:solidFill>
              </a:rPr>
              <a:t>Aggregation over individuals with different beliefs</a:t>
            </a:r>
          </a:p>
          <a:p>
            <a:r>
              <a:rPr lang="en-US" sz="2800" dirty="0">
                <a:solidFill>
                  <a:srgbClr val="F2F291"/>
                </a:solidFill>
              </a:rPr>
              <a:t>Altruism/indifference/sadism; pride/rivalry/envy</a:t>
            </a:r>
          </a:p>
          <a:p>
            <a:pPr marL="384048" lvl="1" indent="0">
              <a:buNone/>
            </a:pPr>
            <a:endParaRPr lang="en-US" sz="1800" dirty="0"/>
          </a:p>
        </p:txBody>
      </p:sp>
      <p:sp>
        <p:nvSpPr>
          <p:cNvPr id="6" name="Title 2">
            <a:extLst>
              <a:ext uri="{FF2B5EF4-FFF2-40B4-BE49-F238E27FC236}">
                <a16:creationId xmlns:a16="http://schemas.microsoft.com/office/drawing/2014/main" id="{4A959F8C-0D7E-3242-B888-22397021D096}"/>
              </a:ext>
            </a:extLst>
          </p:cNvPr>
          <p:cNvSpPr>
            <a:spLocks noGrp="1"/>
          </p:cNvSpPr>
          <p:nvPr>
            <p:ph type="title"/>
          </p:nvPr>
        </p:nvSpPr>
        <p:spPr>
          <a:xfrm>
            <a:off x="76200" y="152400"/>
            <a:ext cx="8839200" cy="727381"/>
          </a:xfrm>
        </p:spPr>
        <p:txBody>
          <a:bodyPr/>
          <a:lstStyle/>
          <a:p>
            <a:r>
              <a:rPr lang="en-US" sz="3600" dirty="0"/>
              <a:t>Ongoing research: </a:t>
            </a:r>
            <a:r>
              <a:rPr lang="en-US" sz="3600" dirty="0">
                <a:solidFill>
                  <a:srgbClr val="9BFFE6"/>
                </a:solidFill>
              </a:rPr>
              <a:t>Many humans</a:t>
            </a:r>
            <a:endParaRPr lang="en-US" sz="3600" dirty="0"/>
          </a:p>
        </p:txBody>
      </p:sp>
    </p:spTree>
    <p:extLst>
      <p:ext uri="{BB962C8B-B14F-4D97-AF65-F5344CB8AC3E}">
        <p14:creationId xmlns:p14="http://schemas.microsoft.com/office/powerpoint/2010/main" val="352227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2" y="3352801"/>
            <a:ext cx="8610601" cy="2438400"/>
          </a:xfrm>
        </p:spPr>
        <p:txBody>
          <a:bodyPr>
            <a:normAutofit fontScale="77500" lnSpcReduction="20000"/>
          </a:bodyPr>
          <a:lstStyle/>
          <a:p>
            <a:r>
              <a:rPr lang="en-US" dirty="0"/>
              <a:t>How should a robot aggregate human preferences?</a:t>
            </a:r>
          </a:p>
          <a:p>
            <a:r>
              <a:rPr lang="en-US" dirty="0" err="1">
                <a:solidFill>
                  <a:srgbClr val="CCFFCC"/>
                </a:solidFill>
              </a:rPr>
              <a:t>Harsanyi</a:t>
            </a:r>
            <a:r>
              <a:rPr lang="en-US" dirty="0"/>
              <a:t>: Pareto-optimal policy optimizes a linear combination, assuming a common prior over the future</a:t>
            </a:r>
          </a:p>
          <a:p>
            <a:r>
              <a:rPr lang="en-US" dirty="0" err="1">
                <a:solidFill>
                  <a:srgbClr val="CCFFCC"/>
                </a:solidFill>
              </a:rPr>
              <a:t>Critch</a:t>
            </a:r>
            <a:r>
              <a:rPr lang="en-US" dirty="0">
                <a:solidFill>
                  <a:srgbClr val="CCFFCC"/>
                </a:solidFill>
              </a:rPr>
              <a:t>, Russell, Desai (NIPS 18)</a:t>
            </a:r>
            <a:r>
              <a:rPr lang="en-US" dirty="0"/>
              <a:t>: Pareto-optimal policies have dynamic weights proportional to whose predictions turn out to be correct</a:t>
            </a:r>
          </a:p>
          <a:p>
            <a:pPr lvl="1"/>
            <a:r>
              <a:rPr lang="en-US" dirty="0"/>
              <a:t>Everyone prefers this policy because they think they are right</a:t>
            </a:r>
          </a:p>
          <a:p>
            <a:pPr marL="18288" indent="0">
              <a:buNone/>
            </a:pPr>
            <a:endParaRPr lang="en-US" dirty="0"/>
          </a:p>
        </p:txBody>
      </p:sp>
      <p:sp>
        <p:nvSpPr>
          <p:cNvPr id="3" name="Title 2"/>
          <p:cNvSpPr>
            <a:spLocks noGrp="1"/>
          </p:cNvSpPr>
          <p:nvPr>
            <p:ph type="title"/>
          </p:nvPr>
        </p:nvSpPr>
        <p:spPr/>
        <p:txBody>
          <a:bodyPr/>
          <a:lstStyle/>
          <a:p>
            <a:r>
              <a:rPr lang="en-US" dirty="0"/>
              <a:t>One robot, many humans</a:t>
            </a:r>
          </a:p>
        </p:txBody>
      </p:sp>
      <p:pic>
        <p:nvPicPr>
          <p:cNvPr id="4" name="Picture 3"/>
          <p:cNvPicPr>
            <a:picLocks noChangeAspect="1"/>
          </p:cNvPicPr>
          <p:nvPr/>
        </p:nvPicPr>
        <p:blipFill rotWithShape="1">
          <a:blip r:embed="rId2"/>
          <a:srcRect l="21998" t="1" r="24001" b="27257"/>
          <a:stretch/>
        </p:blipFill>
        <p:spPr>
          <a:xfrm>
            <a:off x="1219213" y="1295401"/>
            <a:ext cx="854784" cy="1151467"/>
          </a:xfrm>
          <a:prstGeom prst="rect">
            <a:avLst/>
          </a:prstGeom>
        </p:spPr>
      </p:pic>
      <p:pic>
        <p:nvPicPr>
          <p:cNvPr id="5" name="Picture 4"/>
          <p:cNvPicPr>
            <a:picLocks noChangeAspect="1"/>
          </p:cNvPicPr>
          <p:nvPr/>
        </p:nvPicPr>
        <p:blipFill>
          <a:blip r:embed="rId3"/>
          <a:stretch>
            <a:fillRect/>
          </a:stretch>
        </p:blipFill>
        <p:spPr>
          <a:xfrm>
            <a:off x="5410201" y="1295402"/>
            <a:ext cx="1381188" cy="1752599"/>
          </a:xfrm>
          <a:prstGeom prst="rect">
            <a:avLst/>
          </a:prstGeom>
        </p:spPr>
      </p:pic>
      <p:pic>
        <p:nvPicPr>
          <p:cNvPr id="6" name="Picture 5"/>
          <p:cNvPicPr>
            <a:picLocks noChangeAspect="1"/>
          </p:cNvPicPr>
          <p:nvPr/>
        </p:nvPicPr>
        <p:blipFill rotWithShape="1">
          <a:blip r:embed="rId2"/>
          <a:srcRect l="21998" t="1" r="24001" b="27257"/>
          <a:stretch/>
        </p:blipFill>
        <p:spPr>
          <a:xfrm>
            <a:off x="1524012" y="1524000"/>
            <a:ext cx="854784" cy="1151467"/>
          </a:xfrm>
          <a:prstGeom prst="rect">
            <a:avLst/>
          </a:prstGeom>
        </p:spPr>
      </p:pic>
      <p:pic>
        <p:nvPicPr>
          <p:cNvPr id="7" name="Picture 6"/>
          <p:cNvPicPr>
            <a:picLocks noChangeAspect="1"/>
          </p:cNvPicPr>
          <p:nvPr/>
        </p:nvPicPr>
        <p:blipFill rotWithShape="1">
          <a:blip r:embed="rId2"/>
          <a:srcRect l="21998" t="1" r="24001" b="27257"/>
          <a:stretch/>
        </p:blipFill>
        <p:spPr>
          <a:xfrm>
            <a:off x="1898005" y="1752600"/>
            <a:ext cx="854784" cy="1151467"/>
          </a:xfrm>
          <a:prstGeom prst="rect">
            <a:avLst/>
          </a:prstGeom>
        </p:spPr>
      </p:pic>
      <p:pic>
        <p:nvPicPr>
          <p:cNvPr id="8" name="Picture 7"/>
          <p:cNvPicPr>
            <a:picLocks noChangeAspect="1"/>
          </p:cNvPicPr>
          <p:nvPr/>
        </p:nvPicPr>
        <p:blipFill rotWithShape="1">
          <a:blip r:embed="rId2"/>
          <a:srcRect l="21998" t="1" r="24001" b="27257"/>
          <a:stretch/>
        </p:blipFill>
        <p:spPr>
          <a:xfrm>
            <a:off x="2202812" y="2057400"/>
            <a:ext cx="854784" cy="1151467"/>
          </a:xfrm>
          <a:prstGeom prst="rect">
            <a:avLst/>
          </a:prstGeom>
        </p:spPr>
      </p:pic>
    </p:spTree>
    <p:extLst>
      <p:ext uri="{BB962C8B-B14F-4D97-AF65-F5344CB8AC3E}">
        <p14:creationId xmlns:p14="http://schemas.microsoft.com/office/powerpoint/2010/main" val="188314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4D90F6-0F7C-174E-9839-6DF6ECF03939}"/>
              </a:ext>
            </a:extLst>
          </p:cNvPr>
          <p:cNvSpPr>
            <a:spLocks noGrp="1"/>
          </p:cNvSpPr>
          <p:nvPr>
            <p:ph idx="1"/>
          </p:nvPr>
        </p:nvSpPr>
        <p:spPr>
          <a:xfrm>
            <a:off x="0" y="1295400"/>
            <a:ext cx="9144000" cy="5181600"/>
          </a:xfrm>
        </p:spPr>
        <p:txBody>
          <a:bodyPr>
            <a:normAutofit/>
          </a:bodyPr>
          <a:lstStyle/>
          <a:p>
            <a:r>
              <a:rPr lang="en-US" sz="2400" dirty="0"/>
              <a:t>Utility = self-regarding +</a:t>
            </a:r>
            <a:r>
              <a:rPr lang="en-US" sz="2400" baseline="30000" dirty="0"/>
              <a:t>*</a:t>
            </a:r>
            <a:r>
              <a:rPr lang="en-US" sz="2400" dirty="0"/>
              <a:t> other-regarding</a:t>
            </a:r>
          </a:p>
          <a:p>
            <a:r>
              <a:rPr lang="en-US" sz="2400" dirty="0"/>
              <a:t>A world with two people, Alice and Bob</a:t>
            </a:r>
          </a:p>
          <a:p>
            <a:pPr lvl="1"/>
            <a:r>
              <a:rPr lang="en-US" sz="2000" i="1" dirty="0">
                <a:solidFill>
                  <a:srgbClr val="10FF03"/>
                </a:solidFill>
                <a:effectLst/>
              </a:rPr>
              <a:t>U</a:t>
            </a:r>
            <a:r>
              <a:rPr lang="en-US" sz="2000" i="1" baseline="-25000" dirty="0">
                <a:solidFill>
                  <a:srgbClr val="10FF03"/>
                </a:solidFill>
                <a:effectLst/>
              </a:rPr>
              <a:t>A</a:t>
            </a:r>
            <a:r>
              <a:rPr lang="en-US" sz="2000" dirty="0">
                <a:solidFill>
                  <a:srgbClr val="10FF03"/>
                </a:solidFill>
                <a:effectLst/>
              </a:rPr>
              <a:t> = </a:t>
            </a:r>
            <a:r>
              <a:rPr lang="en-US" sz="2000" i="1" dirty="0" err="1">
                <a:solidFill>
                  <a:srgbClr val="10FF03"/>
                </a:solidFill>
                <a:effectLst/>
              </a:rPr>
              <a:t>w</a:t>
            </a:r>
            <a:r>
              <a:rPr lang="en-US" sz="2000" i="1" baseline="-25000" dirty="0" err="1">
                <a:solidFill>
                  <a:srgbClr val="10FF03"/>
                </a:solidFill>
                <a:effectLst/>
              </a:rPr>
              <a:t>A</a:t>
            </a:r>
            <a:r>
              <a:rPr lang="en-US" sz="2000" dirty="0">
                <a:solidFill>
                  <a:srgbClr val="10FF03"/>
                </a:solidFill>
                <a:effectLst/>
              </a:rPr>
              <a:t> + </a:t>
            </a:r>
            <a:r>
              <a:rPr lang="en-US" sz="2000" i="1" dirty="0">
                <a:solidFill>
                  <a:srgbClr val="10FF03"/>
                </a:solidFill>
                <a:effectLst/>
              </a:rPr>
              <a:t>C</a:t>
            </a:r>
            <a:r>
              <a:rPr lang="en-US" sz="2000" i="1" baseline="-25000" dirty="0">
                <a:solidFill>
                  <a:srgbClr val="10FF03"/>
                </a:solidFill>
                <a:effectLst/>
              </a:rPr>
              <a:t>AB</a:t>
            </a:r>
            <a:r>
              <a:rPr lang="en-US" sz="2000" i="1" dirty="0">
                <a:solidFill>
                  <a:srgbClr val="10FF03"/>
                </a:solidFill>
                <a:effectLst/>
              </a:rPr>
              <a:t> </a:t>
            </a:r>
            <a:r>
              <a:rPr lang="en-US" sz="2000" i="1" dirty="0" err="1">
                <a:solidFill>
                  <a:srgbClr val="10FF03"/>
                </a:solidFill>
                <a:effectLst/>
              </a:rPr>
              <a:t>w</a:t>
            </a:r>
            <a:r>
              <a:rPr lang="en-US" sz="2000" i="1" baseline="-25000" dirty="0" err="1">
                <a:solidFill>
                  <a:srgbClr val="10FF03"/>
                </a:solidFill>
                <a:effectLst/>
              </a:rPr>
              <a:t>B</a:t>
            </a:r>
            <a:endParaRPr lang="en-US" sz="2000" dirty="0">
              <a:solidFill>
                <a:srgbClr val="10FF03"/>
              </a:solidFill>
              <a:effectLst/>
            </a:endParaRPr>
          </a:p>
          <a:p>
            <a:pPr lvl="1"/>
            <a:r>
              <a:rPr lang="en-US" sz="2000" i="1" dirty="0">
                <a:solidFill>
                  <a:srgbClr val="10FF03"/>
                </a:solidFill>
                <a:effectLst/>
              </a:rPr>
              <a:t>U</a:t>
            </a:r>
            <a:r>
              <a:rPr lang="en-US" sz="2000" i="1" baseline="-25000" dirty="0">
                <a:solidFill>
                  <a:srgbClr val="10FF03"/>
                </a:solidFill>
                <a:effectLst/>
              </a:rPr>
              <a:t>B</a:t>
            </a:r>
            <a:r>
              <a:rPr lang="en-US" sz="2000" dirty="0">
                <a:solidFill>
                  <a:srgbClr val="10FF03"/>
                </a:solidFill>
                <a:effectLst/>
              </a:rPr>
              <a:t> = </a:t>
            </a:r>
            <a:r>
              <a:rPr lang="en-US" sz="2000" i="1" dirty="0" err="1">
                <a:solidFill>
                  <a:srgbClr val="10FF03"/>
                </a:solidFill>
                <a:effectLst/>
              </a:rPr>
              <a:t>w</a:t>
            </a:r>
            <a:r>
              <a:rPr lang="en-US" sz="2000" i="1" baseline="-25000" dirty="0" err="1">
                <a:solidFill>
                  <a:srgbClr val="10FF03"/>
                </a:solidFill>
                <a:effectLst/>
              </a:rPr>
              <a:t>B</a:t>
            </a:r>
            <a:r>
              <a:rPr lang="en-US" sz="2000" dirty="0">
                <a:solidFill>
                  <a:srgbClr val="10FF03"/>
                </a:solidFill>
                <a:effectLst/>
              </a:rPr>
              <a:t> + </a:t>
            </a:r>
            <a:r>
              <a:rPr lang="en-US" sz="2000" i="1" dirty="0">
                <a:solidFill>
                  <a:srgbClr val="10FF03"/>
                </a:solidFill>
                <a:effectLst/>
              </a:rPr>
              <a:t>C</a:t>
            </a:r>
            <a:r>
              <a:rPr lang="en-US" sz="2000" i="1" baseline="-25000" dirty="0">
                <a:solidFill>
                  <a:srgbClr val="10FF03"/>
                </a:solidFill>
                <a:effectLst/>
              </a:rPr>
              <a:t>BA</a:t>
            </a:r>
            <a:r>
              <a:rPr lang="en-US" sz="2000" i="1" dirty="0">
                <a:solidFill>
                  <a:srgbClr val="10FF03"/>
                </a:solidFill>
                <a:effectLst/>
              </a:rPr>
              <a:t> </a:t>
            </a:r>
            <a:r>
              <a:rPr lang="en-US" sz="2000" i="1" dirty="0" err="1">
                <a:solidFill>
                  <a:srgbClr val="10FF03"/>
                </a:solidFill>
                <a:effectLst/>
              </a:rPr>
              <a:t>w</a:t>
            </a:r>
            <a:r>
              <a:rPr lang="en-US" sz="2000" i="1" baseline="-25000" dirty="0" err="1">
                <a:solidFill>
                  <a:srgbClr val="10FF03"/>
                </a:solidFill>
                <a:effectLst/>
              </a:rPr>
              <a:t>A</a:t>
            </a:r>
            <a:endParaRPr lang="en-US" sz="2000" i="1" baseline="-25000" dirty="0">
              <a:solidFill>
                <a:srgbClr val="10FF03"/>
              </a:solidFill>
              <a:effectLst/>
            </a:endParaRPr>
          </a:p>
          <a:p>
            <a:r>
              <a:rPr lang="en-US" sz="2400" dirty="0"/>
              <a:t>Altruism/indifference/sadism depend on signs of caring factors </a:t>
            </a:r>
            <a:r>
              <a:rPr lang="en-US" sz="2400" i="1" dirty="0">
                <a:solidFill>
                  <a:srgbClr val="10FF03"/>
                </a:solidFill>
                <a:effectLst/>
              </a:rPr>
              <a:t>C</a:t>
            </a:r>
            <a:r>
              <a:rPr lang="en-US" sz="2400" i="1" baseline="-25000" dirty="0">
                <a:solidFill>
                  <a:srgbClr val="10FF03"/>
                </a:solidFill>
                <a:effectLst/>
              </a:rPr>
              <a:t>AB</a:t>
            </a:r>
            <a:r>
              <a:rPr lang="en-US" sz="2400" dirty="0">
                <a:effectLst/>
              </a:rPr>
              <a:t> and </a:t>
            </a:r>
            <a:r>
              <a:rPr lang="en-US" sz="2400" i="1" dirty="0">
                <a:solidFill>
                  <a:srgbClr val="10FF03"/>
                </a:solidFill>
                <a:effectLst/>
              </a:rPr>
              <a:t>C</a:t>
            </a:r>
            <a:r>
              <a:rPr lang="en-US" sz="2400" i="1" baseline="-25000" dirty="0">
                <a:solidFill>
                  <a:srgbClr val="10FF03"/>
                </a:solidFill>
                <a:effectLst/>
              </a:rPr>
              <a:t>BA</a:t>
            </a:r>
          </a:p>
          <a:p>
            <a:r>
              <a:rPr lang="en-US" sz="2400" dirty="0">
                <a:effectLst/>
              </a:rPr>
              <a:t>If </a:t>
            </a:r>
            <a:r>
              <a:rPr lang="en-US" sz="2400" i="1" dirty="0">
                <a:solidFill>
                  <a:srgbClr val="10FF03"/>
                </a:solidFill>
                <a:effectLst/>
              </a:rPr>
              <a:t>C</a:t>
            </a:r>
            <a:r>
              <a:rPr lang="en-US" sz="2400" i="1" baseline="-25000" dirty="0">
                <a:solidFill>
                  <a:srgbClr val="10FF03"/>
                </a:solidFill>
                <a:effectLst/>
              </a:rPr>
              <a:t>AB</a:t>
            </a:r>
            <a:r>
              <a:rPr lang="en-US" sz="2400" dirty="0">
                <a:solidFill>
                  <a:srgbClr val="10FF03"/>
                </a:solidFill>
                <a:effectLst/>
              </a:rPr>
              <a:t> = 0</a:t>
            </a:r>
            <a:r>
              <a:rPr lang="en-US" sz="2400" dirty="0">
                <a:effectLst/>
              </a:rPr>
              <a:t>, Alice is happy to steal from Bob, etc.</a:t>
            </a:r>
          </a:p>
          <a:p>
            <a:r>
              <a:rPr lang="en-US" sz="2400" dirty="0">
                <a:effectLst/>
              </a:rPr>
              <a:t>If </a:t>
            </a:r>
            <a:r>
              <a:rPr lang="en-US" sz="2400" i="1" dirty="0">
                <a:solidFill>
                  <a:srgbClr val="10FF03"/>
                </a:solidFill>
                <a:effectLst/>
              </a:rPr>
              <a:t>C</a:t>
            </a:r>
            <a:r>
              <a:rPr lang="en-US" sz="2400" i="1" baseline="-25000" dirty="0">
                <a:solidFill>
                  <a:srgbClr val="10FF03"/>
                </a:solidFill>
                <a:effectLst/>
              </a:rPr>
              <a:t>AB</a:t>
            </a:r>
            <a:r>
              <a:rPr lang="en-US" sz="2400" dirty="0">
                <a:solidFill>
                  <a:srgbClr val="10FF03"/>
                </a:solidFill>
                <a:effectLst/>
              </a:rPr>
              <a:t> = 0</a:t>
            </a:r>
            <a:r>
              <a:rPr lang="en-US" sz="2400" dirty="0">
                <a:effectLst/>
              </a:rPr>
              <a:t> and </a:t>
            </a:r>
            <a:r>
              <a:rPr lang="en-US" sz="2400" i="1" dirty="0">
                <a:solidFill>
                  <a:srgbClr val="10FF03"/>
                </a:solidFill>
                <a:effectLst/>
              </a:rPr>
              <a:t>C</a:t>
            </a:r>
            <a:r>
              <a:rPr lang="en-US" sz="2400" i="1" baseline="-25000" dirty="0">
                <a:solidFill>
                  <a:srgbClr val="10FF03"/>
                </a:solidFill>
                <a:effectLst/>
              </a:rPr>
              <a:t>BA</a:t>
            </a:r>
            <a:r>
              <a:rPr lang="en-US" sz="2400" dirty="0">
                <a:solidFill>
                  <a:srgbClr val="10FF03"/>
                </a:solidFill>
                <a:effectLst/>
              </a:rPr>
              <a:t> &gt; 0</a:t>
            </a:r>
            <a:r>
              <a:rPr lang="en-US" sz="2400" dirty="0">
                <a:effectLst/>
              </a:rPr>
              <a:t>, optimizing </a:t>
            </a:r>
            <a:r>
              <a:rPr lang="en-US" sz="2400" i="1" dirty="0">
                <a:solidFill>
                  <a:srgbClr val="10FF03"/>
                </a:solidFill>
                <a:effectLst/>
              </a:rPr>
              <a:t>U</a:t>
            </a:r>
            <a:r>
              <a:rPr lang="en-US" sz="2400" i="1" baseline="-25000" dirty="0">
                <a:solidFill>
                  <a:srgbClr val="10FF03"/>
                </a:solidFill>
                <a:effectLst/>
              </a:rPr>
              <a:t>A</a:t>
            </a:r>
            <a:r>
              <a:rPr lang="en-US" sz="2400" dirty="0">
                <a:solidFill>
                  <a:srgbClr val="10FF03"/>
                </a:solidFill>
                <a:effectLst/>
              </a:rPr>
              <a:t> + </a:t>
            </a:r>
            <a:r>
              <a:rPr lang="en-US" sz="2400" i="1" dirty="0">
                <a:solidFill>
                  <a:srgbClr val="10FF03"/>
                </a:solidFill>
                <a:effectLst/>
              </a:rPr>
              <a:t>U</a:t>
            </a:r>
            <a:r>
              <a:rPr lang="en-US" sz="2400" i="1" baseline="-25000" dirty="0">
                <a:solidFill>
                  <a:srgbClr val="10FF03"/>
                </a:solidFill>
                <a:effectLst/>
              </a:rPr>
              <a:t>B</a:t>
            </a:r>
            <a:r>
              <a:rPr lang="en-US" sz="2400" dirty="0">
                <a:effectLst/>
              </a:rPr>
              <a:t> typically leaves Alice with more wellbeing (but Bob may be happier)</a:t>
            </a:r>
          </a:p>
          <a:p>
            <a:r>
              <a:rPr lang="en-US" sz="2400" dirty="0">
                <a:effectLst/>
              </a:rPr>
              <a:t>If </a:t>
            </a:r>
            <a:r>
              <a:rPr lang="en-US" sz="2400" i="1" dirty="0">
                <a:solidFill>
                  <a:srgbClr val="F4FF00"/>
                </a:solidFill>
                <a:effectLst/>
              </a:rPr>
              <a:t>C</a:t>
            </a:r>
            <a:r>
              <a:rPr lang="en-US" sz="2400" i="1" baseline="-25000" dirty="0">
                <a:solidFill>
                  <a:srgbClr val="F4FF00"/>
                </a:solidFill>
                <a:effectLst/>
              </a:rPr>
              <a:t>AB</a:t>
            </a:r>
            <a:r>
              <a:rPr lang="en-US" sz="2400" dirty="0">
                <a:solidFill>
                  <a:srgbClr val="F4FF00"/>
                </a:solidFill>
                <a:effectLst/>
              </a:rPr>
              <a:t> &lt; 0</a:t>
            </a:r>
            <a:r>
              <a:rPr lang="en-US" sz="2400" dirty="0">
                <a:effectLst/>
              </a:rPr>
              <a:t>, should the robot ignore Alice’s sadism?</a:t>
            </a:r>
          </a:p>
          <a:p>
            <a:pPr marL="384048" lvl="1" indent="0">
              <a:buNone/>
            </a:pPr>
            <a:r>
              <a:rPr lang="en-US" sz="2000" dirty="0" err="1">
                <a:solidFill>
                  <a:schemeClr val="accent5">
                    <a:lumMod val="40000"/>
                    <a:lumOff val="60000"/>
                  </a:schemeClr>
                </a:solidFill>
                <a:effectLst/>
              </a:rPr>
              <a:t>Harsanyi</a:t>
            </a:r>
            <a:r>
              <a:rPr lang="en-US" sz="2000" dirty="0">
                <a:solidFill>
                  <a:schemeClr val="accent5">
                    <a:lumMod val="40000"/>
                    <a:lumOff val="60000"/>
                  </a:schemeClr>
                </a:solidFill>
                <a:effectLst/>
              </a:rPr>
              <a:t> ‘77: “No amount of goodwill to individual X can impose the moral obligation on me to help him in hurting a third person, individual Y.</a:t>
            </a:r>
          </a:p>
          <a:p>
            <a:pPr lvl="1"/>
            <a:endParaRPr lang="en-US" sz="2000" dirty="0"/>
          </a:p>
        </p:txBody>
      </p:sp>
      <p:sp>
        <p:nvSpPr>
          <p:cNvPr id="3" name="Title 2">
            <a:extLst>
              <a:ext uri="{FF2B5EF4-FFF2-40B4-BE49-F238E27FC236}">
                <a16:creationId xmlns:a16="http://schemas.microsoft.com/office/drawing/2014/main" id="{F86D6662-8FFE-2A44-BFAD-911B14D5BE46}"/>
              </a:ext>
            </a:extLst>
          </p:cNvPr>
          <p:cNvSpPr>
            <a:spLocks noGrp="1"/>
          </p:cNvSpPr>
          <p:nvPr>
            <p:ph type="title"/>
          </p:nvPr>
        </p:nvSpPr>
        <p:spPr>
          <a:xfrm>
            <a:off x="304800" y="270181"/>
            <a:ext cx="8229600" cy="914400"/>
          </a:xfrm>
        </p:spPr>
        <p:txBody>
          <a:bodyPr/>
          <a:lstStyle/>
          <a:p>
            <a:r>
              <a:rPr lang="en-US" sz="4400" dirty="0"/>
              <a:t>Altruism, indifference, sadism</a:t>
            </a:r>
          </a:p>
        </p:txBody>
      </p:sp>
    </p:spTree>
    <p:extLst>
      <p:ext uri="{BB962C8B-B14F-4D97-AF65-F5344CB8AC3E}">
        <p14:creationId xmlns:p14="http://schemas.microsoft.com/office/powerpoint/2010/main" val="41690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4D90F6-0F7C-174E-9839-6DF6ECF03939}"/>
              </a:ext>
            </a:extLst>
          </p:cNvPr>
          <p:cNvSpPr>
            <a:spLocks noGrp="1"/>
          </p:cNvSpPr>
          <p:nvPr>
            <p:ph idx="1"/>
          </p:nvPr>
        </p:nvSpPr>
        <p:spPr>
          <a:xfrm>
            <a:off x="0" y="1720284"/>
            <a:ext cx="8991600" cy="4052455"/>
          </a:xfrm>
        </p:spPr>
        <p:txBody>
          <a:bodyPr>
            <a:normAutofit fontScale="92500" lnSpcReduction="10000"/>
          </a:bodyPr>
          <a:lstStyle/>
          <a:p>
            <a:r>
              <a:rPr lang="en-US" dirty="0"/>
              <a:t>Relative wellbeing is important to humans </a:t>
            </a:r>
          </a:p>
          <a:p>
            <a:pPr lvl="1"/>
            <a:r>
              <a:rPr lang="en-US" dirty="0"/>
              <a:t>Veblen, Hirsch: positional goods</a:t>
            </a:r>
          </a:p>
          <a:p>
            <a:pPr lvl="1"/>
            <a:r>
              <a:rPr lang="en-US" sz="2400" i="1" dirty="0">
                <a:solidFill>
                  <a:srgbClr val="10FF03"/>
                </a:solidFill>
                <a:effectLst/>
              </a:rPr>
              <a:t>U</a:t>
            </a:r>
            <a:r>
              <a:rPr lang="en-US" sz="2400" i="1" baseline="-25000" dirty="0">
                <a:solidFill>
                  <a:srgbClr val="10FF03"/>
                </a:solidFill>
                <a:effectLst/>
              </a:rPr>
              <a:t>A</a:t>
            </a:r>
            <a:r>
              <a:rPr lang="en-US" sz="2400" dirty="0">
                <a:solidFill>
                  <a:srgbClr val="10FF03"/>
                </a:solidFill>
                <a:effectLst/>
              </a:rPr>
              <a:t> = </a:t>
            </a:r>
            <a:r>
              <a:rPr lang="en-US" sz="2400" i="1" dirty="0" err="1">
                <a:solidFill>
                  <a:srgbClr val="10FF03"/>
                </a:solidFill>
                <a:effectLst/>
              </a:rPr>
              <a:t>w</a:t>
            </a:r>
            <a:r>
              <a:rPr lang="en-US" sz="2400" i="1" baseline="-25000" dirty="0" err="1">
                <a:solidFill>
                  <a:srgbClr val="10FF03"/>
                </a:solidFill>
                <a:effectLst/>
              </a:rPr>
              <a:t>A</a:t>
            </a:r>
            <a:r>
              <a:rPr lang="en-US" sz="2400" dirty="0">
                <a:solidFill>
                  <a:srgbClr val="10FF03"/>
                </a:solidFill>
                <a:effectLst/>
              </a:rPr>
              <a:t> + </a:t>
            </a:r>
            <a:r>
              <a:rPr lang="en-US" sz="2400" i="1" dirty="0">
                <a:solidFill>
                  <a:srgbClr val="10FF03"/>
                </a:solidFill>
                <a:effectLst/>
              </a:rPr>
              <a:t>C</a:t>
            </a:r>
            <a:r>
              <a:rPr lang="en-US" sz="2400" i="1" baseline="-25000" dirty="0">
                <a:solidFill>
                  <a:srgbClr val="10FF03"/>
                </a:solidFill>
                <a:effectLst/>
              </a:rPr>
              <a:t>AB</a:t>
            </a:r>
            <a:r>
              <a:rPr lang="en-US" sz="2400" i="1" dirty="0">
                <a:solidFill>
                  <a:srgbClr val="10FF03"/>
                </a:solidFill>
                <a:effectLst/>
              </a:rPr>
              <a:t> </a:t>
            </a:r>
            <a:r>
              <a:rPr lang="en-US" sz="2400" i="1" dirty="0" err="1">
                <a:solidFill>
                  <a:srgbClr val="10FF03"/>
                </a:solidFill>
                <a:effectLst/>
              </a:rPr>
              <a:t>w</a:t>
            </a:r>
            <a:r>
              <a:rPr lang="en-US" sz="2400" i="1" baseline="-25000" dirty="0" err="1">
                <a:solidFill>
                  <a:srgbClr val="10FF03"/>
                </a:solidFill>
                <a:effectLst/>
              </a:rPr>
              <a:t>B</a:t>
            </a:r>
            <a:r>
              <a:rPr lang="en-US" sz="2400" i="1" baseline="-25000" dirty="0">
                <a:solidFill>
                  <a:srgbClr val="10FF03"/>
                </a:solidFill>
                <a:effectLst/>
              </a:rPr>
              <a:t>  </a:t>
            </a:r>
            <a:r>
              <a:rPr lang="en-US" sz="2400" dirty="0">
                <a:solidFill>
                  <a:srgbClr val="10FF03"/>
                </a:solidFill>
                <a:effectLst/>
              </a:rPr>
              <a:t>– </a:t>
            </a:r>
            <a:r>
              <a:rPr lang="en-US" sz="2400" i="1" dirty="0">
                <a:solidFill>
                  <a:srgbClr val="10FF03"/>
                </a:solidFill>
                <a:effectLst/>
              </a:rPr>
              <a:t>E</a:t>
            </a:r>
            <a:r>
              <a:rPr lang="en-US" sz="2400" i="1" baseline="-25000" dirty="0">
                <a:solidFill>
                  <a:srgbClr val="10FF03"/>
                </a:solidFill>
                <a:effectLst/>
              </a:rPr>
              <a:t>AB</a:t>
            </a:r>
            <a:r>
              <a:rPr lang="en-US" sz="2400" i="1" dirty="0">
                <a:solidFill>
                  <a:srgbClr val="10FF03"/>
                </a:solidFill>
                <a:effectLst/>
              </a:rPr>
              <a:t> </a:t>
            </a:r>
            <a:r>
              <a:rPr lang="en-US" sz="2400" dirty="0">
                <a:solidFill>
                  <a:srgbClr val="10FF03"/>
                </a:solidFill>
                <a:effectLst/>
              </a:rPr>
              <a:t>(</a:t>
            </a:r>
            <a:r>
              <a:rPr lang="en-US" sz="2400" i="1" dirty="0" err="1">
                <a:solidFill>
                  <a:srgbClr val="10FF03"/>
                </a:solidFill>
                <a:effectLst/>
              </a:rPr>
              <a:t>w</a:t>
            </a:r>
            <a:r>
              <a:rPr lang="en-US" sz="2400" i="1" baseline="-25000" dirty="0" err="1">
                <a:solidFill>
                  <a:srgbClr val="10FF03"/>
                </a:solidFill>
                <a:effectLst/>
              </a:rPr>
              <a:t>B</a:t>
            </a:r>
            <a:r>
              <a:rPr lang="en-US" sz="2400" dirty="0">
                <a:solidFill>
                  <a:srgbClr val="10FF03"/>
                </a:solidFill>
                <a:effectLst/>
              </a:rPr>
              <a:t> – </a:t>
            </a:r>
            <a:r>
              <a:rPr lang="en-US" sz="2400" i="1" dirty="0" err="1">
                <a:solidFill>
                  <a:srgbClr val="10FF03"/>
                </a:solidFill>
                <a:effectLst/>
              </a:rPr>
              <a:t>w</a:t>
            </a:r>
            <a:r>
              <a:rPr lang="en-US" sz="2400" i="1" baseline="-25000" dirty="0" err="1">
                <a:solidFill>
                  <a:srgbClr val="10FF03"/>
                </a:solidFill>
                <a:effectLst/>
              </a:rPr>
              <a:t>A</a:t>
            </a:r>
            <a:r>
              <a:rPr lang="en-US" sz="2400" dirty="0">
                <a:solidFill>
                  <a:srgbClr val="10FF03"/>
                </a:solidFill>
                <a:effectLst/>
              </a:rPr>
              <a:t>) + </a:t>
            </a:r>
            <a:r>
              <a:rPr lang="en-US" sz="2400" i="1" dirty="0">
                <a:solidFill>
                  <a:srgbClr val="10FF03"/>
                </a:solidFill>
                <a:effectLst/>
              </a:rPr>
              <a:t>P</a:t>
            </a:r>
            <a:r>
              <a:rPr lang="en-US" sz="2400" i="1" baseline="-25000" dirty="0">
                <a:solidFill>
                  <a:srgbClr val="10FF03"/>
                </a:solidFill>
                <a:effectLst/>
              </a:rPr>
              <a:t>AB</a:t>
            </a:r>
            <a:r>
              <a:rPr lang="en-US" sz="2400" i="1" dirty="0">
                <a:solidFill>
                  <a:srgbClr val="10FF03"/>
                </a:solidFill>
                <a:effectLst/>
              </a:rPr>
              <a:t> </a:t>
            </a:r>
            <a:r>
              <a:rPr lang="en-US" sz="2400" dirty="0">
                <a:solidFill>
                  <a:srgbClr val="10FF03"/>
                </a:solidFill>
                <a:effectLst/>
              </a:rPr>
              <a:t>(</a:t>
            </a:r>
            <a:r>
              <a:rPr lang="en-US" sz="2400" i="1" dirty="0" err="1">
                <a:solidFill>
                  <a:srgbClr val="10FF03"/>
                </a:solidFill>
                <a:effectLst/>
              </a:rPr>
              <a:t>w</a:t>
            </a:r>
            <a:r>
              <a:rPr lang="en-US" sz="2400" i="1" baseline="-25000" dirty="0" err="1">
                <a:solidFill>
                  <a:srgbClr val="10FF03"/>
                </a:solidFill>
                <a:effectLst/>
              </a:rPr>
              <a:t>A</a:t>
            </a:r>
            <a:r>
              <a:rPr lang="en-US" sz="2400" dirty="0">
                <a:solidFill>
                  <a:srgbClr val="10FF03"/>
                </a:solidFill>
                <a:effectLst/>
              </a:rPr>
              <a:t> – </a:t>
            </a:r>
            <a:r>
              <a:rPr lang="en-US" sz="2400" i="1" dirty="0" err="1">
                <a:solidFill>
                  <a:srgbClr val="10FF03"/>
                </a:solidFill>
                <a:effectLst/>
              </a:rPr>
              <a:t>w</a:t>
            </a:r>
            <a:r>
              <a:rPr lang="en-US" sz="2400" i="1" baseline="-25000" dirty="0" err="1">
                <a:solidFill>
                  <a:srgbClr val="10FF03"/>
                </a:solidFill>
                <a:effectLst/>
              </a:rPr>
              <a:t>B</a:t>
            </a:r>
            <a:r>
              <a:rPr lang="en-US" sz="2400" dirty="0">
                <a:solidFill>
                  <a:srgbClr val="10FF03"/>
                </a:solidFill>
                <a:effectLst/>
              </a:rPr>
              <a:t>)</a:t>
            </a:r>
          </a:p>
          <a:p>
            <a:pPr marL="18288" indent="0">
              <a:buNone/>
            </a:pPr>
            <a:r>
              <a:rPr lang="en-US" sz="2800" dirty="0">
                <a:solidFill>
                  <a:srgbClr val="10FF03"/>
                </a:solidFill>
                <a:effectLst/>
              </a:rPr>
              <a:t>         	</a:t>
            </a:r>
            <a:r>
              <a:rPr lang="en-US" sz="2600" dirty="0">
                <a:solidFill>
                  <a:srgbClr val="10FF03"/>
                </a:solidFill>
                <a:effectLst/>
              </a:rPr>
              <a:t>= (1 + </a:t>
            </a:r>
            <a:r>
              <a:rPr lang="en-US" sz="2600" i="1" dirty="0">
                <a:solidFill>
                  <a:srgbClr val="10FF03"/>
                </a:solidFill>
                <a:effectLst/>
              </a:rPr>
              <a:t>E</a:t>
            </a:r>
            <a:r>
              <a:rPr lang="en-US" sz="2600" i="1" baseline="-25000" dirty="0">
                <a:solidFill>
                  <a:srgbClr val="10FF03"/>
                </a:solidFill>
                <a:effectLst/>
              </a:rPr>
              <a:t>AB</a:t>
            </a:r>
            <a:r>
              <a:rPr lang="en-US" sz="2600" dirty="0">
                <a:solidFill>
                  <a:srgbClr val="10FF03"/>
                </a:solidFill>
                <a:effectLst/>
              </a:rPr>
              <a:t> + </a:t>
            </a:r>
            <a:r>
              <a:rPr lang="en-US" sz="2600" i="1" dirty="0">
                <a:solidFill>
                  <a:srgbClr val="10FF03"/>
                </a:solidFill>
                <a:effectLst/>
              </a:rPr>
              <a:t>P</a:t>
            </a:r>
            <a:r>
              <a:rPr lang="en-US" sz="2600" i="1" baseline="-25000" dirty="0">
                <a:solidFill>
                  <a:srgbClr val="10FF03"/>
                </a:solidFill>
                <a:effectLst/>
              </a:rPr>
              <a:t>AB</a:t>
            </a:r>
            <a:r>
              <a:rPr lang="en-US" sz="2600" dirty="0">
                <a:solidFill>
                  <a:srgbClr val="10FF03"/>
                </a:solidFill>
                <a:effectLst/>
              </a:rPr>
              <a:t>)</a:t>
            </a:r>
            <a:r>
              <a:rPr lang="en-US" sz="2600" i="1" dirty="0">
                <a:solidFill>
                  <a:srgbClr val="10FF03"/>
                </a:solidFill>
                <a:effectLst/>
              </a:rPr>
              <a:t> </a:t>
            </a:r>
            <a:r>
              <a:rPr lang="en-US" sz="2600" i="1" dirty="0" err="1">
                <a:solidFill>
                  <a:srgbClr val="10FF03"/>
                </a:solidFill>
                <a:effectLst/>
              </a:rPr>
              <a:t>w</a:t>
            </a:r>
            <a:r>
              <a:rPr lang="en-US" sz="2600" i="1" baseline="-25000" dirty="0" err="1">
                <a:solidFill>
                  <a:srgbClr val="10FF03"/>
                </a:solidFill>
                <a:effectLst/>
              </a:rPr>
              <a:t>A</a:t>
            </a:r>
            <a:r>
              <a:rPr lang="en-US" sz="2600" dirty="0">
                <a:solidFill>
                  <a:srgbClr val="10FF03"/>
                </a:solidFill>
                <a:effectLst/>
              </a:rPr>
              <a:t> +</a:t>
            </a:r>
            <a:r>
              <a:rPr lang="en-US" sz="2600" i="1" dirty="0">
                <a:effectLst/>
              </a:rPr>
              <a:t> </a:t>
            </a:r>
            <a:r>
              <a:rPr lang="en-US" sz="2600" dirty="0">
                <a:solidFill>
                  <a:srgbClr val="FF9900"/>
                </a:solidFill>
                <a:effectLst/>
              </a:rPr>
              <a:t>(</a:t>
            </a:r>
            <a:r>
              <a:rPr lang="en-US" sz="2600" i="1" dirty="0">
                <a:solidFill>
                  <a:srgbClr val="FF9900"/>
                </a:solidFill>
                <a:effectLst/>
              </a:rPr>
              <a:t>C</a:t>
            </a:r>
            <a:r>
              <a:rPr lang="en-US" sz="2600" i="1" baseline="-25000" dirty="0">
                <a:solidFill>
                  <a:srgbClr val="FF9900"/>
                </a:solidFill>
                <a:effectLst/>
              </a:rPr>
              <a:t>AB</a:t>
            </a:r>
            <a:r>
              <a:rPr lang="en-US" sz="2600" dirty="0">
                <a:solidFill>
                  <a:srgbClr val="FF9900"/>
                </a:solidFill>
                <a:effectLst/>
              </a:rPr>
              <a:t> – </a:t>
            </a:r>
            <a:r>
              <a:rPr lang="en-US" sz="2600" i="1" dirty="0">
                <a:solidFill>
                  <a:srgbClr val="FF9900"/>
                </a:solidFill>
                <a:effectLst/>
              </a:rPr>
              <a:t>E</a:t>
            </a:r>
            <a:r>
              <a:rPr lang="en-US" sz="2600" i="1" baseline="-25000" dirty="0">
                <a:solidFill>
                  <a:srgbClr val="FF9900"/>
                </a:solidFill>
                <a:effectLst/>
              </a:rPr>
              <a:t>AB</a:t>
            </a:r>
            <a:r>
              <a:rPr lang="en-US" sz="2600" dirty="0">
                <a:solidFill>
                  <a:srgbClr val="FF9900"/>
                </a:solidFill>
                <a:effectLst/>
              </a:rPr>
              <a:t> – </a:t>
            </a:r>
            <a:r>
              <a:rPr lang="en-US" sz="2600" i="1" dirty="0">
                <a:solidFill>
                  <a:srgbClr val="FF9900"/>
                </a:solidFill>
                <a:effectLst/>
              </a:rPr>
              <a:t>P</a:t>
            </a:r>
            <a:r>
              <a:rPr lang="en-US" sz="2600" i="1" baseline="-25000" dirty="0">
                <a:solidFill>
                  <a:srgbClr val="FF9900"/>
                </a:solidFill>
                <a:effectLst/>
              </a:rPr>
              <a:t>AB</a:t>
            </a:r>
            <a:r>
              <a:rPr lang="en-US" sz="2600" dirty="0">
                <a:solidFill>
                  <a:srgbClr val="FF9900"/>
                </a:solidFill>
                <a:effectLst/>
              </a:rPr>
              <a:t>)</a:t>
            </a:r>
            <a:r>
              <a:rPr lang="en-US" sz="2600" dirty="0">
                <a:effectLst/>
              </a:rPr>
              <a:t> </a:t>
            </a:r>
            <a:r>
              <a:rPr lang="en-US" sz="2600" i="1" dirty="0" err="1">
                <a:solidFill>
                  <a:srgbClr val="10FF03"/>
                </a:solidFill>
                <a:effectLst/>
              </a:rPr>
              <a:t>w</a:t>
            </a:r>
            <a:r>
              <a:rPr lang="en-US" sz="2600" i="1" baseline="-25000" dirty="0" err="1">
                <a:solidFill>
                  <a:srgbClr val="10FF03"/>
                </a:solidFill>
                <a:effectLst/>
              </a:rPr>
              <a:t>B</a:t>
            </a:r>
            <a:endParaRPr lang="en-US" sz="2600" dirty="0">
              <a:solidFill>
                <a:srgbClr val="10FF03"/>
              </a:solidFill>
              <a:effectLst/>
            </a:endParaRPr>
          </a:p>
          <a:p>
            <a:endParaRPr lang="en-US" baseline="-25000" dirty="0"/>
          </a:p>
          <a:p>
            <a:r>
              <a:rPr lang="en-US" dirty="0"/>
              <a:t>Pride and envy work just like sadism (also zero-sum or negative sum)</a:t>
            </a:r>
          </a:p>
          <a:p>
            <a:r>
              <a:rPr lang="en-US" dirty="0"/>
              <a:t>Ignoring them would have a major effect on human society</a:t>
            </a:r>
          </a:p>
          <a:p>
            <a:endParaRPr lang="en-US" baseline="-25000" dirty="0"/>
          </a:p>
        </p:txBody>
      </p:sp>
      <p:sp>
        <p:nvSpPr>
          <p:cNvPr id="3" name="Title 2">
            <a:extLst>
              <a:ext uri="{FF2B5EF4-FFF2-40B4-BE49-F238E27FC236}">
                <a16:creationId xmlns:a16="http://schemas.microsoft.com/office/drawing/2014/main" id="{F86D6662-8FFE-2A44-BFAD-911B14D5BE46}"/>
              </a:ext>
            </a:extLst>
          </p:cNvPr>
          <p:cNvSpPr>
            <a:spLocks noGrp="1"/>
          </p:cNvSpPr>
          <p:nvPr>
            <p:ph type="title"/>
          </p:nvPr>
        </p:nvSpPr>
        <p:spPr>
          <a:xfrm>
            <a:off x="304800" y="270181"/>
            <a:ext cx="8229600" cy="914400"/>
          </a:xfrm>
        </p:spPr>
        <p:txBody>
          <a:bodyPr/>
          <a:lstStyle/>
          <a:p>
            <a:r>
              <a:rPr lang="en-US" sz="4400" dirty="0"/>
              <a:t>Pride, rivalry, envy</a:t>
            </a:r>
          </a:p>
        </p:txBody>
      </p:sp>
    </p:spTree>
    <p:extLst>
      <p:ext uri="{BB962C8B-B14F-4D97-AF65-F5344CB8AC3E}">
        <p14:creationId xmlns:p14="http://schemas.microsoft.com/office/powerpoint/2010/main" val="145024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209F01-9462-064B-A8C8-A78209310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73457"/>
            <a:ext cx="5257800" cy="7513807"/>
          </a:xfrm>
          <a:prstGeom prst="rect">
            <a:avLst/>
          </a:prstGeom>
        </p:spPr>
      </p:pic>
    </p:spTree>
    <p:extLst>
      <p:ext uri="{BB962C8B-B14F-4D97-AF65-F5344CB8AC3E}">
        <p14:creationId xmlns:p14="http://schemas.microsoft.com/office/powerpoint/2010/main" val="629736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FF08CF-5C5D-4044-9604-BC4595AB7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930" y="0"/>
            <a:ext cx="4944140" cy="6858000"/>
          </a:xfrm>
          <a:prstGeom prst="rect">
            <a:avLst/>
          </a:prstGeom>
        </p:spPr>
      </p:pic>
    </p:spTree>
    <p:extLst>
      <p:ext uri="{BB962C8B-B14F-4D97-AF65-F5344CB8AC3E}">
        <p14:creationId xmlns:p14="http://schemas.microsoft.com/office/powerpoint/2010/main" val="310047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720294"/>
            <a:ext cx="8458200" cy="3426100"/>
          </a:xfrm>
        </p:spPr>
        <p:txBody>
          <a:bodyPr>
            <a:normAutofit/>
          </a:bodyPr>
          <a:lstStyle/>
          <a:p>
            <a:r>
              <a:rPr lang="en-US" sz="2800" dirty="0"/>
              <a:t>Provably beneficial AI is possible </a:t>
            </a:r>
            <a:r>
              <a:rPr lang="en-US" sz="2800" b="1" i="1" u="sng" dirty="0">
                <a:solidFill>
                  <a:srgbClr val="FFFF00"/>
                </a:solidFill>
              </a:rPr>
              <a:t>and desirable</a:t>
            </a:r>
          </a:p>
          <a:p>
            <a:pPr lvl="2"/>
            <a:r>
              <a:rPr lang="en-US" sz="2800" b="1" i="1" u="sng" dirty="0">
                <a:solidFill>
                  <a:srgbClr val="CCFFCC"/>
                </a:solidFill>
              </a:rPr>
              <a:t>It isn’t “AI safety” or “AI Ethics,” it’s </a:t>
            </a:r>
            <a:r>
              <a:rPr lang="en-US" sz="2800" b="1" i="1" u="sng" dirty="0">
                <a:solidFill>
                  <a:srgbClr val="10FF03"/>
                </a:solidFill>
              </a:rPr>
              <a:t>AI</a:t>
            </a:r>
          </a:p>
          <a:p>
            <a:pPr lvl="1"/>
            <a:r>
              <a:rPr lang="en-US" sz="2400" dirty="0">
                <a:solidFill>
                  <a:srgbClr val="FFFFFF"/>
                </a:solidFill>
              </a:rPr>
              <a:t>Continuing theoretical work (AI, CS, economics)</a:t>
            </a:r>
          </a:p>
          <a:p>
            <a:pPr lvl="1"/>
            <a:r>
              <a:rPr lang="en-US" sz="2400" dirty="0">
                <a:solidFill>
                  <a:srgbClr val="FFFFFF"/>
                </a:solidFill>
              </a:rPr>
              <a:t>Initiating practical work (assistants, robots, cars)</a:t>
            </a:r>
          </a:p>
          <a:p>
            <a:pPr lvl="1"/>
            <a:r>
              <a:rPr lang="en-US" sz="2400" dirty="0">
                <a:solidFill>
                  <a:srgbClr val="FFFFFF"/>
                </a:solidFill>
              </a:rPr>
              <a:t>Inverting human cognition (AI, </a:t>
            </a:r>
            <a:r>
              <a:rPr lang="en-US" sz="2400" dirty="0" err="1">
                <a:solidFill>
                  <a:srgbClr val="FFFFFF"/>
                </a:solidFill>
              </a:rPr>
              <a:t>cogsci</a:t>
            </a:r>
            <a:r>
              <a:rPr lang="en-US" sz="2400" dirty="0">
                <a:solidFill>
                  <a:srgbClr val="FFFFFF"/>
                </a:solidFill>
              </a:rPr>
              <a:t>, psychology)</a:t>
            </a:r>
          </a:p>
          <a:p>
            <a:pPr lvl="1"/>
            <a:r>
              <a:rPr lang="en-US" sz="2400" dirty="0">
                <a:solidFill>
                  <a:srgbClr val="FFFFFF"/>
                </a:solidFill>
              </a:rPr>
              <a:t>Long-term goals (AI, philosophy, </a:t>
            </a:r>
            <a:r>
              <a:rPr lang="en-US" sz="2400" dirty="0" err="1">
                <a:solidFill>
                  <a:srgbClr val="FFFFFF"/>
                </a:solidFill>
              </a:rPr>
              <a:t>polisci</a:t>
            </a:r>
            <a:r>
              <a:rPr lang="en-US" sz="2400" dirty="0">
                <a:solidFill>
                  <a:srgbClr val="FFFFFF"/>
                </a:solidFill>
              </a:rPr>
              <a:t>, sociology)</a:t>
            </a:r>
          </a:p>
          <a:p>
            <a:pPr marL="273139" lvl="1"/>
            <a:endParaRPr lang="en-US" sz="2400" dirty="0"/>
          </a:p>
        </p:txBody>
      </p:sp>
      <p:sp>
        <p:nvSpPr>
          <p:cNvPr id="3" name="Title 2"/>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99894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31320" y="2988"/>
            <a:ext cx="12714888" cy="6855012"/>
          </a:xfrm>
          <a:prstGeom prst="rect">
            <a:avLst/>
          </a:prstGeom>
        </p:spPr>
      </p:pic>
    </p:spTree>
    <p:extLst>
      <p:ext uri="{BB962C8B-B14F-4D97-AF65-F5344CB8AC3E}">
        <p14:creationId xmlns:p14="http://schemas.microsoft.com/office/powerpoint/2010/main" val="1885795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descr="wall-e-ss4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85723"/>
            <a:ext cx="12344393" cy="6943723"/>
          </a:xfrm>
          <a:prstGeom prst="rect">
            <a:avLst/>
          </a:prstGeom>
        </p:spPr>
      </p:pic>
    </p:spTree>
    <p:extLst>
      <p:ext uri="{BB962C8B-B14F-4D97-AF65-F5344CB8AC3E}">
        <p14:creationId xmlns:p14="http://schemas.microsoft.com/office/powerpoint/2010/main" val="1570120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F096A6-5689-864F-89CE-57E45A858BEA}"/>
              </a:ext>
            </a:extLst>
          </p:cNvPr>
          <p:cNvSpPr>
            <a:spLocks noGrp="1"/>
          </p:cNvSpPr>
          <p:nvPr>
            <p:ph idx="1"/>
          </p:nvPr>
        </p:nvSpPr>
        <p:spPr>
          <a:xfrm>
            <a:off x="304800" y="533400"/>
            <a:ext cx="8610600" cy="5867400"/>
          </a:xfrm>
        </p:spPr>
        <p:txBody>
          <a:bodyPr>
            <a:normAutofit/>
          </a:bodyPr>
          <a:lstStyle/>
          <a:p>
            <a:r>
              <a:rPr lang="en-US" sz="2000" dirty="0">
                <a:effectLst/>
              </a:rPr>
              <a:t>Electronic calculators are superhuman at arithmetic. Calculators didn’t take over the world; therefore, there is no reason to worry about superhuman AI. </a:t>
            </a:r>
          </a:p>
          <a:p>
            <a:r>
              <a:rPr lang="en-US" sz="2000" dirty="0"/>
              <a:t>Horses have superhuman strength, and we don’t worry about proving that horses are safe; so we needn’t worry about proving that AI systems are safe. </a:t>
            </a:r>
          </a:p>
          <a:p>
            <a:r>
              <a:rPr lang="en-US" sz="2000" dirty="0"/>
              <a:t>Historically, there are zero examples of machines killing millions of humans, so, by induction, it cannot happen in the future.</a:t>
            </a:r>
          </a:p>
          <a:p>
            <a:r>
              <a:rPr lang="en-US" sz="2000" dirty="0"/>
              <a:t>No physical quantity in the universe can be infinite, and that includes intelligence, so concerns about superintelligence are overblown. </a:t>
            </a:r>
          </a:p>
          <a:p>
            <a:r>
              <a:rPr lang="en-US" sz="2000" dirty="0"/>
              <a:t>We don’t worry about species-ending but highly unlikely possibilities such as black holes materializing in near-Earth orbit, so why worry about </a:t>
            </a:r>
            <a:r>
              <a:rPr lang="en-US" sz="2000" dirty="0" err="1"/>
              <a:t>superintelligent</a:t>
            </a:r>
            <a:r>
              <a:rPr lang="en-US" sz="2000" dirty="0"/>
              <a:t> AI?</a:t>
            </a:r>
          </a:p>
          <a:p>
            <a:endParaRPr lang="en-US" sz="2000" dirty="0"/>
          </a:p>
        </p:txBody>
      </p:sp>
    </p:spTree>
    <p:extLst>
      <p:ext uri="{BB962C8B-B14F-4D97-AF65-F5344CB8AC3E}">
        <p14:creationId xmlns:p14="http://schemas.microsoft.com/office/powerpoint/2010/main" val="413008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A269A3-333D-E443-8ADB-CC64DBD339B8}"/>
              </a:ext>
            </a:extLst>
          </p:cNvPr>
          <p:cNvSpPr>
            <a:spLocks noGrp="1"/>
          </p:cNvSpPr>
          <p:nvPr>
            <p:ph idx="1"/>
          </p:nvPr>
        </p:nvSpPr>
        <p:spPr>
          <a:xfrm>
            <a:off x="304800" y="228600"/>
            <a:ext cx="8458200" cy="6096000"/>
          </a:xfrm>
        </p:spPr>
        <p:txBody>
          <a:bodyPr/>
          <a:lstStyle/>
          <a:p>
            <a:r>
              <a:rPr lang="en-US" dirty="0"/>
              <a:t>You’d have to be extremely stupid to deploy a powerful system with the wrong objective</a:t>
            </a:r>
          </a:p>
          <a:p>
            <a:r>
              <a:rPr lang="en-US" dirty="0">
                <a:solidFill>
                  <a:srgbClr val="10FF03"/>
                </a:solidFill>
              </a:rPr>
              <a:t>You mean, like clickthrough?</a:t>
            </a:r>
          </a:p>
          <a:p>
            <a:r>
              <a:rPr lang="en-US" dirty="0"/>
              <a:t>We stopped using clickthrough as the sole objective a couple of years ago</a:t>
            </a:r>
          </a:p>
          <a:p>
            <a:r>
              <a:rPr lang="en-US" dirty="0">
                <a:solidFill>
                  <a:srgbClr val="10FF03"/>
                </a:solidFill>
              </a:rPr>
              <a:t>Why did you stop?</a:t>
            </a:r>
          </a:p>
          <a:p>
            <a:r>
              <a:rPr lang="en-US" dirty="0"/>
              <a:t>Because it was the wrong objective</a:t>
            </a:r>
          </a:p>
        </p:txBody>
      </p:sp>
    </p:spTree>
    <p:extLst>
      <p:ext uri="{BB962C8B-B14F-4D97-AF65-F5344CB8AC3E}">
        <p14:creationId xmlns:p14="http://schemas.microsoft.com/office/powerpoint/2010/main" val="8696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45E61D-CEFD-C341-B8DC-34B3FEF6BF40}"/>
              </a:ext>
            </a:extLst>
          </p:cNvPr>
          <p:cNvSpPr>
            <a:spLocks noGrp="1"/>
          </p:cNvSpPr>
          <p:nvPr>
            <p:ph idx="1"/>
          </p:nvPr>
        </p:nvSpPr>
        <p:spPr>
          <a:xfrm>
            <a:off x="304800" y="304800"/>
            <a:ext cx="8534400" cy="6096000"/>
          </a:xfrm>
        </p:spPr>
        <p:txBody>
          <a:bodyPr/>
          <a:lstStyle/>
          <a:p>
            <a:r>
              <a:rPr lang="en-US" dirty="0"/>
              <a:t>Intelligence is multidimensional so “smarter than a human” is meaningless</a:t>
            </a:r>
          </a:p>
          <a:p>
            <a:r>
              <a:rPr lang="en-US" dirty="0">
                <a:solidFill>
                  <a:srgbClr val="10FF03"/>
                </a:solidFill>
              </a:rPr>
              <a:t>=&gt; “smarter than a chimpanzee” is meaningless</a:t>
            </a:r>
          </a:p>
          <a:p>
            <a:r>
              <a:rPr lang="en-US" dirty="0">
                <a:solidFill>
                  <a:srgbClr val="10FF03"/>
                </a:solidFill>
              </a:rPr>
              <a:t>=&gt; chimpanzees have nothing to fear from humans</a:t>
            </a:r>
          </a:p>
          <a:p>
            <a:r>
              <a:rPr lang="en-US" dirty="0">
                <a:solidFill>
                  <a:srgbClr val="10FF03"/>
                </a:solidFill>
              </a:rPr>
              <a:t>QED</a:t>
            </a:r>
          </a:p>
        </p:txBody>
      </p:sp>
    </p:spTree>
    <p:extLst>
      <p:ext uri="{BB962C8B-B14F-4D97-AF65-F5344CB8AC3E}">
        <p14:creationId xmlns:p14="http://schemas.microsoft.com/office/powerpoint/2010/main" val="413199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5A66B2-B458-AA4B-B0DE-80B4CAC6524D}"/>
              </a:ext>
            </a:extLst>
          </p:cNvPr>
          <p:cNvSpPr>
            <a:spLocks noGrp="1"/>
          </p:cNvSpPr>
          <p:nvPr>
            <p:ph idx="1"/>
          </p:nvPr>
        </p:nvSpPr>
        <p:spPr>
          <a:xfrm>
            <a:off x="304800" y="304800"/>
            <a:ext cx="8458200" cy="6096000"/>
          </a:xfrm>
        </p:spPr>
        <p:txBody>
          <a:bodyPr/>
          <a:lstStyle/>
          <a:p>
            <a:r>
              <a:rPr lang="en-US" dirty="0"/>
              <a:t>As machines become more intelligent they will automatically be benevolent and will behave in the best interests of humans</a:t>
            </a:r>
          </a:p>
        </p:txBody>
      </p:sp>
      <p:cxnSp>
        <p:nvCxnSpPr>
          <p:cNvPr id="5" name="Straight Connector 4">
            <a:extLst>
              <a:ext uri="{FF2B5EF4-FFF2-40B4-BE49-F238E27FC236}">
                <a16:creationId xmlns:a16="http://schemas.microsoft.com/office/drawing/2014/main" id="{FB032E6A-65C0-2646-A0D3-FEBF7C2CAFBC}"/>
              </a:ext>
            </a:extLst>
          </p:cNvPr>
          <p:cNvCxnSpPr/>
          <p:nvPr/>
        </p:nvCxnSpPr>
        <p:spPr>
          <a:xfrm>
            <a:off x="6019800" y="1600200"/>
            <a:ext cx="1600200" cy="0"/>
          </a:xfrm>
          <a:prstGeom prst="line">
            <a:avLst/>
          </a:prstGeom>
          <a:ln w="76200">
            <a:solidFill>
              <a:srgbClr val="10FF03"/>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4CC7BE8-2B67-BD40-874F-72A9331AD60B}"/>
              </a:ext>
            </a:extLst>
          </p:cNvPr>
          <p:cNvSpPr txBox="1"/>
          <p:nvPr/>
        </p:nvSpPr>
        <p:spPr>
          <a:xfrm>
            <a:off x="5334000" y="2057400"/>
            <a:ext cx="2717411" cy="584775"/>
          </a:xfrm>
          <a:prstGeom prst="rect">
            <a:avLst/>
          </a:prstGeom>
          <a:noFill/>
        </p:spPr>
        <p:txBody>
          <a:bodyPr wrap="none" rtlCol="0">
            <a:spAutoFit/>
          </a:bodyPr>
          <a:lstStyle/>
          <a:p>
            <a:r>
              <a:rPr lang="en-US" sz="3200" dirty="0">
                <a:solidFill>
                  <a:srgbClr val="10FF03"/>
                </a:solidFill>
              </a:rPr>
              <a:t>Antarctic krill</a:t>
            </a:r>
          </a:p>
        </p:txBody>
      </p:sp>
      <p:sp>
        <p:nvSpPr>
          <p:cNvPr id="7" name="TextBox 6">
            <a:extLst>
              <a:ext uri="{FF2B5EF4-FFF2-40B4-BE49-F238E27FC236}">
                <a16:creationId xmlns:a16="http://schemas.microsoft.com/office/drawing/2014/main" id="{C8038BDD-A7B3-2A4E-8A6E-1B396784D554}"/>
              </a:ext>
            </a:extLst>
          </p:cNvPr>
          <p:cNvSpPr txBox="1"/>
          <p:nvPr/>
        </p:nvSpPr>
        <p:spPr>
          <a:xfrm>
            <a:off x="5333999" y="2514599"/>
            <a:ext cx="1619354" cy="584775"/>
          </a:xfrm>
          <a:prstGeom prst="rect">
            <a:avLst/>
          </a:prstGeom>
          <a:noFill/>
        </p:spPr>
        <p:txBody>
          <a:bodyPr wrap="none" rtlCol="0">
            <a:spAutoFit/>
          </a:bodyPr>
          <a:lstStyle/>
          <a:p>
            <a:r>
              <a:rPr lang="en-US" sz="3200" dirty="0">
                <a:solidFill>
                  <a:srgbClr val="10FF03"/>
                </a:solidFill>
              </a:rPr>
              <a:t>bacteria</a:t>
            </a:r>
          </a:p>
        </p:txBody>
      </p:sp>
      <p:sp>
        <p:nvSpPr>
          <p:cNvPr id="8" name="TextBox 7">
            <a:extLst>
              <a:ext uri="{FF2B5EF4-FFF2-40B4-BE49-F238E27FC236}">
                <a16:creationId xmlns:a16="http://schemas.microsoft.com/office/drawing/2014/main" id="{45FFD3C4-B096-4441-8F4E-23E6B4BD42B5}"/>
              </a:ext>
            </a:extLst>
          </p:cNvPr>
          <p:cNvSpPr txBox="1"/>
          <p:nvPr/>
        </p:nvSpPr>
        <p:spPr>
          <a:xfrm>
            <a:off x="5333999" y="2996625"/>
            <a:ext cx="1241045" cy="584775"/>
          </a:xfrm>
          <a:prstGeom prst="rect">
            <a:avLst/>
          </a:prstGeom>
          <a:noFill/>
        </p:spPr>
        <p:txBody>
          <a:bodyPr wrap="none" rtlCol="0">
            <a:spAutoFit/>
          </a:bodyPr>
          <a:lstStyle/>
          <a:p>
            <a:r>
              <a:rPr lang="en-US" sz="3200" dirty="0">
                <a:solidFill>
                  <a:srgbClr val="10FF03"/>
                </a:solidFill>
              </a:rPr>
              <a:t>aliens</a:t>
            </a:r>
          </a:p>
        </p:txBody>
      </p:sp>
      <p:cxnSp>
        <p:nvCxnSpPr>
          <p:cNvPr id="9" name="Straight Connector 8">
            <a:extLst>
              <a:ext uri="{FF2B5EF4-FFF2-40B4-BE49-F238E27FC236}">
                <a16:creationId xmlns:a16="http://schemas.microsoft.com/office/drawing/2014/main" id="{791F5BB4-BD7F-3546-997E-2924CEAF6CAD}"/>
              </a:ext>
            </a:extLst>
          </p:cNvPr>
          <p:cNvCxnSpPr>
            <a:cxnSpLocks/>
            <a:endCxn id="6" idx="3"/>
          </p:cNvCxnSpPr>
          <p:nvPr/>
        </p:nvCxnSpPr>
        <p:spPr>
          <a:xfrm flipV="1">
            <a:off x="5410200" y="2349788"/>
            <a:ext cx="2641211" cy="12412"/>
          </a:xfrm>
          <a:prstGeom prst="line">
            <a:avLst/>
          </a:prstGeom>
          <a:ln w="76200">
            <a:solidFill>
              <a:srgbClr val="10FF0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B566BA-A3AE-0C4E-9969-88E89ED5246B}"/>
              </a:ext>
            </a:extLst>
          </p:cNvPr>
          <p:cNvCxnSpPr/>
          <p:nvPr/>
        </p:nvCxnSpPr>
        <p:spPr>
          <a:xfrm>
            <a:off x="5333999" y="2819400"/>
            <a:ext cx="1600200" cy="0"/>
          </a:xfrm>
          <a:prstGeom prst="line">
            <a:avLst/>
          </a:prstGeom>
          <a:ln w="76200">
            <a:solidFill>
              <a:srgbClr val="10FF0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8402D9-0A00-C24D-AD05-43A4E90E4B94}"/>
              </a:ext>
            </a:extLst>
          </p:cNvPr>
          <p:cNvCxnSpPr/>
          <p:nvPr/>
        </p:nvCxnSpPr>
        <p:spPr>
          <a:xfrm>
            <a:off x="5154421" y="3310348"/>
            <a:ext cx="1600200" cy="0"/>
          </a:xfrm>
          <a:prstGeom prst="line">
            <a:avLst/>
          </a:prstGeom>
          <a:ln w="76200">
            <a:solidFill>
              <a:srgbClr val="10FF0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906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2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2_dags">
  <a:themeElements>
    <a:clrScheme name="dag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Custom 3">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63500" algn="ctr">
          <a:solidFill>
            <a:schemeClr val="tx1"/>
          </a:solidFill>
          <a:round/>
          <a:headEnd/>
          <a:tailEnd/>
        </a:ln>
        <a:effectLst/>
      </a:spPr>
      <a:bodyPr wrap="square" rtlCol="0" anchor="ctr">
        <a:spAutoFit/>
      </a:bodyPr>
      <a:lstStyle>
        <a:defPPr algn="ctr" eaLnBrk="0" hangingPunct="0">
          <a:spcBef>
            <a:spcPct val="50000"/>
          </a:spcBef>
          <a:defRPr/>
        </a:defPPr>
      </a:lstStyle>
    </a:spDef>
    <a:lnDef>
      <a:spPr bwMode="auto">
        <a:noFill/>
        <a:ln w="38100" cap="flat" cmpd="sng" algn="ctr">
          <a:solidFill>
            <a:schemeClr val="tx1"/>
          </a:solidFill>
          <a:prstDash val="solid"/>
          <a:round/>
          <a:headEnd type="none" w="med" len="med"/>
          <a:tailEnd type="arrow"/>
        </a:ln>
        <a:effectLst/>
      </a:spPr>
      <a:bodyPr/>
      <a:lstStyle/>
    </a:lnDef>
  </a:objectDefaults>
  <a:extraClrSchemeLst>
    <a:extraClrScheme>
      <a:clrScheme name="dag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dag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dag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dag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dag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dag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dag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83178</TotalTime>
  <Words>1488</Words>
  <Application>Microsoft Macintosh PowerPoint</Application>
  <PresentationFormat>On-screen Show (4:3)</PresentationFormat>
  <Paragraphs>190</Paragraphs>
  <Slides>36</Slides>
  <Notes>5</Notes>
  <HiddenSlides>0</HiddenSlides>
  <MMClips>2</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36</vt:i4>
      </vt:variant>
    </vt:vector>
  </HeadingPairs>
  <TitlesOfParts>
    <vt:vector size="48" baseType="lpstr">
      <vt:lpstr>Arial</vt:lpstr>
      <vt:lpstr>Arial Black</vt:lpstr>
      <vt:lpstr>Calibri</vt:lpstr>
      <vt:lpstr>Cambria Math</vt:lpstr>
      <vt:lpstr>Courier</vt:lpstr>
      <vt:lpstr>Palatino Linotype</vt:lpstr>
      <vt:lpstr>Tahoma</vt:lpstr>
      <vt:lpstr>Times New Roman</vt:lpstr>
      <vt:lpstr>Wingdings</vt:lpstr>
      <vt:lpstr>Elemental</vt:lpstr>
      <vt:lpstr>2_Elemental</vt:lpstr>
      <vt:lpstr>2_dags</vt:lpstr>
      <vt:lpstr>How Not to Destroy the World With AI</vt:lpstr>
      <vt:lpstr>PowerPoint Presentation</vt:lpstr>
      <vt:lpstr>PowerPoint Presentation</vt:lpstr>
      <vt:lpstr>PowerPoint Presentation</vt:lpstr>
      <vt:lpstr>PowerPoint Presentation</vt:lpstr>
      <vt:lpstr>Growth in PPL papers</vt:lpstr>
      <vt:lpstr>PowerPoint Presentation</vt:lpstr>
      <vt:lpstr>PowerPoint Presentation</vt:lpstr>
      <vt:lpstr>Standard model for AI</vt:lpstr>
      <vt:lpstr>E.g., social media</vt:lpstr>
      <vt:lpstr>How we got into this mess</vt:lpstr>
      <vt:lpstr>New model: Provably beneficial AI</vt:lpstr>
      <vt:lpstr>AIMA 1,2,3: objective given to machine</vt:lpstr>
      <vt:lpstr>AIMA 1,2,3: objective given to machine</vt:lpstr>
      <vt:lpstr>AIMA 4: objective is a latent variable</vt:lpstr>
      <vt:lpstr>Example: image classification</vt:lpstr>
      <vt:lpstr>Example: fetching the coffee</vt:lpstr>
      <vt:lpstr>Basic assistance game</vt:lpstr>
      <vt:lpstr>Example: paperclips vs staples</vt:lpstr>
      <vt:lpstr>The off-switch problem</vt:lpstr>
      <vt:lpstr>PowerPoint Presentation</vt:lpstr>
      <vt:lpstr>Ongoing research</vt:lpstr>
      <vt:lpstr>Ongoing research: “Imperfect” humans</vt:lpstr>
      <vt:lpstr>Ongoing research: Many humans</vt:lpstr>
      <vt:lpstr>One robot, many humans</vt:lpstr>
      <vt:lpstr>Altruism, indifference, sadism</vt:lpstr>
      <vt:lpstr>Pride, rivalry, envy</vt:lpstr>
      <vt:lpstr>PowerPoint Presentation</vt:lpstr>
      <vt:lpstr>PowerPoint Presentation</vt:lpstr>
      <vt:lpstr>Summary</vt:lpstr>
      <vt:lpstr>PowerPoint Presentation</vt:lpstr>
      <vt:lpstr>PowerPoint Presentation</vt:lpstr>
      <vt:lpstr>PowerPoint Presentation</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AI: What if We Succeed?</dc:title>
  <dc:creator>Stuart Russell</dc:creator>
  <cp:lastModifiedBy>Stuart RUSSELL</cp:lastModifiedBy>
  <cp:revision>299</cp:revision>
  <dcterms:created xsi:type="dcterms:W3CDTF">2013-08-02T15:33:16Z</dcterms:created>
  <dcterms:modified xsi:type="dcterms:W3CDTF">2020-02-12T05:14:20Z</dcterms:modified>
</cp:coreProperties>
</file>