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97" r:id="rId2"/>
    <p:sldMasterId id="2147484009" r:id="rId3"/>
  </p:sldMasterIdLst>
  <p:notesMasterIdLst>
    <p:notesMasterId r:id="rId46"/>
  </p:notesMasterIdLst>
  <p:sldIdLst>
    <p:sldId id="486" r:id="rId4"/>
    <p:sldId id="530" r:id="rId5"/>
    <p:sldId id="571" r:id="rId6"/>
    <p:sldId id="572" r:id="rId7"/>
    <p:sldId id="575" r:id="rId8"/>
    <p:sldId id="576" r:id="rId9"/>
    <p:sldId id="577" r:id="rId10"/>
    <p:sldId id="573" r:id="rId11"/>
    <p:sldId id="574" r:id="rId12"/>
    <p:sldId id="570" r:id="rId13"/>
    <p:sldId id="541" r:id="rId14"/>
    <p:sldId id="542" r:id="rId15"/>
    <p:sldId id="543" r:id="rId16"/>
    <p:sldId id="581" r:id="rId17"/>
    <p:sldId id="568" r:id="rId18"/>
    <p:sldId id="569" r:id="rId19"/>
    <p:sldId id="508" r:id="rId20"/>
    <p:sldId id="509" r:id="rId21"/>
    <p:sldId id="510" r:id="rId22"/>
    <p:sldId id="511" r:id="rId23"/>
    <p:sldId id="512" r:id="rId24"/>
    <p:sldId id="513" r:id="rId25"/>
    <p:sldId id="578" r:id="rId26"/>
    <p:sldId id="579" r:id="rId27"/>
    <p:sldId id="519" r:id="rId28"/>
    <p:sldId id="538" r:id="rId29"/>
    <p:sldId id="540" r:id="rId30"/>
    <p:sldId id="520" r:id="rId31"/>
    <p:sldId id="521" r:id="rId32"/>
    <p:sldId id="522" r:id="rId33"/>
    <p:sldId id="531" r:id="rId34"/>
    <p:sldId id="532" r:id="rId35"/>
    <p:sldId id="533" r:id="rId36"/>
    <p:sldId id="534" r:id="rId37"/>
    <p:sldId id="536" r:id="rId38"/>
    <p:sldId id="535" r:id="rId39"/>
    <p:sldId id="537" r:id="rId40"/>
    <p:sldId id="500" r:id="rId41"/>
    <p:sldId id="580" r:id="rId42"/>
    <p:sldId id="526" r:id="rId43"/>
    <p:sldId id="539" r:id="rId44"/>
    <p:sldId id="528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000" autoAdjust="0"/>
  </p:normalViewPr>
  <p:slideViewPr>
    <p:cSldViewPr snapToObjects="1">
      <p:cViewPr>
        <p:scale>
          <a:sx n="85" d="100"/>
          <a:sy n="85" d="100"/>
        </p:scale>
        <p:origin x="-2048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96A90-FF2D-A344-AF44-F84767C383C9}" type="datetimeFigureOut">
              <a:rPr lang="en-US" smtClean="0"/>
              <a:t>8/7/18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939B6-718A-E04C-9CBF-1FE0695B4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69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28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Rapid</a:t>
            </a:r>
            <a:r>
              <a:rPr lang="en-US" baseline="0" dirty="0" smtClean="0"/>
              <a:t> progress</a:t>
            </a:r>
            <a:r>
              <a:rPr lang="en-US" dirty="0" smtClean="0"/>
              <a:t> was illustrated by </a:t>
            </a:r>
            <a:r>
              <a:rPr lang="en-US" dirty="0" err="1" smtClean="0"/>
              <a:t>AlphaGo’s</a:t>
            </a:r>
            <a:r>
              <a:rPr lang="en-US" dirty="0" smtClean="0"/>
              <a:t> victory over Lee </a:t>
            </a:r>
            <a:r>
              <a:rPr lang="en-US" dirty="0" err="1" smtClean="0"/>
              <a:t>Sedol</a:t>
            </a:r>
            <a:r>
              <a:rPr lang="en-US" dirty="0" smtClean="0"/>
              <a:t>, an</a:t>
            </a:r>
            <a:r>
              <a:rPr lang="en-US" baseline="0" dirty="0" smtClean="0"/>
              <a:t> event predicted to be a decade away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48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3A9A46CC-6719-DF4A-A6BC-25BDC079F537}" type="datetime9">
              <a:rPr lang="en-US"/>
              <a:pPr/>
              <a:t>8/7/18 11:31 AM</a:t>
            </a:fld>
            <a:endParaRPr lang="en-US"/>
          </a:p>
        </p:txBody>
      </p:sp>
      <p:sp>
        <p:nvSpPr>
          <p:cNvPr id="1536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7A6AAE-457A-0042-B146-56A7900DE298}" type="slidenum">
              <a:rPr lang="en-US"/>
              <a:pPr/>
              <a:t>11</a:t>
            </a:fld>
            <a:endParaRPr lang="en-US"/>
          </a:p>
        </p:txBody>
      </p:sp>
      <p:sp>
        <p:nvSpPr>
          <p:cNvPr id="153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12 million tons of earth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7D4BD70-590B-F84B-8949-9763251A2A3F}" type="datetime1">
              <a:rPr lang="en-US" smtClean="0"/>
              <a:pPr/>
              <a:t>8/7/18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E150B-6121-D147-8C3F-CF993A35DE1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7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Verification of the treaty</a:t>
            </a:r>
            <a:r>
              <a:rPr lang="en-US" baseline="0" dirty="0" smtClean="0"/>
              <a:t> requires continuous global seismic monitoring.</a:t>
            </a:r>
          </a:p>
          <a:p>
            <a:r>
              <a:rPr lang="en-US" baseline="0" dirty="0" smtClean="0"/>
              <a:t>We do this using a probabilistic programming language, or PPL.</a:t>
            </a:r>
          </a:p>
          <a:p>
            <a:r>
              <a:rPr lang="en-US" baseline="0" dirty="0" smtClean="0"/>
              <a:t>The *evidence* consists of seismic waveforms measured at 150 stations of the International Monitoring System (including several here in China).</a:t>
            </a:r>
          </a:p>
          <a:p>
            <a:r>
              <a:rPr lang="en-US" baseline="0" dirty="0" smtClean="0"/>
              <a:t>The *query* is what happened today? The daily bulletin lists all seismic events.</a:t>
            </a:r>
          </a:p>
          <a:p>
            <a:r>
              <a:rPr lang="en-US" baseline="0" dirty="0" smtClean="0"/>
              <a:t>The *model* is written in the PPL and captures what we know about the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354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8A510763-A2AA-0147-9E8C-C60B23592D5E}" type="datetime9">
              <a:rPr lang="en-US"/>
              <a:pPr/>
              <a:t>8/7/18 11:31 AM</a:t>
            </a:fld>
            <a:endParaRPr lang="en-US"/>
          </a:p>
        </p:txBody>
      </p:sp>
      <p:sp>
        <p:nvSpPr>
          <p:cNvPr id="2099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70429-50E2-C849-8C3B-F2A443ACA83B}" type="slidenum">
              <a:rPr lang="en-US"/>
              <a:pPr/>
              <a:t>15</a:t>
            </a:fld>
            <a:endParaRPr lang="en-US"/>
          </a:p>
        </p:txBody>
      </p:sp>
      <p:sp>
        <p:nvSpPr>
          <p:cNvPr id="209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9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Arial" charset="0"/>
              </a:rPr>
              <a:t>in 2009 the UN’s SEL3 automated bulletin missed 27.4% of the 27294 events in the magnitude range 3–4 while NET-VISA missed 11.1% </a:t>
            </a:r>
            <a:endParaRPr lang="en-US" dirty="0" smtClean="0"/>
          </a:p>
          <a:p>
            <a:pPr eaLnBrk="1" hangingPunct="1"/>
            <a:endParaRPr lang="en-US" dirty="0" smtClean="0"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This is</a:t>
            </a:r>
            <a:r>
              <a:rPr lang="en-US" sz="2000" baseline="0" dirty="0" smtClean="0"/>
              <a:t> </a:t>
            </a:r>
            <a:r>
              <a:rPr lang="en-US" sz="2000" dirty="0" smtClean="0"/>
              <a:t>the problem of </a:t>
            </a:r>
            <a:r>
              <a:rPr lang="en-US" sz="2000" b="1" i="1" dirty="0" smtClean="0"/>
              <a:t>value</a:t>
            </a:r>
            <a:r>
              <a:rPr lang="en-US" sz="2000" b="1" i="1" baseline="0" dirty="0" smtClean="0"/>
              <a:t> </a:t>
            </a:r>
            <a:r>
              <a:rPr lang="en-US" sz="2000" b="1" i="1" dirty="0" smtClean="0"/>
              <a:t>alignment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And</a:t>
            </a:r>
            <a:r>
              <a:rPr lang="en-US" sz="2000" baseline="0" dirty="0" smtClean="0"/>
              <a:t> when you m</a:t>
            </a:r>
            <a:r>
              <a:rPr lang="en-US" sz="2000" dirty="0" smtClean="0"/>
              <a:t>ix</a:t>
            </a:r>
            <a:r>
              <a:rPr lang="en-US" sz="2000" baseline="0" dirty="0" smtClean="0"/>
              <a:t> that with a superintelligent system that can affect the world dramatically, it’s not such a good thing.</a:t>
            </a:r>
            <a:endParaRPr lang="en-US" sz="2000" dirty="0" smtClean="0"/>
          </a:p>
          <a:p>
            <a:r>
              <a:rPr lang="en-US" sz="2000" dirty="0" smtClean="0"/>
              <a:t>The</a:t>
            </a:r>
            <a:r>
              <a:rPr lang="en-US" sz="2000" baseline="0" dirty="0" smtClean="0"/>
              <a:t> point is that</a:t>
            </a:r>
            <a:r>
              <a:rPr lang="en-US" sz="2000" dirty="0" smtClean="0"/>
              <a:t> a machine can be </a:t>
            </a:r>
            <a:r>
              <a:rPr lang="en-US" sz="2000" b="1" i="1" dirty="0" smtClean="0"/>
              <a:t>better at making decisions</a:t>
            </a:r>
          </a:p>
          <a:p>
            <a:r>
              <a:rPr lang="en-US" sz="2000" dirty="0" smtClean="0"/>
              <a:t>but still fail to </a:t>
            </a:r>
            <a:r>
              <a:rPr lang="en-US" sz="2000" b="1" i="1" dirty="0" smtClean="0"/>
              <a:t>make better decisions</a:t>
            </a:r>
          </a:p>
          <a:p>
            <a:r>
              <a:rPr lang="en-US" sz="2000" dirty="0" smtClean="0"/>
              <a:t>if its values are not exactly the same as ours.</a:t>
            </a:r>
          </a:p>
          <a:p>
            <a:endParaRPr lang="en-US" sz="20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we have seen that the standard task in AI is to optimize an objective supplied by the human.</a:t>
            </a:r>
          </a:p>
          <a:p>
            <a:r>
              <a:rPr lang="en-US" dirty="0" smtClean="0"/>
              <a:t>But this is the wrong task. Instead we want provably beneficial AI:</a:t>
            </a:r>
            <a:r>
              <a:rPr lang="en-US" baseline="0" dirty="0" smtClean="0"/>
              <a:t> we need to be happy with the way the machine behaves,</a:t>
            </a:r>
          </a:p>
          <a:p>
            <a:r>
              <a:rPr lang="en-US" baseline="0" dirty="0" smtClean="0"/>
              <a:t>even if we ask for the wrong thing or forget to mention some important constraint. So how can we do this?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99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“Fetch some coffee” is NOT an instruction, it’s NOT a goal to be achieved.</a:t>
            </a:r>
          </a:p>
          <a:p>
            <a:r>
              <a:rPr lang="en-US" dirty="0" err="1" smtClean="0"/>
              <a:t>Cf</a:t>
            </a:r>
            <a:r>
              <a:rPr lang="en-US" dirty="0" smtClean="0"/>
              <a:t> house is burning down, coffee costs 21 euros, you’re in the desert,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223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1"/>
            <a:ext cx="7543800" cy="2152651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2069C06D-4ED8-42C6-905D-CA84CA1B6CBF}" type="datetime2">
              <a:rPr lang="en-US" smtClean="0"/>
              <a:t>Tuesday, August 7, 18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14CB1CAA-32CD-4B55-B92A-B8F0843CACF4}" type="datetime2">
              <a:rPr lang="en-US" smtClean="0"/>
              <a:t>Tuesday, August 7, 18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524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3AD8CDC4-3D19-4983-B478-82F6B8E5AB66}" type="datetime2">
              <a:rPr lang="en-US" smtClean="0"/>
              <a:t>Tuesday, August 7, 18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84B82477-D5D3-4181-8C11-75D0F2433A87}" type="datetime2">
              <a:rPr lang="en-US" smtClean="0"/>
              <a:t>Tuesday, August 7, 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89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7"/>
            <a:ext cx="3273552" cy="639763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7"/>
            <a:ext cx="3273552" cy="639763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213E253B-1893-4367-8BAE-DF4BC10DC578}" type="datetime2">
              <a:rPr lang="en-US" smtClean="0"/>
              <a:t>Tuesday, August 7, 18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8B62300D-25B3-4603-86C9-4CB776489F00}" type="datetime2">
              <a:rPr lang="en-US" smtClean="0"/>
              <a:t>Tuesday, August 7, 18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C6314AD9-FCC8-48B7-B85B-012A91320DFF}" type="datetime2">
              <a:rPr lang="en-US" smtClean="0"/>
              <a:t>Tuesday, August 7, 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3182DC50-D5DB-4F94-B367-9876CD2C4012}" type="datetime2">
              <a:rPr lang="en-US" smtClean="0"/>
              <a:t>Tuesday, August 7, 18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91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292EB412-E790-42EA-81FE-2925D3A43D91}" type="datetime2">
              <a:rPr lang="en-US" smtClean="0"/>
              <a:t>Tuesday, August 7, 18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2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A56EEE0E-EDB0-4D84-86B0-50833DF22902}" type="datetime2">
              <a:rPr lang="en-US" smtClean="0"/>
              <a:t>Tuesday, August 7, 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5114372C-B5AB-4C39-B273-B99224EB4DD5}" type="datetime2">
              <a:rPr lang="en-US" smtClean="0"/>
              <a:t>Tuesday, August 7, 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1"/>
            <a:ext cx="7543800" cy="2152651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2069C06D-4ED8-42C6-905D-CA84CA1B6CBF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Tuesday, August 7, 18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883250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14CB1CAA-32CD-4B55-B92A-B8F0843CACF4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Tuesday, August 7, 18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09023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524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3AD8CDC4-3D19-4983-B478-82F6B8E5AB66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Tuesday, August 7, 18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9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84B82477-D5D3-4181-8C11-75D0F2433A87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Tuesday, August 7, 18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89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8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7"/>
            <a:ext cx="3273552" cy="639763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7"/>
            <a:ext cx="3273552" cy="639763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213E253B-1893-4367-8BAE-DF4BC10DC578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Tuesday, August 7, 18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262570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8B62300D-25B3-4603-86C9-4CB776489F00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Tuesday, August 7, 18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649121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C6314AD9-FCC8-48B7-B85B-012A91320DFF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Tuesday, August 7, 18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664605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3182DC50-D5DB-4F94-B367-9876CD2C4012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Tuesday, August 7, 18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8225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91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292EB412-E790-42EA-81FE-2925D3A43D91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Tuesday, August 7, 18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687784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2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A56EEE0E-EDB0-4D84-86B0-50833DF22902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Tuesday, August 7, 18</a:t>
            </a:fld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8329876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5114372C-B5AB-4C39-B273-B99224EB4DD5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Tuesday, August 7, 18</a:t>
            </a:fld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5866317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01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C1C1C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C1C1C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35E121-D87F-4C63-8EDC-AB14F94788F9}" type="slidenum">
              <a:rPr lang="en-US">
                <a:solidFill>
                  <a:srgbClr val="1C1C1C"/>
                </a:solidFill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1C1C1C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594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1676"/>
              </a:spcBef>
              <a:spcAft>
                <a:spcPts val="0"/>
              </a:spcAft>
              <a:defRPr/>
            </a:lvl1pPr>
            <a:lvl2pPr>
              <a:spcBef>
                <a:spcPts val="1176"/>
              </a:spcBef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11F41C6-018C-4C48-B745-C5D95ADF4638}" type="slidenum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7278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37"/>
            <a:ext cx="9144000" cy="8683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46088" y="1255720"/>
            <a:ext cx="4178300" cy="47672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776788" y="1255720"/>
            <a:ext cx="4178300" cy="47672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1C5AB50-15C1-4B1B-A791-23C55AE847B4}" type="slidenum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36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4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0181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6182" y="1720293"/>
            <a:ext cx="6913418" cy="40524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419272"/>
            <a:ext cx="788324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charset="2"/>
        <a:buChar char="v"/>
        <a:defRPr sz="3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0181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6182" y="1720293"/>
            <a:ext cx="6913418" cy="40524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419272"/>
            <a:ext cx="788324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0155399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charset="2"/>
        <a:buChar char="v"/>
        <a:defRPr sz="3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3581"/>
            <a:ext cx="9144000" cy="885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2671" y="1255720"/>
            <a:ext cx="8338435" cy="476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00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400">
                <a:latin typeface="Tahoma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900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146605" y="6347780"/>
            <a:ext cx="30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>
                <a:latin typeface="Calibri"/>
                <a:cs typeface="Calibri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ea typeface="ＭＳ Ｐゴシック" charset="0"/>
              </a:rPr>
              <a:t>Presenter: Pieter Abbeel (UC Berkeley)</a:t>
            </a:r>
            <a:endParaRPr lang="en-US" dirty="0">
              <a:solidFill>
                <a:srgbClr val="000000"/>
              </a:solidFill>
              <a:ea typeface="ＭＳ Ｐゴシック" charset="0"/>
            </a:endParaRPr>
          </a:p>
        </p:txBody>
      </p:sp>
      <p:cxnSp>
        <p:nvCxnSpPr>
          <p:cNvPr id="3" name="Straight Connector 2"/>
          <p:cNvCxnSpPr/>
          <p:nvPr userDrawn="1"/>
        </p:nvCxnSpPr>
        <p:spPr bwMode="auto">
          <a:xfrm>
            <a:off x="0" y="894271"/>
            <a:ext cx="9144000" cy="0"/>
          </a:xfrm>
          <a:prstGeom prst="line">
            <a:avLst/>
          </a:prstGeom>
          <a:noFill/>
          <a:ln w="381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3791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/>
          <a:ea typeface="+mj-ea"/>
          <a:cs typeface="Calibri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Calibri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1800">
          <a:solidFill>
            <a:schemeClr val="tx1"/>
          </a:solidFill>
          <a:latin typeface="Calibri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1800">
          <a:solidFill>
            <a:schemeClr val="tx1"/>
          </a:solidFill>
          <a:latin typeface="Calibri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800">
          <a:solidFill>
            <a:schemeClr val="tx1"/>
          </a:solidFill>
          <a:latin typeface="Calibri"/>
          <a:cs typeface="Calibri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18" y="1905002"/>
            <a:ext cx="8857831" cy="1085852"/>
          </a:xfrm>
        </p:spPr>
        <p:txBody>
          <a:bodyPr/>
          <a:lstStyle/>
          <a:p>
            <a:pPr algn="ctr"/>
            <a:r>
              <a:rPr lang="en-US" sz="5400" dirty="0" smtClean="0"/>
              <a:t>Uncertainty in Objectives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14" y="3375493"/>
            <a:ext cx="7010399" cy="1434059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Stuart Russell</a:t>
            </a:r>
          </a:p>
          <a:p>
            <a:pPr algn="ctr"/>
            <a:r>
              <a:rPr lang="en-US" sz="2800" dirty="0" smtClean="0"/>
              <a:t>University of California, Berkeley</a:t>
            </a:r>
          </a:p>
        </p:txBody>
      </p:sp>
    </p:spTree>
    <p:extLst>
      <p:ext uri="{BB962C8B-B14F-4D97-AF65-F5344CB8AC3E}">
        <p14:creationId xmlns:p14="http://schemas.microsoft.com/office/powerpoint/2010/main" val="1747464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51"/>
            <a:ext cx="9144000" cy="16005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33778"/>
          <a:stretch/>
        </p:blipFill>
        <p:spPr>
          <a:xfrm>
            <a:off x="0" y="1464287"/>
            <a:ext cx="9144000" cy="1338636"/>
          </a:xfrm>
          <a:prstGeom prst="rect">
            <a:avLst/>
          </a:prstGeom>
          <a:ln>
            <a:solidFill>
              <a:srgbClr val="242852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96175"/>
            <a:ext cx="9144000" cy="1721441"/>
          </a:xfrm>
          <a:prstGeom prst="rect">
            <a:avLst/>
          </a:prstGeom>
          <a:ln w="28575" cmpd="sng">
            <a:solidFill>
              <a:schemeClr val="bg2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7929" y="4038601"/>
            <a:ext cx="9144000" cy="160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96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43000" y="1270535"/>
            <a:ext cx="7523018" cy="78687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1000 object categories in photos from Web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914400"/>
          </a:xfrm>
        </p:spPr>
        <p:txBody>
          <a:bodyPr/>
          <a:lstStyle/>
          <a:p>
            <a:r>
              <a:rPr lang="en-US" dirty="0" smtClean="0"/>
              <a:t>Object recognition accuracy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90" y="2322701"/>
            <a:ext cx="7447461" cy="3316099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608596" y="2322701"/>
            <a:ext cx="1346558" cy="3316099"/>
            <a:chOff x="7608596" y="1600201"/>
            <a:chExt cx="1346558" cy="3316099"/>
          </a:xfrm>
        </p:grpSpPr>
        <p:sp>
          <p:nvSpPr>
            <p:cNvPr id="8" name="Rectangle 7"/>
            <p:cNvSpPr/>
            <p:nvPr/>
          </p:nvSpPr>
          <p:spPr>
            <a:xfrm>
              <a:off x="7764929" y="1600201"/>
              <a:ext cx="1190225" cy="33160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7608596" y="4565917"/>
              <a:ext cx="11823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815767" y="4546968"/>
              <a:ext cx="5840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rgbClr val="242852"/>
                  </a:solidFill>
                  <a:latin typeface="Helvetica"/>
                  <a:cs typeface="Helvetica"/>
                </a:rPr>
                <a:t>2017</a:t>
              </a:r>
              <a:endParaRPr lang="fr-FR" sz="1400" dirty="0">
                <a:solidFill>
                  <a:srgbClr val="242852"/>
                </a:solidFill>
                <a:latin typeface="Helvetica"/>
                <a:cs typeface="Helvetica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820992" y="4408460"/>
              <a:ext cx="799177" cy="149617"/>
            </a:xfrm>
            <a:prstGeom prst="rect">
              <a:avLst/>
            </a:prstGeom>
            <a:solidFill>
              <a:srgbClr val="8052A6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l">
                <a:rot lat="0" lon="0" rev="19800000"/>
              </a:lightRig>
            </a:scene3d>
            <a:sp3d prstMaterial="metal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66302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03046" y="-515317"/>
            <a:ext cx="11842872" cy="789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258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2888"/>
            <a:ext cx="9044575" cy="3117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4714" y="3700658"/>
            <a:ext cx="6679671" cy="579212"/>
          </a:xfrm>
          <a:prstGeom prst="rect">
            <a:avLst/>
          </a:prstGeom>
          <a:noFill/>
        </p:spPr>
        <p:txBody>
          <a:bodyPr wrap="none" lIns="299291" tIns="149645" rIns="299291" bIns="149645" rtlCol="0">
            <a:spAutoFit/>
          </a:bodyPr>
          <a:lstStyle/>
          <a:p>
            <a:r>
              <a:rPr lang="en-US" dirty="0" err="1"/>
              <a:t>Vinyals</a:t>
            </a:r>
            <a:r>
              <a:rPr lang="en-US" dirty="0"/>
              <a:t>, </a:t>
            </a:r>
            <a:r>
              <a:rPr lang="en-US" dirty="0" err="1"/>
              <a:t>Toshev</a:t>
            </a:r>
            <a:r>
              <a:rPr lang="en-US" dirty="0"/>
              <a:t>, </a:t>
            </a:r>
            <a:r>
              <a:rPr lang="en-US" dirty="0" err="1"/>
              <a:t>Bengio</a:t>
            </a:r>
            <a:r>
              <a:rPr lang="en-US" dirty="0"/>
              <a:t>, </a:t>
            </a:r>
            <a:r>
              <a:rPr lang="en-US" dirty="0" err="1"/>
              <a:t>Erhan</a:t>
            </a:r>
            <a:r>
              <a:rPr lang="en-US" dirty="0"/>
              <a:t> (2014), Google research blog</a:t>
            </a:r>
          </a:p>
        </p:txBody>
      </p:sp>
    </p:spTree>
    <p:extLst>
      <p:ext uri="{BB962C8B-B14F-4D97-AF65-F5344CB8AC3E}">
        <p14:creationId xmlns:p14="http://schemas.microsoft.com/office/powerpoint/2010/main" val="1330321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2888"/>
            <a:ext cx="9044575" cy="31177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74714" y="3700658"/>
            <a:ext cx="6679671" cy="579212"/>
          </a:xfrm>
          <a:prstGeom prst="rect">
            <a:avLst/>
          </a:prstGeom>
          <a:noFill/>
        </p:spPr>
        <p:txBody>
          <a:bodyPr wrap="none" lIns="299291" tIns="149645" rIns="299291" bIns="149645" rtlCol="0">
            <a:spAutoFit/>
          </a:bodyPr>
          <a:lstStyle/>
          <a:p>
            <a:r>
              <a:rPr lang="en-US" dirty="0" err="1"/>
              <a:t>Vinyals</a:t>
            </a:r>
            <a:r>
              <a:rPr lang="en-US" dirty="0"/>
              <a:t>, </a:t>
            </a:r>
            <a:r>
              <a:rPr lang="en-US" dirty="0" err="1"/>
              <a:t>Toshev</a:t>
            </a:r>
            <a:r>
              <a:rPr lang="en-US" dirty="0"/>
              <a:t>, </a:t>
            </a:r>
            <a:r>
              <a:rPr lang="en-US" dirty="0" err="1"/>
              <a:t>Bengio</a:t>
            </a:r>
            <a:r>
              <a:rPr lang="en-US" dirty="0"/>
              <a:t>, </a:t>
            </a:r>
            <a:r>
              <a:rPr lang="en-US" dirty="0" err="1"/>
              <a:t>Erhan</a:t>
            </a:r>
            <a:r>
              <a:rPr lang="en-US" dirty="0"/>
              <a:t> (2014), Google research blog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3" y="605404"/>
            <a:ext cx="3424135" cy="30630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78835" y="579758"/>
            <a:ext cx="2880098" cy="3123052"/>
          </a:xfrm>
          <a:prstGeom prst="rect">
            <a:avLst/>
          </a:prstGeom>
          <a:solidFill>
            <a:schemeClr val="tx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04" tIns="52904" rIns="52904" bIns="52904" numCol="1" spcCol="38092" rtlCol="0" anchor="ctr">
            <a:spAutoFit/>
          </a:bodyPr>
          <a:lstStyle/>
          <a:p>
            <a:pPr algn="ctr" defTabSz="859709" hangingPunct="0"/>
            <a:r>
              <a:rPr lang="en-US" sz="2800" dirty="0">
                <a:latin typeface="Arial Black"/>
                <a:cs typeface="Arial Black"/>
                <a:sym typeface="Helvetica Light"/>
              </a:rPr>
              <a:t>A refrigerator filled with lots of food and drinks</a:t>
            </a:r>
          </a:p>
          <a:p>
            <a:pPr algn="ctr" defTabSz="859709" hangingPunct="0"/>
            <a:endParaRPr lang="en-US" sz="2800" dirty="0">
              <a:latin typeface="Arial Black"/>
              <a:cs typeface="Arial Black"/>
              <a:sym typeface="Helvetica Light"/>
            </a:endParaRPr>
          </a:p>
          <a:p>
            <a:pPr algn="ctr" defTabSz="859709" hangingPunct="0"/>
            <a:endParaRPr lang="en-US" sz="2800" dirty="0">
              <a:latin typeface="Arial Black"/>
              <a:cs typeface="Arial Black"/>
              <a:sym typeface="Helvetica Light"/>
            </a:endParaRPr>
          </a:p>
          <a:p>
            <a:pPr algn="ctr" defTabSz="859709" hangingPunct="0"/>
            <a:endParaRPr lang="en-US" sz="2800" dirty="0">
              <a:latin typeface="Arial Black"/>
              <a:cs typeface="Arial Black"/>
              <a:sym typeface="Helvetica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77287" y="806509"/>
            <a:ext cx="2880098" cy="2692164"/>
          </a:xfrm>
          <a:prstGeom prst="rect">
            <a:avLst/>
          </a:prstGeom>
          <a:solidFill>
            <a:schemeClr val="tx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04" tIns="52904" rIns="52904" bIns="52904" numCol="1" spcCol="38092" rtlCol="0" anchor="ctr">
            <a:spAutoFit/>
          </a:bodyPr>
          <a:lstStyle/>
          <a:p>
            <a:pPr algn="ctr" defTabSz="859709" hangingPunct="0"/>
            <a:endParaRPr lang="en-US" sz="2400" dirty="0">
              <a:solidFill>
                <a:schemeClr val="bg1"/>
              </a:solidFill>
              <a:latin typeface="Arial Black"/>
              <a:cs typeface="Arial Black"/>
              <a:sym typeface="Helvetica Light"/>
            </a:endParaRPr>
          </a:p>
          <a:p>
            <a:pPr algn="ctr" defTabSz="859709" hangingPunct="0"/>
            <a:r>
              <a:rPr lang="en-US" sz="2400" dirty="0">
                <a:solidFill>
                  <a:schemeClr val="bg1"/>
                </a:solidFill>
                <a:latin typeface="Arial Black"/>
                <a:cs typeface="Arial Black"/>
                <a:sym typeface="Helvetica Light"/>
              </a:rPr>
              <a:t>A refrigerator filled with lots of food and drinks</a:t>
            </a:r>
          </a:p>
          <a:p>
            <a:pPr algn="ctr" defTabSz="859709" hangingPunct="0"/>
            <a:endParaRPr lang="en-US" sz="2400" dirty="0">
              <a:solidFill>
                <a:schemeClr val="bg1"/>
              </a:solidFill>
              <a:latin typeface="Arial Black"/>
              <a:cs typeface="Arial Black"/>
              <a:sym typeface="Helvetica Light"/>
            </a:endParaRPr>
          </a:p>
          <a:p>
            <a:pPr algn="ctr" defTabSz="859709" hangingPunct="0"/>
            <a:endParaRPr lang="en-US" sz="2400" dirty="0">
              <a:solidFill>
                <a:schemeClr val="bg1"/>
              </a:solidFill>
              <a:latin typeface="Arial Black"/>
              <a:cs typeface="Arial Black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183149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2888"/>
            <a:ext cx="9044575" cy="31177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4396" y="3716501"/>
            <a:ext cx="3944970" cy="1200308"/>
          </a:xfrm>
          <a:prstGeom prst="rect">
            <a:avLst/>
          </a:prstGeom>
          <a:noFill/>
        </p:spPr>
        <p:txBody>
          <a:bodyPr wrap="none" lIns="91420" tIns="45710" rIns="91420" bIns="45710" rtlCol="0">
            <a:spAutoFit/>
          </a:bodyPr>
          <a:lstStyle/>
          <a:p>
            <a:r>
              <a:rPr lang="en-US" sz="2400" dirty="0"/>
              <a:t>There is no group of people</a:t>
            </a:r>
          </a:p>
          <a:p>
            <a:r>
              <a:rPr lang="en-US" sz="2400" dirty="0"/>
              <a:t>No one is shopping</a:t>
            </a:r>
          </a:p>
          <a:p>
            <a:r>
              <a:rPr lang="en-US" sz="2400" dirty="0"/>
              <a:t>There is no fruit stand</a:t>
            </a:r>
          </a:p>
        </p:txBody>
      </p:sp>
    </p:spTree>
    <p:extLst>
      <p:ext uri="{BB962C8B-B14F-4D97-AF65-F5344CB8AC3E}">
        <p14:creationId xmlns:p14="http://schemas.microsoft.com/office/powerpoint/2010/main" val="3183149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720303"/>
            <a:ext cx="8839200" cy="4052455"/>
          </a:xfrm>
        </p:spPr>
        <p:txBody>
          <a:bodyPr/>
          <a:lstStyle/>
          <a:p>
            <a:r>
              <a:rPr lang="en-US" sz="2800" dirty="0"/>
              <a:t>Data is the new oil</a:t>
            </a:r>
          </a:p>
          <a:p>
            <a:pPr lvl="1"/>
            <a:r>
              <a:rPr lang="en-US" sz="2400" dirty="0"/>
              <a:t>Better </a:t>
            </a:r>
            <a:r>
              <a:rPr lang="en-US" sz="2400" dirty="0" smtClean="0"/>
              <a:t>models</a:t>
            </a:r>
            <a:r>
              <a:rPr lang="en-US" sz="2400" dirty="0" smtClean="0"/>
              <a:t>, prior knowledge </a:t>
            </a:r>
            <a:r>
              <a:rPr lang="en-US" sz="2400" dirty="0"/>
              <a:t>=&gt; far less data needed</a:t>
            </a:r>
          </a:p>
          <a:p>
            <a:r>
              <a:rPr lang="en-US" sz="2800" dirty="0"/>
              <a:t>Serious disappointments (e.g., autonomous vehicles) could result in a significant backlash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70181"/>
            <a:ext cx="7924800" cy="914400"/>
          </a:xfrm>
        </p:spPr>
        <p:txBody>
          <a:bodyPr/>
          <a:lstStyle/>
          <a:p>
            <a:r>
              <a:rPr lang="en-US" sz="4800" dirty="0"/>
              <a:t>A note of caution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746918" y="1473131"/>
            <a:ext cx="836387" cy="1096977"/>
            <a:chOff x="3118340" y="1104840"/>
            <a:chExt cx="836387" cy="822733"/>
          </a:xfrm>
        </p:grpSpPr>
        <p:grpSp>
          <p:nvGrpSpPr>
            <p:cNvPr id="9" name="Group 8"/>
            <p:cNvGrpSpPr/>
            <p:nvPr/>
          </p:nvGrpSpPr>
          <p:grpSpPr>
            <a:xfrm>
              <a:off x="3367872" y="1636789"/>
              <a:ext cx="294831" cy="290784"/>
              <a:chOff x="7495500" y="888437"/>
              <a:chExt cx="294831" cy="290784"/>
            </a:xfrm>
          </p:grpSpPr>
          <p:cxnSp>
            <p:nvCxnSpPr>
              <p:cNvPr id="5" name="Straight Connector 4"/>
              <p:cNvCxnSpPr/>
              <p:nvPr/>
            </p:nvCxnSpPr>
            <p:spPr>
              <a:xfrm flipV="1">
                <a:off x="7495500" y="888437"/>
                <a:ext cx="136076" cy="290784"/>
              </a:xfrm>
              <a:prstGeom prst="line">
                <a:avLst/>
              </a:prstGeom>
              <a:ln w="76200" cmpd="sng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 flipH="1" flipV="1">
                <a:off x="7631577" y="888437"/>
                <a:ext cx="158754" cy="290784"/>
              </a:xfrm>
              <a:prstGeom prst="line">
                <a:avLst/>
              </a:prstGeom>
              <a:ln w="76200" cmpd="sng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/>
            <p:cNvSpPr txBox="1"/>
            <p:nvPr/>
          </p:nvSpPr>
          <p:spPr>
            <a:xfrm>
              <a:off x="3118340" y="1104840"/>
              <a:ext cx="836387" cy="300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09656"/>
              <a:r>
                <a:rPr lang="fr-FR" sz="2000" dirty="0" err="1">
                  <a:solidFill>
                    <a:prstClr val="white"/>
                  </a:solidFill>
                  <a:latin typeface="Palatino Linotype"/>
                </a:rPr>
                <a:t>snake</a:t>
              </a:r>
              <a:endParaRPr lang="fr-FR" sz="2000" dirty="0">
                <a:solidFill>
                  <a:prstClr val="white"/>
                </a:solidFill>
                <a:latin typeface="Palatino Linotyp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3626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14" y="1720276"/>
            <a:ext cx="7999629" cy="4573195"/>
          </a:xfrm>
        </p:spPr>
        <p:txBody>
          <a:bodyPr>
            <a:normAutofit/>
          </a:bodyPr>
          <a:lstStyle/>
          <a:p>
            <a:pPr marL="1826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François </a:t>
            </a:r>
            <a:r>
              <a:rPr lang="en-US" dirty="0" err="1">
                <a:solidFill>
                  <a:srgbClr val="FFFF00"/>
                </a:solidFill>
              </a:rPr>
              <a:t>Chollet</a:t>
            </a:r>
            <a:r>
              <a:rPr lang="en-US" dirty="0"/>
              <a:t>: “Many more applications are completely out of reach for current deep learning techniques </a:t>
            </a:r>
            <a:r>
              <a:rPr lang="mr-IN" dirty="0"/>
              <a:t>–</a:t>
            </a:r>
            <a:r>
              <a:rPr lang="en-US" dirty="0"/>
              <a:t> even given vast amounts of human-annotated data.    </a:t>
            </a:r>
            <a:endParaRPr lang="en-US" dirty="0" smtClean="0"/>
          </a:p>
          <a:p>
            <a:pPr marL="18260" indent="0">
              <a:buNone/>
            </a:pPr>
            <a:r>
              <a:rPr lang="en-US" dirty="0" smtClean="0"/>
              <a:t> </a:t>
            </a:r>
            <a:r>
              <a:rPr lang="mr-IN" dirty="0"/>
              <a:t>…</a:t>
            </a:r>
            <a:r>
              <a:rPr lang="en-US" dirty="0"/>
              <a:t> </a:t>
            </a:r>
            <a:endParaRPr lang="en-US" dirty="0" smtClean="0"/>
          </a:p>
          <a:p>
            <a:pPr marL="18260" indent="0">
              <a:buNone/>
            </a:pPr>
            <a:r>
              <a:rPr lang="en-US" dirty="0" smtClean="0"/>
              <a:t>The </a:t>
            </a:r>
            <a:r>
              <a:rPr lang="en-US" dirty="0"/>
              <a:t>main directions in which I see promise are models closer to general-purpose computer programs.”</a:t>
            </a:r>
          </a:p>
          <a:p>
            <a:pPr marL="1826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10" y="270181"/>
            <a:ext cx="8214615" cy="914400"/>
          </a:xfrm>
        </p:spPr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eep learning ad infinitum?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05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720305"/>
            <a:ext cx="8458200" cy="2419913"/>
          </a:xfrm>
        </p:spPr>
        <p:txBody>
          <a:bodyPr>
            <a:normAutofit/>
          </a:bodyPr>
          <a:lstStyle/>
          <a:p>
            <a:r>
              <a:rPr lang="en-US" dirty="0" smtClean="0"/>
              <a:t>Universal (Turing-equivalent) languages for defining generative probability models</a:t>
            </a:r>
          </a:p>
          <a:p>
            <a:r>
              <a:rPr lang="en-US" dirty="0" smtClean="0"/>
              <a:t>General-purpose inference answers* any</a:t>
            </a:r>
            <a:r>
              <a:rPr lang="en-US" baseline="30000" dirty="0"/>
              <a:t>#</a:t>
            </a:r>
            <a:r>
              <a:rPr lang="en-US" dirty="0" smtClean="0"/>
              <a:t> query </a:t>
            </a:r>
            <a:r>
              <a:rPr lang="en-US" dirty="0" err="1" smtClean="0"/>
              <a:t>w.r.t</a:t>
            </a:r>
            <a:r>
              <a:rPr lang="en-US" dirty="0" smtClean="0"/>
              <a:t>. any evidence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914400"/>
          </a:xfrm>
        </p:spPr>
        <p:txBody>
          <a:bodyPr/>
          <a:lstStyle/>
          <a:p>
            <a:r>
              <a:rPr lang="en-US" dirty="0" smtClean="0"/>
              <a:t>Probabilistic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9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14F9CAA-8DFB-8D43-8BB8-2F26ACD1BAAC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5257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2055 nuclear explosions, 300K deaths</a:t>
            </a:r>
          </a:p>
        </p:txBody>
      </p:sp>
      <p:pic>
        <p:nvPicPr>
          <p:cNvPr id="152580" name="Picture 4" descr="Test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74715"/>
            <a:ext cx="9144000" cy="598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6787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Helvetica" charset="0"/>
              <a:ea typeface="ＭＳ Ｐゴシック" charset="0"/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Helvetica" charset="0"/>
              <a:ea typeface="ＭＳ Ｐゴシック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81B9382-F0A1-794F-8E14-6177A26FAE10}" type="slidenum">
              <a:rPr lang="en-US" sz="1400"/>
              <a:pPr eaLnBrk="1" hangingPunct="1"/>
              <a:t>12</a:t>
            </a:fld>
            <a:endParaRPr lang="en-US" sz="1400"/>
          </a:p>
        </p:txBody>
      </p:sp>
      <p:pic>
        <p:nvPicPr>
          <p:cNvPr id="2765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3361"/>
            <a:ext cx="9448800" cy="756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359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731054"/>
            <a:ext cx="5791200" cy="1503337"/>
          </a:xfrm>
        </p:spPr>
        <p:txBody>
          <a:bodyPr/>
          <a:lstStyle/>
          <a:p>
            <a:r>
              <a:rPr lang="en-US" sz="3600" dirty="0"/>
              <a:t>Global seismic monitoring</a:t>
            </a:r>
            <a:br>
              <a:rPr lang="en-US" sz="3600" dirty="0"/>
            </a:br>
            <a:r>
              <a:rPr lang="en-US" sz="3600" dirty="0"/>
              <a:t>for the Comprehensive Nuclear Test-Ban Treaty</a:t>
            </a:r>
          </a:p>
        </p:txBody>
      </p:sp>
      <p:sp>
        <p:nvSpPr>
          <p:cNvPr id="5" name="Down Arrow 4"/>
          <p:cNvSpPr/>
          <p:nvPr/>
        </p:nvSpPr>
        <p:spPr>
          <a:xfrm>
            <a:off x="7503426" y="3962400"/>
            <a:ext cx="397395" cy="443047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40" tIns="45620" rIns="91240" bIns="45620"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9703"/>
          <a:stretch/>
        </p:blipFill>
        <p:spPr>
          <a:xfrm>
            <a:off x="6338958" y="4430161"/>
            <a:ext cx="2748083" cy="1587499"/>
          </a:xfrm>
          <a:prstGeom prst="rect">
            <a:avLst/>
          </a:prstGeom>
        </p:spPr>
      </p:pic>
      <p:pic>
        <p:nvPicPr>
          <p:cNvPr id="7" name="Picture 4" descr="IM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3" r="2074" b="11111"/>
          <a:stretch/>
        </p:blipFill>
        <p:spPr bwMode="auto">
          <a:xfrm>
            <a:off x="6310963" y="152423"/>
            <a:ext cx="2833036" cy="166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own Arrow 7"/>
          <p:cNvSpPr/>
          <p:nvPr/>
        </p:nvSpPr>
        <p:spPr>
          <a:xfrm>
            <a:off x="7503426" y="1828823"/>
            <a:ext cx="397395" cy="443047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40" tIns="45620" rIns="91240" bIns="45620"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077209" y="1752600"/>
            <a:ext cx="647881" cy="399908"/>
          </a:xfrm>
          <a:prstGeom prst="rect">
            <a:avLst/>
          </a:prstGeom>
          <a:noFill/>
        </p:spPr>
        <p:txBody>
          <a:bodyPr wrap="none" lIns="91240" tIns="45620" rIns="91240" bIns="45620" rtlCol="0">
            <a:spAutoFit/>
          </a:bodyPr>
          <a:lstStyle/>
          <a:p>
            <a:r>
              <a:rPr lang="en-US" sz="2000" dirty="0"/>
              <a:t>IMS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0" y="3867089"/>
            <a:ext cx="1444748" cy="399908"/>
          </a:xfrm>
          <a:prstGeom prst="rect">
            <a:avLst/>
          </a:prstGeom>
          <a:noFill/>
        </p:spPr>
        <p:txBody>
          <a:bodyPr wrap="none" lIns="91240" tIns="45620" rIns="91240" bIns="45620" rtlCol="0">
            <a:spAutoFit/>
          </a:bodyPr>
          <a:lstStyle/>
          <a:p>
            <a:r>
              <a:rPr lang="en-US" sz="2000" dirty="0"/>
              <a:t>waveforms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94170" y="5924489"/>
            <a:ext cx="1060529" cy="399908"/>
          </a:xfrm>
          <a:prstGeom prst="rect">
            <a:avLst/>
          </a:prstGeom>
          <a:noFill/>
        </p:spPr>
        <p:txBody>
          <a:bodyPr wrap="none" lIns="91240" tIns="45620" rIns="91240" bIns="45620" rtlCol="0">
            <a:spAutoFit/>
          </a:bodyPr>
          <a:lstStyle/>
          <a:p>
            <a:r>
              <a:rPr lang="en-US" sz="2000" dirty="0"/>
              <a:t>bulletin</a:t>
            </a:r>
          </a:p>
        </p:txBody>
      </p:sp>
      <p:sp>
        <p:nvSpPr>
          <p:cNvPr id="20" name="Title 2"/>
          <p:cNvSpPr txBox="1">
            <a:spLocks/>
          </p:cNvSpPr>
          <p:nvPr/>
        </p:nvSpPr>
        <p:spPr>
          <a:xfrm>
            <a:off x="0" y="1981200"/>
            <a:ext cx="5791200" cy="3555040"/>
          </a:xfrm>
          <a:prstGeom prst="rect">
            <a:avLst/>
          </a:prstGeom>
        </p:spPr>
        <p:txBody>
          <a:bodyPr vert="horz" lIns="91240" tIns="45620" rIns="91240" bIns="456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6210" indent="-456210">
              <a:buFont typeface="Arial"/>
              <a:buChar char="•"/>
            </a:pPr>
            <a:r>
              <a:rPr lang="en-US" sz="2800" b="1" dirty="0">
                <a:solidFill>
                  <a:srgbClr val="FFFF00"/>
                </a:solidFill>
                <a:effectLst/>
              </a:rPr>
              <a:t>Evidence</a:t>
            </a:r>
            <a:r>
              <a:rPr lang="en-US" sz="2800" dirty="0">
                <a:effectLst/>
              </a:rPr>
              <a:t>: waveforms from 150 seismic stations</a:t>
            </a:r>
          </a:p>
          <a:p>
            <a:pPr marL="456210" indent="-456210">
              <a:buFont typeface="Arial"/>
              <a:buChar char="•"/>
            </a:pPr>
            <a:r>
              <a:rPr lang="en-US" sz="2800" b="1" dirty="0">
                <a:solidFill>
                  <a:srgbClr val="FFFF00"/>
                </a:solidFill>
                <a:effectLst/>
              </a:rPr>
              <a:t>Query</a:t>
            </a:r>
            <a:r>
              <a:rPr lang="en-US" sz="2800" dirty="0">
                <a:effectLst/>
              </a:rPr>
              <a:t>: what happened?</a:t>
            </a:r>
          </a:p>
          <a:p>
            <a:pPr marL="456210" indent="-456210">
              <a:buFont typeface="Arial"/>
              <a:buChar char="•"/>
            </a:pPr>
            <a:r>
              <a:rPr lang="en-US" sz="2800" b="1" dirty="0">
                <a:solidFill>
                  <a:srgbClr val="FFFF00"/>
                </a:solidFill>
                <a:effectLst/>
              </a:rPr>
              <a:t>Model</a:t>
            </a:r>
            <a:r>
              <a:rPr lang="en-US" sz="2800" dirty="0">
                <a:effectLst/>
              </a:rPr>
              <a:t>: geophysics of event occurrence, signal transmission, detection, noise</a:t>
            </a:r>
          </a:p>
          <a:p>
            <a:pPr marL="456210" indent="-456210">
              <a:buFont typeface="Arial"/>
              <a:buChar char="•"/>
            </a:pPr>
            <a:endParaRPr lang="en-US" sz="2800" dirty="0">
              <a:effectLst/>
            </a:endParaRPr>
          </a:p>
        </p:txBody>
      </p:sp>
      <p:pic>
        <p:nvPicPr>
          <p:cNvPr id="13" name="Picture 12" descr="dprk_signals.png"/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67" b="21676"/>
          <a:stretch/>
        </p:blipFill>
        <p:spPr>
          <a:xfrm>
            <a:off x="6272986" y="2249070"/>
            <a:ext cx="2814048" cy="1688537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39404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52400"/>
            <a:ext cx="8991600" cy="6477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b="1" i="1" smtClean="0">
                <a:latin typeface="Arial Narrow" pitchFamily="-1" charset="0"/>
              </a:rPr>
              <a:t>#SeismicEvents</a:t>
            </a:r>
            <a:r>
              <a:rPr lang="en-US" sz="2000" smtClean="0">
                <a:latin typeface="Arial Narrow" pitchFamily="-1" charset="0"/>
              </a:rPr>
              <a:t> ~ Poisson[T*λ</a:t>
            </a:r>
            <a:r>
              <a:rPr lang="en-US" sz="2000" baseline="-25000" smtClean="0">
                <a:latin typeface="Arial Narrow" pitchFamily="-1" charset="0"/>
              </a:rPr>
              <a:t>e</a:t>
            </a:r>
            <a:r>
              <a:rPr lang="en-US" sz="2000" smtClean="0">
                <a:latin typeface="Arial Narrow" pitchFamily="-1" charset="0"/>
              </a:rPr>
              <a:t>];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b="1" i="1" smtClean="0">
                <a:latin typeface="Arial Narrow" pitchFamily="-1" charset="0"/>
              </a:rPr>
              <a:t>Time(e) ~ </a:t>
            </a:r>
            <a:r>
              <a:rPr lang="en-US" sz="2000" smtClean="0">
                <a:latin typeface="Arial Narrow" pitchFamily="-1" charset="0"/>
              </a:rPr>
              <a:t>Uniform(0,T)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b="1" i="1" smtClean="0">
                <a:latin typeface="Arial Narrow" pitchFamily="-1" charset="0"/>
              </a:rPr>
              <a:t>IsEarthQuake(e)</a:t>
            </a:r>
            <a:r>
              <a:rPr lang="en-US" sz="2000" smtClean="0">
                <a:latin typeface="Arial Narrow" pitchFamily="-1" charset="0"/>
              </a:rPr>
              <a:t> ~ Bernoulli(.999);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b="1" i="1" smtClean="0">
                <a:latin typeface="Arial Narrow" pitchFamily="-1" charset="0"/>
              </a:rPr>
              <a:t>Location(e)</a:t>
            </a:r>
            <a:r>
              <a:rPr lang="en-US" sz="2000" smtClean="0">
                <a:latin typeface="Arial Narrow" pitchFamily="-1" charset="0"/>
              </a:rPr>
              <a:t> ~ if IsEarthQuake(e) then SpatialPrior() else  UniformEarthDistribution();</a:t>
            </a:r>
          </a:p>
          <a:p>
            <a:pPr>
              <a:spcBef>
                <a:spcPct val="0"/>
              </a:spcBef>
              <a:buSzTx/>
              <a:buFont typeface="Wingdings" pitchFamily="-1" charset="2"/>
              <a:buNone/>
            </a:pPr>
            <a:r>
              <a:rPr lang="en-US" sz="2000" b="1" i="1" smtClean="0">
                <a:latin typeface="Arial Narrow" pitchFamily="-1" charset="0"/>
              </a:rPr>
              <a:t>Depth(e)</a:t>
            </a:r>
            <a:r>
              <a:rPr lang="en-US" sz="2000" smtClean="0">
                <a:latin typeface="Arial Narrow" pitchFamily="-1" charset="0"/>
              </a:rPr>
              <a:t> ~ if IsEarthQuake(e) then Uniform[0,700] else 0;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b="1" i="1" smtClean="0">
                <a:latin typeface="Arial Narrow" pitchFamily="-1" charset="0"/>
              </a:rPr>
              <a:t>Magnitude(e)</a:t>
            </a:r>
            <a:r>
              <a:rPr lang="en-US" sz="2000" smtClean="0">
                <a:latin typeface="Arial Narrow" pitchFamily="-1" charset="0"/>
              </a:rPr>
              <a:t> ~ Exponential(log(10));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b="1" i="1" smtClean="0">
                <a:latin typeface="Arial Narrow" pitchFamily="-1" charset="0"/>
              </a:rPr>
              <a:t>IsDetected(e,p,s)</a:t>
            </a:r>
            <a:r>
              <a:rPr lang="en-US" sz="2400" smtClean="0">
                <a:latin typeface="Arial Narrow" pitchFamily="-1" charset="0"/>
              </a:rPr>
              <a:t> ~ </a:t>
            </a:r>
            <a:r>
              <a:rPr lang="en-US" sz="2000" smtClean="0">
                <a:latin typeface="Arial Narrow" pitchFamily="-1" charset="0"/>
              </a:rPr>
              <a:t>Logistic[weights(s,p)](Magnitude(e), Depth(e), Distance(e,s))</a:t>
            </a:r>
            <a:r>
              <a:rPr lang="en-US" sz="2000" b="1" smtClean="0">
                <a:latin typeface="Arial Narrow" pitchFamily="-1" charset="0"/>
              </a:rPr>
              <a:t>;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b="1" i="1" smtClean="0">
                <a:latin typeface="Arial Narrow" pitchFamily="-1" charset="0"/>
              </a:rPr>
              <a:t>#Detections(site = s)</a:t>
            </a:r>
            <a:r>
              <a:rPr lang="en-US" sz="2000" smtClean="0">
                <a:latin typeface="Arial Narrow" pitchFamily="-1" charset="0"/>
              </a:rPr>
              <a:t> ~ Poisson[T*λ</a:t>
            </a:r>
            <a:r>
              <a:rPr lang="en-US" sz="2000" baseline="-25000" smtClean="0">
                <a:latin typeface="Arial Narrow" pitchFamily="-1" charset="0"/>
              </a:rPr>
              <a:t>f</a:t>
            </a:r>
            <a:r>
              <a:rPr lang="en-US" sz="2000" smtClean="0">
                <a:latin typeface="Arial Narrow" pitchFamily="-1" charset="0"/>
              </a:rPr>
              <a:t>(s)];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b="1" i="1" smtClean="0">
                <a:latin typeface="Arial Narrow" pitchFamily="-1" charset="0"/>
              </a:rPr>
              <a:t>#Detections(event=e, phase=p, station=s) = </a:t>
            </a:r>
            <a:r>
              <a:rPr lang="en-US" sz="2000" smtClean="0">
                <a:latin typeface="Arial Narrow" pitchFamily="-1" charset="0"/>
              </a:rPr>
              <a:t>if IsDetected(e,p,s) then 1 else 0;</a:t>
            </a:r>
            <a:endParaRPr lang="en-US" sz="2400" smtClean="0">
              <a:latin typeface="Arial Narrow" pitchFamily="-1" charset="0"/>
            </a:endParaRP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b="1" i="1" smtClean="0">
                <a:latin typeface="Arial Narrow" pitchFamily="-1" charset="0"/>
              </a:rPr>
              <a:t>OnsetTime(a,s) ~ </a:t>
            </a:r>
            <a:r>
              <a:rPr lang="en-US" sz="2000" smtClean="0">
                <a:latin typeface="Arial Narrow" pitchFamily="-1" charset="0"/>
              </a:rPr>
              <a:t>if (event(a) = null) then Uniform[0,T] else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smtClean="0">
                <a:latin typeface="Arial Narrow" pitchFamily="-1" charset="0"/>
              </a:rPr>
              <a:t>   Time(event(a)) + GeoTravelTime(Distance(event(a),s),Depth(event(a)),phase(a))    		            	+ Laplace(μ</a:t>
            </a:r>
            <a:r>
              <a:rPr lang="en-US" sz="2000" baseline="-25000" smtClean="0">
                <a:latin typeface="Arial Narrow" pitchFamily="-1" charset="0"/>
              </a:rPr>
              <a:t>t</a:t>
            </a:r>
            <a:r>
              <a:rPr lang="en-US" sz="2000" smtClean="0">
                <a:latin typeface="Arial Narrow" pitchFamily="-1" charset="0"/>
              </a:rPr>
              <a:t>(s), σ</a:t>
            </a:r>
            <a:r>
              <a:rPr lang="en-US" sz="2000" baseline="-25000" smtClean="0">
                <a:latin typeface="Arial Narrow" pitchFamily="-1" charset="0"/>
              </a:rPr>
              <a:t>t</a:t>
            </a:r>
            <a:r>
              <a:rPr lang="en-US" sz="2000" smtClean="0">
                <a:latin typeface="Arial Narrow" pitchFamily="-1" charset="0"/>
              </a:rPr>
              <a:t>(s))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b="1" i="1" smtClean="0">
                <a:latin typeface="Arial Narrow" pitchFamily="-1" charset="0"/>
              </a:rPr>
              <a:t>Amplitude(a,s) ~</a:t>
            </a:r>
            <a:r>
              <a:rPr lang="en-US" sz="2400" smtClean="0">
                <a:latin typeface="Arial Narrow" pitchFamily="-1" charset="0"/>
              </a:rPr>
              <a:t> </a:t>
            </a:r>
            <a:r>
              <a:rPr lang="en-US" sz="2000" smtClean="0">
                <a:latin typeface="Arial Narrow" pitchFamily="-1" charset="0"/>
              </a:rPr>
              <a:t>If (event(a) = null) then NoiseAmplitudeDistribution(s)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smtClean="0">
                <a:latin typeface="Arial Narrow" pitchFamily="-1" charset="0"/>
              </a:rPr>
              <a:t>       else AmplitudeModel(Magnitude(event(a)), Distance(event(a),s),Depth(event(a)),phase(a))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b="1" i="1" smtClean="0">
                <a:latin typeface="Arial Narrow" pitchFamily="-1" charset="0"/>
              </a:rPr>
              <a:t>Azimuth(a,s) ~</a:t>
            </a:r>
            <a:r>
              <a:rPr lang="en-US" sz="2400" smtClean="0">
                <a:latin typeface="Arial Narrow" pitchFamily="-1" charset="0"/>
              </a:rPr>
              <a:t> </a:t>
            </a:r>
            <a:r>
              <a:rPr lang="en-US" sz="2000" smtClean="0">
                <a:latin typeface="Arial Narrow" pitchFamily="-1" charset="0"/>
              </a:rPr>
              <a:t>If (event(a) = null) then Uniform(0, 360)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smtClean="0">
                <a:latin typeface="Arial Narrow" pitchFamily="-1" charset="0"/>
              </a:rPr>
              <a:t>       else GeoAzimuth(Location(event(a)),Depth(event(a)),phase(a),Site(s)) + Laplace(0,σ</a:t>
            </a:r>
            <a:r>
              <a:rPr lang="en-US" sz="2000" baseline="-25000" smtClean="0">
                <a:latin typeface="Arial Narrow" pitchFamily="-1" charset="0"/>
              </a:rPr>
              <a:t>a</a:t>
            </a:r>
            <a:r>
              <a:rPr lang="en-US" sz="2000" smtClean="0">
                <a:latin typeface="Arial Narrow" pitchFamily="-1" charset="0"/>
              </a:rPr>
              <a:t>(s))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b="1" i="1" smtClean="0">
                <a:latin typeface="Arial Narrow" pitchFamily="-1" charset="0"/>
              </a:rPr>
              <a:t>Slowness(a,s) ~</a:t>
            </a:r>
            <a:r>
              <a:rPr lang="en-US" sz="2400" smtClean="0">
                <a:latin typeface="Arial Narrow" pitchFamily="-1" charset="0"/>
              </a:rPr>
              <a:t> </a:t>
            </a:r>
            <a:r>
              <a:rPr lang="en-US" sz="2000" smtClean="0">
                <a:latin typeface="Arial Narrow" pitchFamily="-1" charset="0"/>
              </a:rPr>
              <a:t>If (event(a) = null) then Uniform(0,20)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smtClean="0">
                <a:latin typeface="Arial Narrow" pitchFamily="-1" charset="0"/>
              </a:rPr>
              <a:t>       else GeoSlowness(Location(event(a)),Depth(event(a)),phase(a),Site(s)) + Laplace(0,σ</a:t>
            </a:r>
            <a:r>
              <a:rPr lang="en-US" sz="2000" baseline="-25000" smtClean="0">
                <a:latin typeface="Arial Narrow" pitchFamily="-1" charset="0"/>
              </a:rPr>
              <a:t>a</a:t>
            </a:r>
            <a:r>
              <a:rPr lang="en-US" sz="2000" smtClean="0">
                <a:latin typeface="Arial Narrow" pitchFamily="-1" charset="0"/>
              </a:rPr>
              <a:t>(s))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b="1" i="1" smtClean="0">
                <a:latin typeface="Arial Narrow" pitchFamily="-1" charset="0"/>
              </a:rPr>
              <a:t>ObservedPhase(a,s) ~</a:t>
            </a:r>
            <a:r>
              <a:rPr lang="en-US" sz="2400" smtClean="0">
                <a:latin typeface="Arial Narrow" pitchFamily="-1" charset="0"/>
              </a:rPr>
              <a:t> </a:t>
            </a:r>
            <a:r>
              <a:rPr lang="en-US" sz="2000" smtClean="0">
                <a:latin typeface="Arial Narrow" pitchFamily="-1" charset="0"/>
              </a:rPr>
              <a:t>CategoricalPhaseModel(phase(a))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sz="2000" dirty="0" smtClean="0">
              <a:latin typeface="Arial Narrow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905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FE2BDA-849F-3940-BF81-9E62B747053C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20889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"/>
            <a:ext cx="7543800" cy="742951"/>
          </a:xfrm>
        </p:spPr>
        <p:txBody>
          <a:bodyPr/>
          <a:lstStyle/>
          <a:p>
            <a:pPr eaLnBrk="1" hangingPunct="1"/>
            <a:r>
              <a:rPr lang="en-US" dirty="0" smtClean="0"/>
              <a:t>Detection failure rate</a:t>
            </a:r>
            <a:endParaRPr lang="en-US" dirty="0" smtClean="0"/>
          </a:p>
        </p:txBody>
      </p:sp>
      <p:pic>
        <p:nvPicPr>
          <p:cNvPr id="208900" name="Picture 1027" descr="missed-events-SEL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700" y="742951"/>
            <a:ext cx="70866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8901" name="Rectangle 6"/>
          <p:cNvSpPr>
            <a:spLocks noChangeArrowheads="1"/>
          </p:cNvSpPr>
          <p:nvPr/>
        </p:nvSpPr>
        <p:spPr bwMode="auto">
          <a:xfrm>
            <a:off x="2955929" y="4570413"/>
            <a:ext cx="225425" cy="1068387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8902" name="Rectangle 7"/>
          <p:cNvSpPr>
            <a:spLocks noChangeArrowheads="1"/>
          </p:cNvSpPr>
          <p:nvPr/>
        </p:nvSpPr>
        <p:spPr bwMode="auto">
          <a:xfrm>
            <a:off x="4202117" y="4652964"/>
            <a:ext cx="212725" cy="985837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8903" name="Rectangle 8"/>
          <p:cNvSpPr>
            <a:spLocks noChangeArrowheads="1"/>
          </p:cNvSpPr>
          <p:nvPr/>
        </p:nvSpPr>
        <p:spPr bwMode="auto">
          <a:xfrm>
            <a:off x="5127625" y="4368800"/>
            <a:ext cx="223838" cy="12684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8904" name="Rectangle 9"/>
          <p:cNvSpPr>
            <a:spLocks noChangeArrowheads="1"/>
          </p:cNvSpPr>
          <p:nvPr/>
        </p:nvSpPr>
        <p:spPr bwMode="auto">
          <a:xfrm>
            <a:off x="6027742" y="4365627"/>
            <a:ext cx="223837" cy="12684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8906" name="TextBox 9"/>
          <p:cNvSpPr txBox="1">
            <a:spLocks noChangeArrowheads="1"/>
          </p:cNvSpPr>
          <p:nvPr/>
        </p:nvSpPr>
        <p:spPr bwMode="auto">
          <a:xfrm>
            <a:off x="6032502" y="1090473"/>
            <a:ext cx="3035298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Existing UN system</a:t>
            </a:r>
          </a:p>
        </p:txBody>
      </p:sp>
      <p:sp>
        <p:nvSpPr>
          <p:cNvPr id="208907" name="TextBox 10"/>
          <p:cNvSpPr txBox="1">
            <a:spLocks noChangeArrowheads="1"/>
          </p:cNvSpPr>
          <p:nvPr/>
        </p:nvSpPr>
        <p:spPr bwMode="auto">
          <a:xfrm>
            <a:off x="6045202" y="1516007"/>
            <a:ext cx="3022598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NETVISA </a:t>
            </a:r>
            <a:r>
              <a:rPr lang="en-US" sz="2400" dirty="0" smtClean="0">
                <a:solidFill>
                  <a:srgbClr val="0000FF"/>
                </a:solidFill>
              </a:rPr>
              <a:t>2011     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8908" name="TextBox 11"/>
          <p:cNvSpPr txBox="1">
            <a:spLocks noChangeArrowheads="1"/>
          </p:cNvSpPr>
          <p:nvPr/>
        </p:nvSpPr>
        <p:spPr bwMode="auto">
          <a:xfrm>
            <a:off x="6814567" y="5574268"/>
            <a:ext cx="12626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magnitude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68474" y="1905001"/>
            <a:ext cx="2999326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9900"/>
                </a:solidFill>
                <a:effectLst/>
              </a:rPr>
              <a:t>Jan. 2018 NETVISA </a:t>
            </a:r>
          </a:p>
          <a:p>
            <a:r>
              <a:rPr lang="en-US" sz="2400" dirty="0" smtClean="0">
                <a:solidFill>
                  <a:srgbClr val="009900"/>
                </a:solidFill>
                <a:effectLst/>
              </a:rPr>
              <a:t>in service</a:t>
            </a:r>
          </a:p>
        </p:txBody>
      </p:sp>
    </p:spTree>
    <p:extLst>
      <p:ext uri="{BB962C8B-B14F-4D97-AF65-F5344CB8AC3E}">
        <p14:creationId xmlns:p14="http://schemas.microsoft.com/office/powerpoint/2010/main" val="1118183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01" grpId="0" animBg="1"/>
      <p:bldP spid="208902" grpId="0" animBg="1"/>
      <p:bldP spid="208903" grpId="0" animBg="1"/>
      <p:bldP spid="208904" grpId="0" animBg="1"/>
      <p:bldP spid="208907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914400"/>
          </a:xfrm>
        </p:spPr>
        <p:txBody>
          <a:bodyPr/>
          <a:lstStyle/>
          <a:p>
            <a:r>
              <a:rPr lang="en-US" dirty="0" smtClean="0"/>
              <a:t>February 12, 2013 DPRK test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0DCE1-DF56-6347-996F-6BB67FE5E826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4" descr="dprk-fina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28" y="1016000"/>
            <a:ext cx="9190191" cy="5875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8802" y="1066801"/>
            <a:ext cx="3588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BFFA00"/>
                </a:solidFill>
                <a:latin typeface="Arial Black"/>
                <a:cs typeface="Arial Black"/>
              </a:rPr>
              <a:t>CTBTO LEB location</a:t>
            </a:r>
            <a:endParaRPr lang="en-US" sz="2400" b="1" dirty="0">
              <a:solidFill>
                <a:srgbClr val="BFFA00"/>
              </a:solidFill>
              <a:latin typeface="Arial Black"/>
              <a:cs typeface="Arial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97869" y="3556001"/>
            <a:ext cx="3253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BFFA00"/>
                </a:solidFill>
                <a:latin typeface="Arial Black"/>
                <a:cs typeface="Arial Black"/>
              </a:rPr>
              <a:t>NET-VISA location</a:t>
            </a:r>
            <a:endParaRPr lang="en-US" sz="2400" b="1" dirty="0">
              <a:solidFill>
                <a:srgbClr val="BFFA00"/>
              </a:solidFill>
              <a:latin typeface="Arial Black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26003" y="5317069"/>
            <a:ext cx="2930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BFFA00"/>
                </a:solidFill>
                <a:latin typeface="Arial Black"/>
                <a:cs typeface="Arial Black"/>
              </a:rPr>
              <a:t>Tunnel entrance</a:t>
            </a:r>
            <a:endParaRPr lang="en-US" sz="2400" b="1" dirty="0">
              <a:solidFill>
                <a:srgbClr val="BFFA00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342205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Eventually, AI systems will make </a:t>
            </a:r>
            <a:r>
              <a:rPr lang="en-US" dirty="0" smtClean="0"/>
              <a:t>better* </a:t>
            </a:r>
            <a:r>
              <a:rPr lang="en-US" dirty="0"/>
              <a:t>decisions than humans</a:t>
            </a:r>
          </a:p>
          <a:p>
            <a:pPr lvl="1"/>
            <a:r>
              <a:rPr lang="en-US" dirty="0"/>
              <a:t>Taking into account more information, looking further into the future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Premise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050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720293"/>
            <a:ext cx="8458200" cy="376612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Access to significantly greater intelligence would be a step change in civilization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NPV (HLAI) ≈ $13,500T</a:t>
            </a:r>
            <a:endParaRPr lang="en-US" dirty="0">
              <a:solidFill>
                <a:srgbClr val="FFFF00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153400" cy="914400"/>
          </a:xfrm>
        </p:spPr>
        <p:txBody>
          <a:bodyPr/>
          <a:lstStyle/>
          <a:p>
            <a:r>
              <a:rPr lang="en-US" dirty="0" smtClean="0"/>
              <a:t>Upside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762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65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585" y="27373"/>
            <a:ext cx="9144000" cy="7598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585" y="762001"/>
            <a:ext cx="9144000" cy="18998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90316"/>
            <a:ext cx="9144000" cy="586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165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6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29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12701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200"/>
            <a:ext cx="9144000" cy="542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14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0" y="1289370"/>
            <a:ext cx="7599220" cy="4680527"/>
          </a:xfrm>
        </p:spPr>
        <p:txBody>
          <a:bodyPr>
            <a:normAutofit/>
          </a:bodyPr>
          <a:lstStyle/>
          <a:p>
            <a:pPr marL="18284" indent="0">
              <a:buNone/>
            </a:pPr>
            <a:r>
              <a:rPr lang="en-US" b="1" dirty="0">
                <a:solidFill>
                  <a:srgbClr val="FFFF00"/>
                </a:solidFill>
              </a:rPr>
              <a:t>W</a:t>
            </a:r>
            <a:r>
              <a:rPr lang="en-US" b="1" dirty="0" smtClean="0">
                <a:solidFill>
                  <a:srgbClr val="FFFF00"/>
                </a:solidFill>
              </a:rPr>
              <a:t>e had better be quite sure that the purpose put into the machine is the purpose which we really desire</a:t>
            </a:r>
          </a:p>
          <a:p>
            <a:pPr marL="18284" indent="0">
              <a:buNone/>
            </a:pPr>
            <a:r>
              <a:rPr lang="en-US" b="1" i="1" dirty="0">
                <a:solidFill>
                  <a:srgbClr val="FFFF00"/>
                </a:solidFill>
              </a:rPr>
              <a:t> </a:t>
            </a:r>
            <a:r>
              <a:rPr lang="en-US" b="1" i="1" dirty="0" smtClean="0">
                <a:solidFill>
                  <a:srgbClr val="FFFF00"/>
                </a:solidFill>
              </a:rPr>
              <a:t>       	</a:t>
            </a:r>
            <a:r>
              <a:rPr lang="en-US" dirty="0" smtClean="0"/>
              <a:t>Norbert Wiener, 1960</a:t>
            </a:r>
          </a:p>
          <a:p>
            <a:pPr marL="18284" indent="0">
              <a:buNone/>
            </a:pPr>
            <a:r>
              <a:rPr lang="en-US" dirty="0"/>
              <a:t>	</a:t>
            </a:r>
            <a:r>
              <a:rPr lang="en-US" dirty="0" smtClean="0"/>
              <a:t>King Midas, c540 BCE</a:t>
            </a:r>
          </a:p>
          <a:p>
            <a:pPr marL="18284" indent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You </a:t>
            </a:r>
            <a:r>
              <a:rPr lang="en-US" b="1" dirty="0">
                <a:solidFill>
                  <a:srgbClr val="FFFF00"/>
                </a:solidFill>
              </a:rPr>
              <a:t>can’t fetch the coffee if you’re dead</a:t>
            </a:r>
            <a:endParaRPr lang="en-US" b="1" dirty="0" smtClean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229600" cy="914400"/>
          </a:xfrm>
        </p:spPr>
        <p:txBody>
          <a:bodyPr/>
          <a:lstStyle/>
          <a:p>
            <a:r>
              <a:rPr lang="en-US" dirty="0"/>
              <a:t>What’s bad about better AI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582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383"/>
            <a:ext cx="9144000" cy="68820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4883676"/>
            <a:ext cx="8388424" cy="156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FFFF"/>
                </a:solidFill>
                <a:latin typeface="Helvetica"/>
                <a:cs typeface="Helvetica"/>
              </a:rPr>
              <a:t>I’m sorry, Dave, I’m afraid I </a:t>
            </a:r>
          </a:p>
          <a:p>
            <a:pPr algn="ctr"/>
            <a:r>
              <a:rPr lang="en-US" sz="4800" dirty="0" smtClean="0">
                <a:solidFill>
                  <a:srgbClr val="FFFFFF"/>
                </a:solidFill>
                <a:latin typeface="Helvetica"/>
                <a:cs typeface="Helvetica"/>
              </a:rPr>
              <a:t>can’t do that </a:t>
            </a:r>
            <a:endParaRPr lang="en-US" sz="4800" dirty="0">
              <a:solidFill>
                <a:srgbClr val="FFFFFF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37862762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26" y="1413603"/>
            <a:ext cx="8136435" cy="419526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FC00F3"/>
                </a:solidFill>
              </a:rPr>
              <a:t>Humans</a:t>
            </a:r>
            <a:r>
              <a:rPr lang="en-US" dirty="0" smtClean="0"/>
              <a:t> are intelligent to the extent that </a:t>
            </a:r>
            <a:r>
              <a:rPr lang="en-US" dirty="0" smtClean="0">
                <a:solidFill>
                  <a:srgbClr val="FC00F3"/>
                </a:solidFill>
              </a:rPr>
              <a:t>our</a:t>
            </a:r>
            <a:r>
              <a:rPr lang="en-US" dirty="0" smtClean="0"/>
              <a:t> actions can be expected to achieve </a:t>
            </a:r>
            <a:r>
              <a:rPr lang="en-US" dirty="0" smtClean="0">
                <a:solidFill>
                  <a:srgbClr val="FC00F3"/>
                </a:solidFill>
              </a:rPr>
              <a:t>our</a:t>
            </a:r>
            <a:r>
              <a:rPr lang="en-US" dirty="0" smtClean="0"/>
              <a:t> objectives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Machines</a:t>
            </a:r>
            <a:r>
              <a:rPr lang="en-US" dirty="0" smtClean="0"/>
              <a:t> are intelligent to the extent that </a:t>
            </a:r>
            <a:r>
              <a:rPr lang="en-US" dirty="0" smtClean="0">
                <a:solidFill>
                  <a:srgbClr val="FFFF00"/>
                </a:solidFill>
              </a:rPr>
              <a:t>their</a:t>
            </a:r>
            <a:r>
              <a:rPr lang="en-US" dirty="0" smtClean="0"/>
              <a:t> actions can be expected to achieve </a:t>
            </a:r>
            <a:r>
              <a:rPr lang="en-US" dirty="0" smtClean="0">
                <a:solidFill>
                  <a:srgbClr val="FFFF00"/>
                </a:solidFill>
              </a:rPr>
              <a:t>their</a:t>
            </a:r>
            <a:r>
              <a:rPr lang="en-US" dirty="0" smtClean="0"/>
              <a:t> objectives</a:t>
            </a:r>
            <a:endParaRPr lang="en-US" dirty="0"/>
          </a:p>
          <a:p>
            <a:pPr lvl="1"/>
            <a:r>
              <a:rPr lang="en-US" dirty="0" smtClean="0">
                <a:solidFill>
                  <a:srgbClr val="CCFFCC"/>
                </a:solidFill>
              </a:rPr>
              <a:t>Give them objectives to optimize (</a:t>
            </a:r>
            <a:r>
              <a:rPr lang="en-US" dirty="0" err="1" smtClean="0">
                <a:solidFill>
                  <a:srgbClr val="CCFFCC"/>
                </a:solidFill>
              </a:rPr>
              <a:t>cf</a:t>
            </a:r>
            <a:r>
              <a:rPr lang="en-US" dirty="0" smtClean="0">
                <a:solidFill>
                  <a:srgbClr val="CCFFCC"/>
                </a:solidFill>
              </a:rPr>
              <a:t> control theory, economics, operations research, statistics)</a:t>
            </a:r>
          </a:p>
          <a:p>
            <a:r>
              <a:rPr lang="en-US" dirty="0" smtClean="0">
                <a:solidFill>
                  <a:srgbClr val="10FF03"/>
                </a:solidFill>
                <a:effectLst/>
              </a:rPr>
              <a:t>We don’t want machines that are intelligent in this sense</a:t>
            </a:r>
          </a:p>
          <a:p>
            <a:r>
              <a:rPr lang="en-US" dirty="0">
                <a:solidFill>
                  <a:srgbClr val="FFFF00"/>
                </a:solidFill>
              </a:rPr>
              <a:t>Machines</a:t>
            </a:r>
            <a:r>
              <a:rPr lang="en-US" dirty="0"/>
              <a:t> are </a:t>
            </a:r>
            <a:r>
              <a:rPr lang="en-US" b="1" i="1" u="sng" dirty="0" smtClean="0">
                <a:solidFill>
                  <a:srgbClr val="FFFF00"/>
                </a:solidFill>
              </a:rPr>
              <a:t>beneficial</a:t>
            </a:r>
            <a:r>
              <a:rPr lang="en-US" dirty="0" smtClean="0"/>
              <a:t> </a:t>
            </a:r>
            <a:r>
              <a:rPr lang="en-US" dirty="0"/>
              <a:t>to the extent that </a:t>
            </a:r>
            <a:r>
              <a:rPr lang="en-US" b="1" i="1" u="sng" dirty="0">
                <a:solidFill>
                  <a:srgbClr val="FFFF00"/>
                </a:solidFill>
              </a:rPr>
              <a:t>their</a:t>
            </a:r>
            <a:r>
              <a:rPr lang="en-US" dirty="0"/>
              <a:t> actions can be expected to achieve </a:t>
            </a:r>
            <a:r>
              <a:rPr lang="en-US" b="1" i="1" u="sng" dirty="0" smtClean="0">
                <a:solidFill>
                  <a:srgbClr val="FC00F3"/>
                </a:solidFill>
              </a:rPr>
              <a:t>our</a:t>
            </a:r>
            <a:r>
              <a:rPr lang="en-US" dirty="0" smtClean="0"/>
              <a:t> objectives</a:t>
            </a:r>
          </a:p>
          <a:p>
            <a:r>
              <a:rPr lang="en-US" dirty="0" smtClean="0"/>
              <a:t>We need machines to be </a:t>
            </a:r>
            <a:r>
              <a:rPr lang="en-US" b="1" i="1" u="sng" dirty="0" smtClean="0">
                <a:solidFill>
                  <a:srgbClr val="FFFF00"/>
                </a:solidFill>
                <a:effectLst/>
              </a:rPr>
              <a:t>provably beneficial</a:t>
            </a:r>
            <a:endParaRPr lang="en-US" b="1" dirty="0">
              <a:effectLst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did we go wrong?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073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720307"/>
            <a:ext cx="8229600" cy="4052455"/>
          </a:xfrm>
        </p:spPr>
        <p:txBody>
          <a:bodyPr>
            <a:normAutofit/>
          </a:bodyPr>
          <a:lstStyle/>
          <a:p>
            <a:pPr marL="18264" indent="0">
              <a:buNone/>
            </a:pPr>
            <a:r>
              <a:rPr lang="en-US" dirty="0" smtClean="0"/>
              <a:t>1. The robot’s only objective is to maximize the realization of human preferences</a:t>
            </a:r>
          </a:p>
          <a:p>
            <a:pPr marL="18264" indent="0">
              <a:buNone/>
            </a:pPr>
            <a:r>
              <a:rPr lang="en-US" dirty="0" smtClean="0"/>
              <a:t>2. The robot is initially uncertain about what those preferences are</a:t>
            </a:r>
          </a:p>
          <a:p>
            <a:pPr marL="18264" indent="0">
              <a:buNone/>
            </a:pPr>
            <a:r>
              <a:rPr lang="en-US" dirty="0" smtClean="0"/>
              <a:t>3. The source of information about human preferences is human behavior*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simple ideas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644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284"/>
            <a:ext cx="7827818" cy="3537517"/>
          </a:xfrm>
        </p:spPr>
        <p:txBody>
          <a:bodyPr>
            <a:normAutofit lnSpcReduction="10000"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Irrelevant</a:t>
            </a:r>
            <a:r>
              <a:rPr lang="en-US" dirty="0" smtClean="0"/>
              <a:t> in standard decision problems (policy depends only on expectation)</a:t>
            </a:r>
          </a:p>
          <a:p>
            <a:r>
              <a:rPr lang="en-US" b="1" i="1" dirty="0" smtClean="0">
                <a:solidFill>
                  <a:srgbClr val="FFFF00"/>
                </a:solidFill>
              </a:rPr>
              <a:t>…</a:t>
            </a:r>
            <a:r>
              <a:rPr lang="en-US" i="1" dirty="0" smtClean="0">
                <a:solidFill>
                  <a:srgbClr val="FFFF00"/>
                </a:solidFill>
              </a:rPr>
              <a:t>Unless</a:t>
            </a:r>
            <a:r>
              <a:rPr lang="en-US" dirty="0" smtClean="0"/>
              <a:t> the environment provides further information about objectives</a:t>
            </a:r>
          </a:p>
          <a:p>
            <a:pPr lvl="1"/>
            <a:r>
              <a:rPr lang="en-US" dirty="0" smtClean="0"/>
              <a:t>E.g., reward observation distribution</a:t>
            </a:r>
          </a:p>
          <a:p>
            <a:pPr lvl="2"/>
            <a:r>
              <a:rPr lang="en-US" dirty="0" smtClean="0"/>
              <a:t>=&gt; URMDP =&gt; </a:t>
            </a:r>
            <a:r>
              <a:rPr lang="en-US" dirty="0" smtClean="0"/>
              <a:t>POMDP </a:t>
            </a:r>
            <a:r>
              <a:rPr lang="en-US" sz="2000" dirty="0" smtClean="0">
                <a:solidFill>
                  <a:srgbClr val="CCFFCC"/>
                </a:solidFill>
              </a:rPr>
              <a:t>[</a:t>
            </a:r>
            <a:r>
              <a:rPr lang="en-US" sz="2000" dirty="0" err="1" smtClean="0">
                <a:solidFill>
                  <a:srgbClr val="CCFFCC"/>
                </a:solidFill>
              </a:rPr>
              <a:t>cf</a:t>
            </a:r>
            <a:r>
              <a:rPr lang="en-US" sz="2000" dirty="0" smtClean="0">
                <a:solidFill>
                  <a:srgbClr val="CCFFCC"/>
                </a:solidFill>
              </a:rPr>
              <a:t> Fern et al, 2014]</a:t>
            </a:r>
            <a:endParaRPr lang="en-US" sz="2000" dirty="0" smtClean="0">
              <a:solidFill>
                <a:srgbClr val="CCFFCC"/>
              </a:solidFill>
            </a:endParaRPr>
          </a:p>
          <a:p>
            <a:pPr lvl="1"/>
            <a:r>
              <a:rPr lang="en-US" dirty="0" smtClean="0"/>
              <a:t>E.g., observable human actions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Uncertainty in </a:t>
            </a:r>
            <a:r>
              <a:rPr lang="en-US" dirty="0" smtClean="0"/>
              <a:t>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8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39529" y="1637779"/>
            <a:ext cx="5566315" cy="2248439"/>
            <a:chOff x="1539503" y="1637762"/>
            <a:chExt cx="5566315" cy="2877425"/>
          </a:xfrm>
        </p:grpSpPr>
        <p:sp>
          <p:nvSpPr>
            <p:cNvPr id="4" name="Oval 3"/>
            <p:cNvSpPr/>
            <p:nvPr/>
          </p:nvSpPr>
          <p:spPr>
            <a:xfrm rot="900000">
              <a:off x="1539503" y="3523063"/>
              <a:ext cx="744093" cy="992124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 rot="20700000">
              <a:off x="6361725" y="3523063"/>
              <a:ext cx="744093" cy="992124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3986776" y="1637762"/>
              <a:ext cx="744093" cy="992124"/>
            </a:xfrm>
            <a:prstGeom prst="ellipse">
              <a:avLst/>
            </a:prstGeom>
            <a:solidFill>
              <a:schemeClr val="tx1"/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4" idx="7"/>
              <a:endCxn id="6" idx="3"/>
            </p:cNvCxnSpPr>
            <p:nvPr/>
          </p:nvCxnSpPr>
          <p:spPr>
            <a:xfrm flipV="1">
              <a:off x="2233751" y="2484592"/>
              <a:ext cx="1861995" cy="1286501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endCxn id="5" idx="1"/>
            </p:cNvCxnSpPr>
            <p:nvPr/>
          </p:nvCxnSpPr>
          <p:spPr>
            <a:xfrm>
              <a:off x="4610619" y="2484594"/>
              <a:ext cx="1800950" cy="128650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740827" y="4191000"/>
            <a:ext cx="2278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Human </a:t>
            </a:r>
            <a:r>
              <a:rPr lang="en-US" sz="2000" dirty="0" err="1" smtClean="0"/>
              <a:t>behaviour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643797" y="4191000"/>
            <a:ext cx="2387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Machine </a:t>
            </a:r>
            <a:r>
              <a:rPr lang="en-US" sz="2000" dirty="0" err="1" smtClean="0"/>
              <a:t>behaviour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3316032" y="972156"/>
            <a:ext cx="21210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Human objective</a:t>
            </a:r>
            <a:endParaRPr lang="en-US" sz="2000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0" y="66341"/>
            <a:ext cx="9144000" cy="914400"/>
          </a:xfrm>
        </p:spPr>
        <p:txBody>
          <a:bodyPr/>
          <a:lstStyle/>
          <a:p>
            <a:r>
              <a:rPr lang="en-US" sz="4000" dirty="0" smtClean="0"/>
              <a:t>AIMA 1,2,3: objective given to machine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86337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 rot="20700000">
            <a:off x="6361740" y="3110951"/>
            <a:ext cx="744093" cy="775252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86802" y="1637763"/>
            <a:ext cx="744093" cy="775252"/>
          </a:xfrm>
          <a:prstGeom prst="ellipse">
            <a:avLst/>
          </a:prstGeom>
          <a:solidFill>
            <a:schemeClr val="tx1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endCxn id="5" idx="1"/>
          </p:cNvCxnSpPr>
          <p:nvPr/>
        </p:nvCxnSpPr>
        <p:spPr>
          <a:xfrm>
            <a:off x="4610619" y="2299501"/>
            <a:ext cx="1800950" cy="1005279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43797" y="4191000"/>
            <a:ext cx="2387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Machine </a:t>
            </a:r>
            <a:r>
              <a:rPr lang="en-US" sz="2000" dirty="0" err="1" smtClean="0"/>
              <a:t>behaviour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3316032" y="972156"/>
            <a:ext cx="21210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Human objective</a:t>
            </a:r>
            <a:endParaRPr lang="en-US" sz="2000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0" y="66341"/>
            <a:ext cx="9144000" cy="914400"/>
          </a:xfrm>
        </p:spPr>
        <p:txBody>
          <a:bodyPr/>
          <a:lstStyle/>
          <a:p>
            <a:r>
              <a:rPr lang="en-US" sz="4000" dirty="0" smtClean="0"/>
              <a:t>AIMA 1,2,3: objective given to machine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88748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40827" y="4191000"/>
            <a:ext cx="2278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Human </a:t>
            </a:r>
            <a:r>
              <a:rPr lang="en-US" sz="2000" dirty="0" err="1" smtClean="0"/>
              <a:t>behaviour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643797" y="4191000"/>
            <a:ext cx="2387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Machine </a:t>
            </a:r>
            <a:r>
              <a:rPr lang="en-US" sz="2000" dirty="0" err="1" smtClean="0"/>
              <a:t>behaviour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3316032" y="972156"/>
            <a:ext cx="21210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Human objective</a:t>
            </a:r>
            <a:endParaRPr lang="en-US" sz="2000" dirty="0"/>
          </a:p>
        </p:txBody>
      </p:sp>
      <p:sp>
        <p:nvSpPr>
          <p:cNvPr id="4" name="Oval 3"/>
          <p:cNvSpPr/>
          <p:nvPr/>
        </p:nvSpPr>
        <p:spPr>
          <a:xfrm rot="900000">
            <a:off x="1539512" y="3102860"/>
            <a:ext cx="744093" cy="770991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0700000">
            <a:off x="6361740" y="3102860"/>
            <a:ext cx="744093" cy="770991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86802" y="1637781"/>
            <a:ext cx="744093" cy="770991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4" idx="7"/>
            <a:endCxn id="6" idx="3"/>
          </p:cNvCxnSpPr>
          <p:nvPr/>
        </p:nvCxnSpPr>
        <p:spPr>
          <a:xfrm flipV="1">
            <a:off x="2233751" y="2295844"/>
            <a:ext cx="1861995" cy="999755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5" idx="1"/>
          </p:cNvCxnSpPr>
          <p:nvPr/>
        </p:nvCxnSpPr>
        <p:spPr>
          <a:xfrm>
            <a:off x="4610619" y="2295845"/>
            <a:ext cx="1800950" cy="999755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46765" y="2765495"/>
            <a:ext cx="7384351" cy="1425508"/>
          </a:xfrm>
          <a:prstGeom prst="ellipse">
            <a:avLst/>
          </a:prstGeom>
          <a:noFill/>
          <a:ln w="5715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>
          <a:xfrm>
            <a:off x="0" y="66341"/>
            <a:ext cx="9144000" cy="914400"/>
          </a:xfrm>
        </p:spPr>
        <p:txBody>
          <a:bodyPr/>
          <a:lstStyle/>
          <a:p>
            <a:r>
              <a:rPr lang="en-US" sz="4000" dirty="0" smtClean="0"/>
              <a:t>AIMA 4: objective is a latent variable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4110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186" y="1720299"/>
            <a:ext cx="8567814" cy="405245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Old: minimize loss with (typically) a </a:t>
            </a:r>
            <a:r>
              <a:rPr lang="en-US" sz="2400" i="1" u="sng" dirty="0" smtClean="0"/>
              <a:t>uniform</a:t>
            </a:r>
            <a:r>
              <a:rPr lang="en-US" sz="2400" dirty="0" smtClean="0"/>
              <a:t> loss matrix</a:t>
            </a:r>
          </a:p>
          <a:p>
            <a:pPr lvl="1"/>
            <a:r>
              <a:rPr lang="en-US" sz="2000" dirty="0" smtClean="0"/>
              <a:t>Accidentally classify human as gorilla</a:t>
            </a:r>
          </a:p>
          <a:p>
            <a:pPr lvl="1"/>
            <a:r>
              <a:rPr lang="en-US" sz="2000" dirty="0" smtClean="0"/>
              <a:t>Spend millions fixing public relations disaster</a:t>
            </a:r>
          </a:p>
          <a:p>
            <a:r>
              <a:rPr lang="en-US" sz="2400" dirty="0" smtClean="0"/>
              <a:t>New: structured prior distribution over loss matrices</a:t>
            </a:r>
          </a:p>
          <a:p>
            <a:pPr lvl="1"/>
            <a:r>
              <a:rPr lang="en-US" sz="2000" dirty="0" smtClean="0"/>
              <a:t>Some examples safe to classify</a:t>
            </a:r>
          </a:p>
          <a:p>
            <a:pPr lvl="1"/>
            <a:r>
              <a:rPr lang="en-US" sz="2000" dirty="0" smtClean="0"/>
              <a:t>Say “don’t know” for others</a:t>
            </a:r>
          </a:p>
          <a:p>
            <a:pPr lvl="1"/>
            <a:r>
              <a:rPr lang="en-US" sz="2000" dirty="0"/>
              <a:t>U</a:t>
            </a:r>
            <a:r>
              <a:rPr lang="en-US" sz="2000" dirty="0" smtClean="0"/>
              <a:t>se active learning to gain additional feedback from humans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Example: image classification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54778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305"/>
            <a:ext cx="7827818" cy="376611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What does “fetch some coffee” mean?</a:t>
            </a:r>
          </a:p>
          <a:p>
            <a:r>
              <a:rPr lang="en-US" dirty="0" smtClean="0"/>
              <a:t>If there is so much uncertainty about preferences, how does the robot do anything useful?</a:t>
            </a:r>
          </a:p>
          <a:p>
            <a:r>
              <a:rPr lang="en-US" dirty="0" smtClean="0"/>
              <a:t>Answer: </a:t>
            </a:r>
          </a:p>
          <a:p>
            <a:pPr lvl="1"/>
            <a:r>
              <a:rPr lang="en-US" dirty="0" smtClean="0"/>
              <a:t>The instruction suggests coffee would have higher value than expected a priori, ceteris paribus</a:t>
            </a:r>
          </a:p>
          <a:p>
            <a:pPr lvl="2"/>
            <a:r>
              <a:rPr lang="en-US" dirty="0" smtClean="0"/>
              <a:t>and there’s probably a low-cost way to get it</a:t>
            </a:r>
          </a:p>
          <a:p>
            <a:pPr lvl="1"/>
            <a:r>
              <a:rPr lang="en-US" dirty="0" smtClean="0"/>
              <a:t>Uncertainty about the value of other aspects of environment state doesn’t matter </a:t>
            </a:r>
            <a:r>
              <a:rPr lang="en-US" i="1" u="sng" dirty="0" smtClean="0"/>
              <a:t>as long as the robot leaves them unchanged</a:t>
            </a:r>
            <a:endParaRPr lang="en-US" i="1" u="sn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Example: fetching the coffee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11157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295429"/>
            <a:ext cx="8077200" cy="4343391"/>
          </a:xfrm>
        </p:spPr>
        <p:txBody>
          <a:bodyPr>
            <a:normAutofit/>
          </a:bodyPr>
          <a:lstStyle/>
          <a:p>
            <a:r>
              <a:rPr lang="en-US" dirty="0" smtClean="0"/>
              <a:t>A robot, given an objective, has an incentive to disable its own off-switch</a:t>
            </a:r>
          </a:p>
          <a:p>
            <a:pPr lvl="1"/>
            <a:r>
              <a:rPr lang="en-US" dirty="0" smtClean="0"/>
              <a:t>“You can’t fetch the coffee if you’re dead”</a:t>
            </a:r>
          </a:p>
          <a:p>
            <a:r>
              <a:rPr lang="en-US" dirty="0" smtClean="0"/>
              <a:t>A robot with uncertainty about objective won’t behave this way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14400"/>
          </a:xfrm>
        </p:spPr>
        <p:txBody>
          <a:bodyPr/>
          <a:lstStyle/>
          <a:p>
            <a:r>
              <a:rPr lang="en-US" dirty="0" smtClean="0"/>
              <a:t>The off-switch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438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685800" y="202636"/>
            <a:ext cx="7543800" cy="685800"/>
          </a:xfrm>
        </p:spPr>
        <p:txBody>
          <a:bodyPr/>
          <a:lstStyle/>
          <a:p>
            <a:r>
              <a:rPr lang="en-US" dirty="0" smtClean="0"/>
              <a:t>Off-switch model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81408" y="1091368"/>
            <a:ext cx="376785" cy="282589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00" tIns="45600" rIns="91200" bIns="45600"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081408" y="2043076"/>
            <a:ext cx="376785" cy="282589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00" tIns="45600" rIns="91200" bIns="45600"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081408" y="2994780"/>
            <a:ext cx="376785" cy="282589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00" tIns="45600" rIns="91200" bIns="45600"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5" idx="2"/>
          </p:cNvCxnSpPr>
          <p:nvPr/>
        </p:nvCxnSpPr>
        <p:spPr>
          <a:xfrm flipH="1">
            <a:off x="3174296" y="1373939"/>
            <a:ext cx="1095466" cy="669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5" idx="2"/>
            <a:endCxn id="6" idx="0"/>
          </p:cNvCxnSpPr>
          <p:nvPr/>
        </p:nvCxnSpPr>
        <p:spPr>
          <a:xfrm>
            <a:off x="4269762" y="1373939"/>
            <a:ext cx="0" cy="669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269762" y="1373939"/>
            <a:ext cx="1095466" cy="669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3174296" y="3277351"/>
            <a:ext cx="1095466" cy="669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269762" y="2325643"/>
            <a:ext cx="0" cy="669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269762" y="2325643"/>
            <a:ext cx="1095466" cy="669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90346" y="1039049"/>
            <a:ext cx="350894" cy="369090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R</a:t>
            </a:r>
            <a:endParaRPr lang="en-US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90346" y="2968987"/>
            <a:ext cx="350894" cy="369090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R</a:t>
            </a:r>
            <a:endParaRPr lang="en-US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02918" y="2011692"/>
            <a:ext cx="363730" cy="369090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/>
                <a:cs typeface="Times New Roman"/>
              </a:rPr>
              <a:t>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66026" y="2416009"/>
            <a:ext cx="1703402" cy="369090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switch robot off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41911" y="1460579"/>
            <a:ext cx="1532307" cy="369090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switch self off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45352" y="1460579"/>
            <a:ext cx="544732" cy="369090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act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77312" y="3391956"/>
            <a:ext cx="544732" cy="369090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act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45901" y="3887257"/>
            <a:ext cx="1309489" cy="369090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b="1" i="1" dirty="0" smtClean="0">
                <a:solidFill>
                  <a:srgbClr val="CCFFCC"/>
                </a:solidFill>
                <a:latin typeface="Arial Black"/>
                <a:cs typeface="Arial Black"/>
              </a:rPr>
              <a:t>U</a:t>
            </a:r>
            <a:r>
              <a:rPr lang="en-US" b="1" dirty="0">
                <a:solidFill>
                  <a:srgbClr val="CCFFCC"/>
                </a:solidFill>
                <a:latin typeface="Arial Black"/>
                <a:cs typeface="Arial Black"/>
              </a:rPr>
              <a:t> </a:t>
            </a:r>
            <a:r>
              <a:rPr lang="en-US" b="1" dirty="0" smtClean="0">
                <a:solidFill>
                  <a:srgbClr val="CCFFCC"/>
                </a:solidFill>
                <a:latin typeface="Arial Black"/>
                <a:cs typeface="Arial Black"/>
              </a:rPr>
              <a:t>= </a:t>
            </a:r>
            <a:r>
              <a:rPr lang="en-US" b="1" i="1" dirty="0" err="1" smtClean="0">
                <a:solidFill>
                  <a:srgbClr val="CCFFCC"/>
                </a:solidFill>
                <a:latin typeface="Arial Black"/>
                <a:cs typeface="Arial Black"/>
              </a:rPr>
              <a:t>U</a:t>
            </a:r>
            <a:r>
              <a:rPr lang="en-US" sz="2400" b="1" i="1" baseline="-25000" dirty="0" err="1">
                <a:solidFill>
                  <a:srgbClr val="CCFFCC"/>
                </a:solidFill>
                <a:latin typeface="Arial Black"/>
                <a:cs typeface="Arial Black"/>
              </a:rPr>
              <a:t>act</a:t>
            </a:r>
            <a:endParaRPr lang="en-US" sz="2400" b="1" i="1" baseline="-25000" dirty="0">
              <a:solidFill>
                <a:srgbClr val="CCFFCC"/>
              </a:solidFill>
              <a:latin typeface="Arial Black"/>
              <a:cs typeface="Arial Black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45901" y="2000551"/>
            <a:ext cx="1309489" cy="369090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b="1" i="1" dirty="0" smtClean="0">
                <a:solidFill>
                  <a:srgbClr val="CCFFCC"/>
                </a:solidFill>
                <a:latin typeface="Arial Black"/>
                <a:cs typeface="Arial Black"/>
              </a:rPr>
              <a:t>U</a:t>
            </a:r>
            <a:r>
              <a:rPr lang="en-US" b="1" dirty="0">
                <a:solidFill>
                  <a:srgbClr val="CCFFCC"/>
                </a:solidFill>
                <a:latin typeface="Arial Black"/>
                <a:cs typeface="Arial Black"/>
              </a:rPr>
              <a:t> </a:t>
            </a:r>
            <a:r>
              <a:rPr lang="en-US" b="1" dirty="0" smtClean="0">
                <a:solidFill>
                  <a:srgbClr val="CCFFCC"/>
                </a:solidFill>
                <a:latin typeface="Arial Black"/>
                <a:cs typeface="Arial Black"/>
              </a:rPr>
              <a:t>= </a:t>
            </a:r>
            <a:r>
              <a:rPr lang="en-US" b="1" i="1" dirty="0" err="1" smtClean="0">
                <a:solidFill>
                  <a:srgbClr val="CCFFCC"/>
                </a:solidFill>
                <a:latin typeface="Arial Black"/>
                <a:cs typeface="Arial Black"/>
              </a:rPr>
              <a:t>U</a:t>
            </a:r>
            <a:r>
              <a:rPr lang="en-US" sz="2400" b="1" i="1" baseline="-25000" dirty="0" err="1">
                <a:solidFill>
                  <a:srgbClr val="CCFFCC"/>
                </a:solidFill>
                <a:latin typeface="Arial Black"/>
                <a:cs typeface="Arial Black"/>
              </a:rPr>
              <a:t>act</a:t>
            </a:r>
            <a:endParaRPr lang="en-US" sz="2400" b="1" i="1" baseline="-25000" dirty="0">
              <a:solidFill>
                <a:srgbClr val="CCFFCC"/>
              </a:solidFill>
              <a:latin typeface="Arial Black"/>
              <a:cs typeface="Arial Black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8449" y="2000549"/>
            <a:ext cx="898761" cy="369090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b="1" i="1" dirty="0" smtClean="0">
                <a:solidFill>
                  <a:srgbClr val="CCFFCC"/>
                </a:solidFill>
                <a:latin typeface="Arial Black"/>
                <a:cs typeface="Arial Black"/>
              </a:rPr>
              <a:t>U</a:t>
            </a:r>
            <a:r>
              <a:rPr lang="en-US" b="1" dirty="0">
                <a:solidFill>
                  <a:srgbClr val="CCFFCC"/>
                </a:solidFill>
                <a:latin typeface="Arial Black"/>
                <a:cs typeface="Arial Black"/>
              </a:rPr>
              <a:t> </a:t>
            </a:r>
            <a:r>
              <a:rPr lang="en-US" b="1" dirty="0" smtClean="0">
                <a:solidFill>
                  <a:srgbClr val="CCFFCC"/>
                </a:solidFill>
                <a:latin typeface="Arial Black"/>
                <a:cs typeface="Arial Black"/>
              </a:rPr>
              <a:t>= </a:t>
            </a:r>
            <a:r>
              <a:rPr lang="en-US" b="1" dirty="0">
                <a:solidFill>
                  <a:srgbClr val="CCFFCC"/>
                </a:solidFill>
                <a:latin typeface="Arial Black"/>
                <a:cs typeface="Arial Black"/>
              </a:rPr>
              <a:t>0</a:t>
            </a:r>
            <a:endParaRPr lang="en-US" sz="2400" b="1" i="1" baseline="-25000" dirty="0">
              <a:solidFill>
                <a:srgbClr val="CCFFCC"/>
              </a:solidFill>
              <a:latin typeface="Arial Black"/>
              <a:cs typeface="Arial Black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8449" y="2935465"/>
            <a:ext cx="898761" cy="369090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b="1" i="1" dirty="0" smtClean="0">
                <a:solidFill>
                  <a:srgbClr val="CCFFCC"/>
                </a:solidFill>
                <a:latin typeface="Arial Black"/>
                <a:cs typeface="Arial Black"/>
              </a:rPr>
              <a:t>U</a:t>
            </a:r>
            <a:r>
              <a:rPr lang="en-US" b="1" dirty="0">
                <a:solidFill>
                  <a:srgbClr val="CCFFCC"/>
                </a:solidFill>
                <a:latin typeface="Arial Black"/>
                <a:cs typeface="Arial Black"/>
              </a:rPr>
              <a:t> </a:t>
            </a:r>
            <a:r>
              <a:rPr lang="en-US" b="1" dirty="0" smtClean="0">
                <a:solidFill>
                  <a:srgbClr val="CCFFCC"/>
                </a:solidFill>
                <a:latin typeface="Arial Black"/>
                <a:cs typeface="Arial Black"/>
              </a:rPr>
              <a:t>= </a:t>
            </a:r>
            <a:r>
              <a:rPr lang="en-US" b="1" dirty="0">
                <a:solidFill>
                  <a:srgbClr val="CCFFCC"/>
                </a:solidFill>
                <a:latin typeface="Arial Black"/>
                <a:cs typeface="Arial Black"/>
              </a:rPr>
              <a:t>0</a:t>
            </a:r>
            <a:endParaRPr lang="en-US" sz="2400" b="1" i="1" baseline="-25000" dirty="0">
              <a:solidFill>
                <a:srgbClr val="CCFFCC"/>
              </a:solidFill>
              <a:latin typeface="Arial Black"/>
              <a:cs typeface="Arial Black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77709" y="2427349"/>
            <a:ext cx="1069223" cy="369090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i="1" dirty="0" smtClean="0">
                <a:sym typeface="Symbol"/>
              </a:rPr>
              <a:t>go ahead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23185" y="1723551"/>
            <a:ext cx="600528" cy="369090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wait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79431" y="3811401"/>
            <a:ext cx="5483712" cy="923087"/>
          </a:xfrm>
          <a:prstGeom prst="rect">
            <a:avLst/>
          </a:prstGeom>
          <a:noFill/>
        </p:spPr>
        <p:txBody>
          <a:bodyPr wrap="square" lIns="91200" tIns="45600" rIns="91200" bIns="45600" rtlCol="0">
            <a:spAutoFit/>
          </a:bodyPr>
          <a:lstStyle/>
          <a:p>
            <a:pPr lvl="1"/>
            <a:r>
              <a:rPr lang="en-US" dirty="0"/>
              <a:t>Theorem: </a:t>
            </a:r>
            <a:r>
              <a:rPr lang="en-US" b="1" i="1" dirty="0" smtClean="0">
                <a:solidFill>
                  <a:srgbClr val="FFFF00"/>
                </a:solidFill>
              </a:rPr>
              <a:t>robot has a positive incentive to  allow itself to be switched off</a:t>
            </a:r>
            <a:endParaRPr lang="en-US" dirty="0"/>
          </a:p>
          <a:p>
            <a:pPr lvl="1"/>
            <a:r>
              <a:rPr lang="en-US" dirty="0"/>
              <a:t>Theorem: </a:t>
            </a:r>
            <a:r>
              <a:rPr lang="en-US" b="1" i="1" dirty="0" smtClean="0">
                <a:solidFill>
                  <a:srgbClr val="FFFF00"/>
                </a:solidFill>
              </a:rPr>
              <a:t>robot is provably beneficial</a:t>
            </a:r>
            <a:endParaRPr lang="en-US" b="1" i="1" dirty="0">
              <a:solidFill>
                <a:srgbClr val="FFFF00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293013" y="1648024"/>
            <a:ext cx="1452899" cy="683189"/>
            <a:chOff x="6725720" y="1373938"/>
            <a:chExt cx="2038097" cy="1042072"/>
          </a:xfrm>
        </p:grpSpPr>
        <p:cxnSp>
          <p:nvCxnSpPr>
            <p:cNvPr id="29" name="Straight Arrow Connector 28"/>
            <p:cNvCxnSpPr/>
            <p:nvPr/>
          </p:nvCxnSpPr>
          <p:spPr>
            <a:xfrm>
              <a:off x="6725720" y="2416010"/>
              <a:ext cx="2038097" cy="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788578" y="1732821"/>
              <a:ext cx="1836764" cy="666484"/>
            </a:xfrm>
            <a:custGeom>
              <a:avLst/>
              <a:gdLst>
                <a:gd name="connsiteX0" fmla="*/ 0 w 1836764"/>
                <a:gd name="connsiteY0" fmla="*/ 662347 h 666484"/>
                <a:gd name="connsiteX1" fmla="*/ 335086 w 1836764"/>
                <a:gd name="connsiteY1" fmla="*/ 604433 h 666484"/>
                <a:gd name="connsiteX2" fmla="*/ 500560 w 1836764"/>
                <a:gd name="connsiteY2" fmla="*/ 443101 h 666484"/>
                <a:gd name="connsiteX3" fmla="*/ 591571 w 1836764"/>
                <a:gd name="connsiteY3" fmla="*/ 244538 h 666484"/>
                <a:gd name="connsiteX4" fmla="*/ 632939 w 1836764"/>
                <a:gd name="connsiteY4" fmla="*/ 141120 h 666484"/>
                <a:gd name="connsiteX5" fmla="*/ 694992 w 1836764"/>
                <a:gd name="connsiteY5" fmla="*/ 50112 h 666484"/>
                <a:gd name="connsiteX6" fmla="*/ 761182 w 1836764"/>
                <a:gd name="connsiteY6" fmla="*/ 12881 h 666484"/>
                <a:gd name="connsiteX7" fmla="*/ 839782 w 1836764"/>
                <a:gd name="connsiteY7" fmla="*/ 471 h 666484"/>
                <a:gd name="connsiteX8" fmla="*/ 910108 w 1836764"/>
                <a:gd name="connsiteY8" fmla="*/ 8745 h 666484"/>
                <a:gd name="connsiteX9" fmla="*/ 992846 w 1836764"/>
                <a:gd name="connsiteY9" fmla="*/ 62522 h 666484"/>
                <a:gd name="connsiteX10" fmla="*/ 1063172 w 1836764"/>
                <a:gd name="connsiteY10" fmla="*/ 174214 h 666484"/>
                <a:gd name="connsiteX11" fmla="*/ 1121088 w 1836764"/>
                <a:gd name="connsiteY11" fmla="*/ 335546 h 666484"/>
                <a:gd name="connsiteX12" fmla="*/ 1220373 w 1836764"/>
                <a:gd name="connsiteY12" fmla="*/ 492742 h 666484"/>
                <a:gd name="connsiteX13" fmla="*/ 1348615 w 1836764"/>
                <a:gd name="connsiteY13" fmla="*/ 596160 h 666484"/>
                <a:gd name="connsiteX14" fmla="*/ 1460310 w 1836764"/>
                <a:gd name="connsiteY14" fmla="*/ 645800 h 666484"/>
                <a:gd name="connsiteX15" fmla="*/ 1836764 w 1836764"/>
                <a:gd name="connsiteY15" fmla="*/ 666484 h 666484"/>
                <a:gd name="connsiteX16" fmla="*/ 1836764 w 1836764"/>
                <a:gd name="connsiteY16" fmla="*/ 666484 h 66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6764" h="666484">
                  <a:moveTo>
                    <a:pt x="0" y="662347"/>
                  </a:moveTo>
                  <a:cubicBezTo>
                    <a:pt x="125829" y="651660"/>
                    <a:pt x="251659" y="640974"/>
                    <a:pt x="335086" y="604433"/>
                  </a:cubicBezTo>
                  <a:cubicBezTo>
                    <a:pt x="418513" y="567892"/>
                    <a:pt x="457813" y="503083"/>
                    <a:pt x="500560" y="443101"/>
                  </a:cubicBezTo>
                  <a:cubicBezTo>
                    <a:pt x="543307" y="383119"/>
                    <a:pt x="569508" y="294868"/>
                    <a:pt x="591571" y="244538"/>
                  </a:cubicBezTo>
                  <a:cubicBezTo>
                    <a:pt x="613634" y="194208"/>
                    <a:pt x="615702" y="173524"/>
                    <a:pt x="632939" y="141120"/>
                  </a:cubicBezTo>
                  <a:cubicBezTo>
                    <a:pt x="650176" y="108716"/>
                    <a:pt x="673618" y="71485"/>
                    <a:pt x="694992" y="50112"/>
                  </a:cubicBezTo>
                  <a:cubicBezTo>
                    <a:pt x="716366" y="28739"/>
                    <a:pt x="737050" y="21154"/>
                    <a:pt x="761182" y="12881"/>
                  </a:cubicBezTo>
                  <a:cubicBezTo>
                    <a:pt x="785314" y="4608"/>
                    <a:pt x="814961" y="1160"/>
                    <a:pt x="839782" y="471"/>
                  </a:cubicBezTo>
                  <a:cubicBezTo>
                    <a:pt x="864603" y="-218"/>
                    <a:pt x="884597" y="-1597"/>
                    <a:pt x="910108" y="8745"/>
                  </a:cubicBezTo>
                  <a:cubicBezTo>
                    <a:pt x="935619" y="19087"/>
                    <a:pt x="967335" y="34944"/>
                    <a:pt x="992846" y="62522"/>
                  </a:cubicBezTo>
                  <a:cubicBezTo>
                    <a:pt x="1018357" y="90100"/>
                    <a:pt x="1041798" y="128710"/>
                    <a:pt x="1063172" y="174214"/>
                  </a:cubicBezTo>
                  <a:cubicBezTo>
                    <a:pt x="1084546" y="219718"/>
                    <a:pt x="1094888" y="282458"/>
                    <a:pt x="1121088" y="335546"/>
                  </a:cubicBezTo>
                  <a:cubicBezTo>
                    <a:pt x="1147288" y="388634"/>
                    <a:pt x="1182452" y="449306"/>
                    <a:pt x="1220373" y="492742"/>
                  </a:cubicBezTo>
                  <a:cubicBezTo>
                    <a:pt x="1258294" y="536178"/>
                    <a:pt x="1308626" y="570650"/>
                    <a:pt x="1348615" y="596160"/>
                  </a:cubicBezTo>
                  <a:cubicBezTo>
                    <a:pt x="1388604" y="621670"/>
                    <a:pt x="1378952" y="634079"/>
                    <a:pt x="1460310" y="645800"/>
                  </a:cubicBezTo>
                  <a:lnTo>
                    <a:pt x="1836764" y="666484"/>
                  </a:lnTo>
                  <a:lnTo>
                    <a:pt x="1836764" y="666484"/>
                  </a:lnTo>
                </a:path>
              </a:pathLst>
            </a:custGeom>
            <a:pattFill prst="wdUp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FF00"/>
                  </a:solidFill>
                </a:ln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flipV="1">
              <a:off x="7539127" y="1373938"/>
              <a:ext cx="0" cy="1022267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1281016" y="3545681"/>
            <a:ext cx="1464907" cy="683189"/>
            <a:chOff x="6121416" y="2245630"/>
            <a:chExt cx="2054942" cy="1042072"/>
          </a:xfrm>
        </p:grpSpPr>
        <p:cxnSp>
          <p:nvCxnSpPr>
            <p:cNvPr id="33" name="Straight Arrow Connector 32"/>
            <p:cNvCxnSpPr/>
            <p:nvPr/>
          </p:nvCxnSpPr>
          <p:spPr>
            <a:xfrm>
              <a:off x="6138261" y="3287702"/>
              <a:ext cx="2038097" cy="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Freeform 33"/>
            <p:cNvSpPr/>
            <p:nvPr/>
          </p:nvSpPr>
          <p:spPr>
            <a:xfrm>
              <a:off x="6201119" y="2604513"/>
              <a:ext cx="1836764" cy="666484"/>
            </a:xfrm>
            <a:custGeom>
              <a:avLst/>
              <a:gdLst>
                <a:gd name="connsiteX0" fmla="*/ 0 w 1836764"/>
                <a:gd name="connsiteY0" fmla="*/ 662347 h 666484"/>
                <a:gd name="connsiteX1" fmla="*/ 335086 w 1836764"/>
                <a:gd name="connsiteY1" fmla="*/ 604433 h 666484"/>
                <a:gd name="connsiteX2" fmla="*/ 500560 w 1836764"/>
                <a:gd name="connsiteY2" fmla="*/ 443101 h 666484"/>
                <a:gd name="connsiteX3" fmla="*/ 591571 w 1836764"/>
                <a:gd name="connsiteY3" fmla="*/ 244538 h 666484"/>
                <a:gd name="connsiteX4" fmla="*/ 632939 w 1836764"/>
                <a:gd name="connsiteY4" fmla="*/ 141120 h 666484"/>
                <a:gd name="connsiteX5" fmla="*/ 694992 w 1836764"/>
                <a:gd name="connsiteY5" fmla="*/ 50112 h 666484"/>
                <a:gd name="connsiteX6" fmla="*/ 761182 w 1836764"/>
                <a:gd name="connsiteY6" fmla="*/ 12881 h 666484"/>
                <a:gd name="connsiteX7" fmla="*/ 839782 w 1836764"/>
                <a:gd name="connsiteY7" fmla="*/ 471 h 666484"/>
                <a:gd name="connsiteX8" fmla="*/ 910108 w 1836764"/>
                <a:gd name="connsiteY8" fmla="*/ 8745 h 666484"/>
                <a:gd name="connsiteX9" fmla="*/ 992846 w 1836764"/>
                <a:gd name="connsiteY9" fmla="*/ 62522 h 666484"/>
                <a:gd name="connsiteX10" fmla="*/ 1063172 w 1836764"/>
                <a:gd name="connsiteY10" fmla="*/ 174214 h 666484"/>
                <a:gd name="connsiteX11" fmla="*/ 1121088 w 1836764"/>
                <a:gd name="connsiteY11" fmla="*/ 335546 h 666484"/>
                <a:gd name="connsiteX12" fmla="*/ 1220373 w 1836764"/>
                <a:gd name="connsiteY12" fmla="*/ 492742 h 666484"/>
                <a:gd name="connsiteX13" fmla="*/ 1348615 w 1836764"/>
                <a:gd name="connsiteY13" fmla="*/ 596160 h 666484"/>
                <a:gd name="connsiteX14" fmla="*/ 1460310 w 1836764"/>
                <a:gd name="connsiteY14" fmla="*/ 645800 h 666484"/>
                <a:gd name="connsiteX15" fmla="*/ 1836764 w 1836764"/>
                <a:gd name="connsiteY15" fmla="*/ 666484 h 666484"/>
                <a:gd name="connsiteX16" fmla="*/ 1836764 w 1836764"/>
                <a:gd name="connsiteY16" fmla="*/ 666484 h 66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6764" h="666484">
                  <a:moveTo>
                    <a:pt x="0" y="662347"/>
                  </a:moveTo>
                  <a:cubicBezTo>
                    <a:pt x="125829" y="651660"/>
                    <a:pt x="251659" y="640974"/>
                    <a:pt x="335086" y="604433"/>
                  </a:cubicBezTo>
                  <a:cubicBezTo>
                    <a:pt x="418513" y="567892"/>
                    <a:pt x="457813" y="503083"/>
                    <a:pt x="500560" y="443101"/>
                  </a:cubicBezTo>
                  <a:cubicBezTo>
                    <a:pt x="543307" y="383119"/>
                    <a:pt x="569508" y="294868"/>
                    <a:pt x="591571" y="244538"/>
                  </a:cubicBezTo>
                  <a:cubicBezTo>
                    <a:pt x="613634" y="194208"/>
                    <a:pt x="615702" y="173524"/>
                    <a:pt x="632939" y="141120"/>
                  </a:cubicBezTo>
                  <a:cubicBezTo>
                    <a:pt x="650176" y="108716"/>
                    <a:pt x="673618" y="71485"/>
                    <a:pt x="694992" y="50112"/>
                  </a:cubicBezTo>
                  <a:cubicBezTo>
                    <a:pt x="716366" y="28739"/>
                    <a:pt x="737050" y="21154"/>
                    <a:pt x="761182" y="12881"/>
                  </a:cubicBezTo>
                  <a:cubicBezTo>
                    <a:pt x="785314" y="4608"/>
                    <a:pt x="814961" y="1160"/>
                    <a:pt x="839782" y="471"/>
                  </a:cubicBezTo>
                  <a:cubicBezTo>
                    <a:pt x="864603" y="-218"/>
                    <a:pt x="884597" y="-1597"/>
                    <a:pt x="910108" y="8745"/>
                  </a:cubicBezTo>
                  <a:cubicBezTo>
                    <a:pt x="935619" y="19087"/>
                    <a:pt x="967335" y="34944"/>
                    <a:pt x="992846" y="62522"/>
                  </a:cubicBezTo>
                  <a:cubicBezTo>
                    <a:pt x="1018357" y="90100"/>
                    <a:pt x="1041798" y="128710"/>
                    <a:pt x="1063172" y="174214"/>
                  </a:cubicBezTo>
                  <a:cubicBezTo>
                    <a:pt x="1084546" y="219718"/>
                    <a:pt x="1094888" y="282458"/>
                    <a:pt x="1121088" y="335546"/>
                  </a:cubicBezTo>
                  <a:cubicBezTo>
                    <a:pt x="1147288" y="388634"/>
                    <a:pt x="1182452" y="449306"/>
                    <a:pt x="1220373" y="492742"/>
                  </a:cubicBezTo>
                  <a:cubicBezTo>
                    <a:pt x="1258294" y="536178"/>
                    <a:pt x="1308626" y="570650"/>
                    <a:pt x="1348615" y="596160"/>
                  </a:cubicBezTo>
                  <a:cubicBezTo>
                    <a:pt x="1388604" y="621670"/>
                    <a:pt x="1378952" y="634079"/>
                    <a:pt x="1460310" y="645800"/>
                  </a:cubicBezTo>
                  <a:lnTo>
                    <a:pt x="1836764" y="666484"/>
                  </a:lnTo>
                  <a:lnTo>
                    <a:pt x="1836764" y="666484"/>
                  </a:lnTo>
                </a:path>
              </a:pathLst>
            </a:custGeom>
            <a:pattFill prst="wdUp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FF00"/>
                  </a:solidFill>
                </a:ln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V="1">
              <a:off x="6951668" y="2245630"/>
              <a:ext cx="0" cy="1022267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6121416" y="2566881"/>
              <a:ext cx="813407" cy="704022"/>
            </a:xfrm>
            <a:prstGeom prst="rect">
              <a:avLst/>
            </a:prstGeom>
            <a:solidFill>
              <a:srgbClr val="262342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l">
                <a:rot lat="0" lon="0" rev="19800000"/>
              </a:lightRig>
            </a:scene3d>
            <a:sp3d prstMaterial="metal">
              <a:bevelT w="0" h="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1097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47842"/>
            <a:ext cx="8839200" cy="3315809"/>
          </a:xfrm>
        </p:spPr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FFFF00"/>
                </a:solidFill>
              </a:rPr>
              <a:t>Inverse reinforcement learning</a:t>
            </a:r>
            <a:r>
              <a:rPr lang="en-US" sz="2800" dirty="0" smtClean="0"/>
              <a:t>: learn a reward function by observing another agent’s behavior</a:t>
            </a:r>
          </a:p>
          <a:p>
            <a:r>
              <a:rPr lang="en-US" sz="2800" b="1" i="1" dirty="0" smtClean="0">
                <a:solidFill>
                  <a:srgbClr val="FFFF00"/>
                </a:solidFill>
              </a:rPr>
              <a:t>Cooperative </a:t>
            </a:r>
            <a:r>
              <a:rPr lang="en-US" sz="2800" b="1" i="1" dirty="0" smtClean="0">
                <a:solidFill>
                  <a:srgbClr val="FFFF00"/>
                </a:solidFill>
              </a:rPr>
              <a:t>IRL</a:t>
            </a:r>
            <a:r>
              <a:rPr lang="en-US" sz="2800" dirty="0" smtClean="0"/>
              <a:t>: </a:t>
            </a:r>
          </a:p>
          <a:p>
            <a:pPr lvl="1"/>
            <a:r>
              <a:rPr lang="en-US" sz="2400" dirty="0" smtClean="0"/>
              <a:t>human </a:t>
            </a:r>
            <a:r>
              <a:rPr lang="en-US" sz="2400" dirty="0" smtClean="0"/>
              <a:t>and </a:t>
            </a:r>
            <a:r>
              <a:rPr lang="en-US" sz="2400" dirty="0" smtClean="0"/>
              <a:t>robot in same environment</a:t>
            </a:r>
            <a:endParaRPr lang="en-US" sz="2400" dirty="0" smtClean="0"/>
          </a:p>
          <a:p>
            <a:pPr marL="383549" lvl="1" indent="0">
              <a:buNone/>
            </a:pP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0181"/>
            <a:ext cx="8915400" cy="914400"/>
          </a:xfrm>
        </p:spPr>
        <p:txBody>
          <a:bodyPr/>
          <a:lstStyle/>
          <a:p>
            <a:r>
              <a:rPr lang="en-US" sz="4800" dirty="0"/>
              <a:t>Learning from human behavior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407491"/>
            <a:ext cx="842858" cy="1069509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905000" y="4572000"/>
            <a:ext cx="2895600" cy="1905000"/>
            <a:chOff x="1905000" y="4572000"/>
            <a:chExt cx="2895600" cy="1905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l="21998" t="1" r="24001" b="27257"/>
            <a:stretch/>
          </p:blipFill>
          <p:spPr>
            <a:xfrm>
              <a:off x="2819400" y="5407018"/>
              <a:ext cx="793944" cy="1069509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171700" y="5029200"/>
              <a:ext cx="2362200" cy="1447800"/>
            </a:xfrm>
            <a:prstGeom prst="rect">
              <a:avLst/>
            </a:prstGeom>
            <a:noFill/>
            <a:ln w="57150" cmpd="sng">
              <a:solidFill>
                <a:srgbClr val="CCFFC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1905000" y="4572000"/>
              <a:ext cx="2895600" cy="457200"/>
            </a:xfrm>
            <a:prstGeom prst="triangle">
              <a:avLst/>
            </a:prstGeom>
            <a:solidFill>
              <a:srgbClr val="CCFFCC"/>
            </a:solidFill>
            <a:ln>
              <a:solidFill>
                <a:srgbClr val="CCFFC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loud Callout 7"/>
          <p:cNvSpPr/>
          <p:nvPr/>
        </p:nvSpPr>
        <p:spPr>
          <a:xfrm>
            <a:off x="228600" y="4495800"/>
            <a:ext cx="2057400" cy="838200"/>
          </a:xfrm>
          <a:prstGeom prst="cloudCallout">
            <a:avLst/>
          </a:prstGeom>
          <a:solidFill>
            <a:schemeClr val="tx1"/>
          </a:solidFill>
          <a:ln w="28575" cmpd="sng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R(</a:t>
            </a:r>
            <a:r>
              <a:rPr lang="en-US" dirty="0" err="1" smtClean="0">
                <a:solidFill>
                  <a:srgbClr val="000000"/>
                </a:solidFill>
              </a:rPr>
              <a:t>s,a,s</a:t>
            </a:r>
            <a:r>
              <a:rPr lang="en-US" dirty="0" smtClean="0">
                <a:solidFill>
                  <a:srgbClr val="000000"/>
                </a:solidFill>
              </a:rPr>
              <a:t>’;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θ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019800" y="4572000"/>
            <a:ext cx="2895600" cy="1905000"/>
            <a:chOff x="6019800" y="4572000"/>
            <a:chExt cx="2895600" cy="19050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l="21998" t="1" r="24001" b="27257"/>
            <a:stretch/>
          </p:blipFill>
          <p:spPr>
            <a:xfrm flipH="1">
              <a:off x="7664256" y="5407018"/>
              <a:ext cx="793944" cy="106950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6624742" y="5407491"/>
              <a:ext cx="842858" cy="1069509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6286500" y="5029200"/>
              <a:ext cx="2362200" cy="1447800"/>
            </a:xfrm>
            <a:prstGeom prst="rect">
              <a:avLst/>
            </a:prstGeom>
            <a:noFill/>
            <a:ln w="57150" cmpd="sng">
              <a:solidFill>
                <a:srgbClr val="CCFFC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/>
          </p:nvSpPr>
          <p:spPr>
            <a:xfrm>
              <a:off x="6019800" y="4572000"/>
              <a:ext cx="2895600" cy="457200"/>
            </a:xfrm>
            <a:prstGeom prst="triangle">
              <a:avLst/>
            </a:prstGeom>
            <a:solidFill>
              <a:srgbClr val="CCFFCC"/>
            </a:solidFill>
            <a:ln>
              <a:solidFill>
                <a:srgbClr val="CCFFC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7033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7543800" cy="914400"/>
          </a:xfrm>
        </p:spPr>
        <p:txBody>
          <a:bodyPr/>
          <a:lstStyle/>
          <a:p>
            <a:r>
              <a:rPr lang="en-US" dirty="0" smtClean="0"/>
              <a:t>Basic CIRL game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3962400"/>
            <a:ext cx="33566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Preferences </a:t>
            </a:r>
            <a:r>
              <a:rPr lang="en-US" sz="2000" dirty="0" err="1" smtClean="0"/>
              <a:t>θ</a:t>
            </a:r>
            <a:endParaRPr lang="en-US" sz="2000" dirty="0" smtClean="0"/>
          </a:p>
          <a:p>
            <a:r>
              <a:rPr lang="en-US" sz="2000" dirty="0" smtClean="0"/>
              <a:t>Acts roughly according to </a:t>
            </a:r>
            <a:r>
              <a:rPr lang="en-US" sz="2000" dirty="0" err="1" smtClean="0"/>
              <a:t>θ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39624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Maximize unknown human </a:t>
            </a:r>
            <a:r>
              <a:rPr lang="en-US" sz="2000" dirty="0" err="1" smtClean="0">
                <a:solidFill>
                  <a:srgbClr val="FFFF00"/>
                </a:solidFill>
              </a:rPr>
              <a:t>θ</a:t>
            </a:r>
            <a:endParaRPr lang="en-US" sz="2000" dirty="0" smtClean="0">
              <a:solidFill>
                <a:srgbClr val="FFFF00"/>
              </a:solidFill>
            </a:endParaRPr>
          </a:p>
          <a:p>
            <a:r>
              <a:rPr lang="en-US" sz="2000" dirty="0" smtClean="0">
                <a:solidFill>
                  <a:srgbClr val="FFFF00"/>
                </a:solidFill>
              </a:rPr>
              <a:t>Prior P(</a:t>
            </a:r>
            <a:r>
              <a:rPr lang="en-US" sz="2000" dirty="0" err="1" smtClean="0">
                <a:solidFill>
                  <a:srgbClr val="FFFF00"/>
                </a:solidFill>
              </a:rPr>
              <a:t>θ</a:t>
            </a:r>
            <a:r>
              <a:rPr lang="en-US" sz="2000" dirty="0" smtClean="0">
                <a:solidFill>
                  <a:srgbClr val="FFFF00"/>
                </a:solidFill>
              </a:rPr>
              <a:t>)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609600" y="4800600"/>
            <a:ext cx="8277101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CCFFCC"/>
                </a:solidFill>
              </a:rPr>
              <a:t>CIRL equilibria</a:t>
            </a:r>
            <a:r>
              <a:rPr lang="en-US" sz="2000" dirty="0" smtClean="0">
                <a:solidFill>
                  <a:srgbClr val="CCFFCC"/>
                </a:solidFill>
              </a:rPr>
              <a:t>: </a:t>
            </a:r>
            <a:r>
              <a:rPr lang="en-US" sz="2000" dirty="0" smtClean="0"/>
              <a:t>Human </a:t>
            </a:r>
            <a:r>
              <a:rPr lang="en-US" sz="2000" dirty="0" smtClean="0"/>
              <a:t>teaches robot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Robot asks questions, permission; defers to human; allows off-</a:t>
            </a:r>
            <a:r>
              <a:rPr lang="en-US" sz="2000" dirty="0" smtClean="0">
                <a:solidFill>
                  <a:srgbClr val="FFFF00"/>
                </a:solidFill>
              </a:rPr>
              <a:t>switch</a:t>
            </a:r>
          </a:p>
          <a:p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dirty="0" smtClean="0">
                <a:solidFill>
                  <a:srgbClr val="FFFFFF"/>
                </a:solidFill>
              </a:rPr>
              <a:t>Solve by reduction to POMDP in [</a:t>
            </a:r>
            <a:r>
              <a:rPr lang="en-US" sz="2000" dirty="0" err="1" smtClean="0">
                <a:solidFill>
                  <a:srgbClr val="FFFFFF"/>
                </a:solidFill>
              </a:rPr>
              <a:t>s,</a:t>
            </a:r>
            <a:r>
              <a:rPr lang="en-US" sz="2000" dirty="0" err="1" smtClean="0"/>
              <a:t>θ</a:t>
            </a:r>
            <a:r>
              <a:rPr lang="en-US" sz="2000" dirty="0" smtClean="0"/>
              <a:t>] </a:t>
            </a:r>
          </a:p>
          <a:p>
            <a:r>
              <a:rPr lang="en-US" dirty="0" smtClean="0">
                <a:solidFill>
                  <a:srgbClr val="CCFFCC"/>
                </a:solidFill>
              </a:rPr>
              <a:t>[Hadfield-Menell et al, NIPS 16; </a:t>
            </a:r>
            <a:r>
              <a:rPr lang="en-US" dirty="0" err="1" smtClean="0">
                <a:solidFill>
                  <a:srgbClr val="CCFFCC"/>
                </a:solidFill>
              </a:rPr>
              <a:t>Fisac</a:t>
            </a:r>
            <a:r>
              <a:rPr lang="en-US" dirty="0" smtClean="0">
                <a:solidFill>
                  <a:srgbClr val="CCFFCC"/>
                </a:solidFill>
              </a:rPr>
              <a:t> et al, ISRR 17; </a:t>
            </a:r>
            <a:r>
              <a:rPr lang="en-US" dirty="0" err="1" smtClean="0">
                <a:solidFill>
                  <a:srgbClr val="CCFFCC"/>
                </a:solidFill>
              </a:rPr>
              <a:t>Palaniappan</a:t>
            </a:r>
            <a:r>
              <a:rPr lang="en-US" dirty="0" smtClean="0">
                <a:solidFill>
                  <a:srgbClr val="CCFFCC"/>
                </a:solidFill>
              </a:rPr>
              <a:t> et al, ICML 18]</a:t>
            </a:r>
            <a:endParaRPr lang="en-US" dirty="0">
              <a:solidFill>
                <a:srgbClr val="CCFFCC"/>
              </a:solidFill>
            </a:endParaRPr>
          </a:p>
          <a:p>
            <a:r>
              <a:rPr lang="en-US" sz="2000" dirty="0" smtClean="0"/>
              <a:t> </a:t>
            </a:r>
            <a:endParaRPr lang="en-US" sz="2000" dirty="0"/>
          </a:p>
        </p:txBody>
      </p:sp>
      <p:grpSp>
        <p:nvGrpSpPr>
          <p:cNvPr id="8" name="Group 7"/>
          <p:cNvGrpSpPr/>
          <p:nvPr/>
        </p:nvGrpSpPr>
        <p:grpSpPr>
          <a:xfrm flipH="1">
            <a:off x="1905000" y="990600"/>
            <a:ext cx="4724400" cy="2819412"/>
            <a:chOff x="6019800" y="4572000"/>
            <a:chExt cx="2895600" cy="19050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/>
            <a:srcRect l="21998" t="1" r="24001" b="27257"/>
            <a:stretch/>
          </p:blipFill>
          <p:spPr>
            <a:xfrm flipH="1">
              <a:off x="7664256" y="5407018"/>
              <a:ext cx="793944" cy="106950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6440129" y="5407491"/>
              <a:ext cx="842858" cy="1069509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6286500" y="5029200"/>
              <a:ext cx="2362200" cy="1447800"/>
            </a:xfrm>
            <a:prstGeom prst="rect">
              <a:avLst/>
            </a:prstGeom>
            <a:noFill/>
            <a:ln w="57150" cmpd="sng">
              <a:solidFill>
                <a:srgbClr val="CCFFC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/>
            <p:cNvSpPr/>
            <p:nvPr/>
          </p:nvSpPr>
          <p:spPr>
            <a:xfrm>
              <a:off x="6019800" y="4572000"/>
              <a:ext cx="2895600" cy="457200"/>
            </a:xfrm>
            <a:prstGeom prst="triangle">
              <a:avLst/>
            </a:prstGeom>
            <a:solidFill>
              <a:srgbClr val="CCFFCC"/>
            </a:solidFill>
            <a:ln>
              <a:solidFill>
                <a:srgbClr val="CCFFC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3600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762000" y="914401"/>
            <a:ext cx="8153400" cy="15101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State </a:t>
            </a:r>
            <a:r>
              <a:rPr lang="en-US" dirty="0" smtClean="0">
                <a:solidFill>
                  <a:srgbClr val="CCFFCC"/>
                </a:solidFill>
              </a:rPr>
              <a:t>(</a:t>
            </a:r>
            <a:r>
              <a:rPr lang="en-US" dirty="0" err="1" smtClean="0">
                <a:solidFill>
                  <a:srgbClr val="CCFFCC"/>
                </a:solidFill>
              </a:rPr>
              <a:t>p,s</a:t>
            </a:r>
            <a:r>
              <a:rPr lang="en-US" dirty="0" smtClean="0">
                <a:solidFill>
                  <a:srgbClr val="CCFFCC"/>
                </a:solidFill>
              </a:rPr>
              <a:t>) </a:t>
            </a:r>
            <a:r>
              <a:rPr lang="en-US" dirty="0" smtClean="0"/>
              <a:t>has </a:t>
            </a:r>
            <a:r>
              <a:rPr lang="en-US" dirty="0" smtClean="0">
                <a:solidFill>
                  <a:srgbClr val="CCFFCC"/>
                </a:solidFill>
              </a:rPr>
              <a:t>p</a:t>
            </a:r>
            <a:r>
              <a:rPr lang="en-US" dirty="0" smtClean="0"/>
              <a:t> paperclips and </a:t>
            </a:r>
            <a:r>
              <a:rPr lang="en-US" dirty="0" smtClean="0">
                <a:solidFill>
                  <a:srgbClr val="CCFFCC"/>
                </a:solidFill>
              </a:rPr>
              <a:t>s</a:t>
            </a:r>
            <a:r>
              <a:rPr lang="en-US" dirty="0" smtClean="0"/>
              <a:t> staples</a:t>
            </a:r>
          </a:p>
          <a:p>
            <a:r>
              <a:rPr lang="en-US" dirty="0" smtClean="0"/>
              <a:t>Human reward is </a:t>
            </a:r>
            <a:r>
              <a:rPr lang="en-US" dirty="0" err="1" smtClean="0">
                <a:solidFill>
                  <a:srgbClr val="CCFFCC"/>
                </a:solidFill>
              </a:rPr>
              <a:t>θp</a:t>
            </a:r>
            <a:r>
              <a:rPr lang="en-US" dirty="0" smtClean="0">
                <a:solidFill>
                  <a:srgbClr val="CCFFCC"/>
                </a:solidFill>
              </a:rPr>
              <a:t> + (1-θ)s</a:t>
            </a:r>
            <a:r>
              <a:rPr lang="en-US" dirty="0" smtClean="0"/>
              <a:t> and </a:t>
            </a:r>
            <a:r>
              <a:rPr lang="en-US" dirty="0" err="1" smtClean="0">
                <a:solidFill>
                  <a:srgbClr val="CCFFCC"/>
                </a:solidFill>
              </a:rPr>
              <a:t>θ</a:t>
            </a:r>
            <a:r>
              <a:rPr lang="en-US" dirty="0" smtClean="0">
                <a:solidFill>
                  <a:srgbClr val="CCFFCC"/>
                </a:solidFill>
              </a:rPr>
              <a:t>=0.49</a:t>
            </a:r>
          </a:p>
          <a:p>
            <a:r>
              <a:rPr lang="en-US" dirty="0" smtClean="0"/>
              <a:t>Robot has uniform prior for </a:t>
            </a:r>
            <a:r>
              <a:rPr lang="en-US" dirty="0" err="1" smtClean="0">
                <a:solidFill>
                  <a:srgbClr val="CCFFCC"/>
                </a:solidFill>
              </a:rPr>
              <a:t>θ</a:t>
            </a:r>
            <a:r>
              <a:rPr lang="en-US" dirty="0" smtClean="0"/>
              <a:t> on </a:t>
            </a:r>
            <a:r>
              <a:rPr lang="en-US" dirty="0" smtClean="0">
                <a:solidFill>
                  <a:srgbClr val="CCFFCC"/>
                </a:solidFill>
              </a:rPr>
              <a:t>[0,1]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381000" y="202636"/>
            <a:ext cx="8382000" cy="685800"/>
          </a:xfrm>
        </p:spPr>
        <p:txBody>
          <a:bodyPr/>
          <a:lstStyle/>
          <a:p>
            <a:r>
              <a:rPr lang="en-US" sz="4400" dirty="0"/>
              <a:t>Example: paperclips </a:t>
            </a:r>
            <a:r>
              <a:rPr lang="en-US" sz="4400" dirty="0" err="1"/>
              <a:t>vs</a:t>
            </a:r>
            <a:r>
              <a:rPr lang="en-US" sz="4400" dirty="0"/>
              <a:t> staples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729375" y="2405799"/>
            <a:ext cx="3081855" cy="996835"/>
            <a:chOff x="2729346" y="3207694"/>
            <a:chExt cx="3081855" cy="1329111"/>
          </a:xfrm>
        </p:grpSpPr>
        <p:cxnSp>
          <p:nvCxnSpPr>
            <p:cNvPr id="7" name="Straight Connector 6"/>
            <p:cNvCxnSpPr>
              <a:stCxn id="14" idx="2"/>
            </p:cNvCxnSpPr>
            <p:nvPr/>
          </p:nvCxnSpPr>
          <p:spPr>
            <a:xfrm flipH="1">
              <a:off x="3174296" y="3644650"/>
              <a:ext cx="1095466" cy="89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4" idx="2"/>
              <a:endCxn id="38" idx="0"/>
            </p:cNvCxnSpPr>
            <p:nvPr/>
          </p:nvCxnSpPr>
          <p:spPr>
            <a:xfrm>
              <a:off x="4269762" y="3644650"/>
              <a:ext cx="0" cy="89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269762" y="3644650"/>
              <a:ext cx="1095466" cy="89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184297" y="3878600"/>
              <a:ext cx="626904" cy="492415"/>
            </a:xfrm>
            <a:prstGeom prst="rect">
              <a:avLst/>
            </a:prstGeom>
            <a:noFill/>
          </p:spPr>
          <p:txBody>
            <a:bodyPr wrap="none" lIns="91420" tIns="45710" rIns="91420" bIns="45710" rtlCol="0">
              <a:spAutoFit/>
            </a:bodyPr>
            <a:lstStyle/>
            <a:p>
              <a:r>
                <a:rPr lang="en-US" dirty="0" smtClean="0">
                  <a:latin typeface="Times New Roman"/>
                  <a:cs typeface="Times New Roman"/>
                </a:rPr>
                <a:t>[0,2]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29346" y="3885234"/>
              <a:ext cx="626904" cy="492415"/>
            </a:xfrm>
            <a:prstGeom prst="rect">
              <a:avLst/>
            </a:prstGeom>
            <a:noFill/>
          </p:spPr>
          <p:txBody>
            <a:bodyPr wrap="none" lIns="91420" tIns="45710" rIns="91420" bIns="45710" rtlCol="0">
              <a:spAutoFit/>
            </a:bodyPr>
            <a:lstStyle/>
            <a:p>
              <a:r>
                <a:rPr lang="en-US" dirty="0" smtClean="0">
                  <a:latin typeface="Times New Roman"/>
                  <a:cs typeface="Times New Roman"/>
                </a:rPr>
                <a:t>[2,0]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19433" y="3878599"/>
              <a:ext cx="626904" cy="492415"/>
            </a:xfrm>
            <a:prstGeom prst="rect">
              <a:avLst/>
            </a:prstGeom>
            <a:noFill/>
          </p:spPr>
          <p:txBody>
            <a:bodyPr wrap="none" lIns="91420" tIns="45710" rIns="91420" bIns="45710" rtlCol="0">
              <a:spAutoFit/>
            </a:bodyPr>
            <a:lstStyle/>
            <a:p>
              <a:r>
                <a:rPr lang="en-US" dirty="0" smtClean="0">
                  <a:latin typeface="Times New Roman"/>
                  <a:cs typeface="Times New Roman"/>
                </a:rPr>
                <a:t>[1,1]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4081380" y="3207694"/>
              <a:ext cx="376785" cy="492415"/>
              <a:chOff x="4081380" y="3207694"/>
              <a:chExt cx="376785" cy="49241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081380" y="3267873"/>
                <a:ext cx="376785" cy="376785"/>
              </a:xfrm>
              <a:prstGeom prst="rect">
                <a:avLst/>
              </a:prstGeom>
              <a:solidFill>
                <a:srgbClr val="FFFFFF"/>
              </a:solidFill>
              <a:ln w="190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20" tIns="45710" rIns="91420" bIns="45710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090346" y="3207694"/>
                <a:ext cx="364174" cy="492415"/>
              </a:xfrm>
              <a:prstGeom prst="rect">
                <a:avLst/>
              </a:prstGeom>
              <a:noFill/>
            </p:spPr>
            <p:txBody>
              <a:bodyPr wrap="none" lIns="91420" tIns="45710" rIns="91420" bIns="45710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H</a:t>
                </a: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2824155" y="3364334"/>
            <a:ext cx="2873339" cy="1316495"/>
            <a:chOff x="2824126" y="4485766"/>
            <a:chExt cx="2873339" cy="1755323"/>
          </a:xfrm>
        </p:grpSpPr>
        <p:grpSp>
          <p:nvGrpSpPr>
            <p:cNvPr id="17" name="Group 16"/>
            <p:cNvGrpSpPr/>
            <p:nvPr/>
          </p:nvGrpSpPr>
          <p:grpSpPr>
            <a:xfrm>
              <a:off x="4081380" y="4485766"/>
              <a:ext cx="376785" cy="492415"/>
              <a:chOff x="4081380" y="4485766"/>
              <a:chExt cx="376785" cy="492415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4081380" y="4536813"/>
                <a:ext cx="376785" cy="376785"/>
              </a:xfrm>
              <a:prstGeom prst="rect">
                <a:avLst/>
              </a:prstGeom>
              <a:solidFill>
                <a:srgbClr val="FFFFFF"/>
              </a:solidFill>
              <a:ln w="190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20" tIns="45710" rIns="91420" bIns="45710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102918" y="4485766"/>
                <a:ext cx="351338" cy="492415"/>
              </a:xfrm>
              <a:prstGeom prst="rect">
                <a:avLst/>
              </a:prstGeom>
              <a:noFill/>
            </p:spPr>
            <p:txBody>
              <a:bodyPr wrap="none" lIns="91420" tIns="45710" rIns="91420" bIns="45710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R</a:t>
                </a:r>
              </a:p>
            </p:txBody>
          </p:sp>
        </p:grpSp>
        <p:cxnSp>
          <p:nvCxnSpPr>
            <p:cNvPr id="18" name="Straight Connector 17"/>
            <p:cNvCxnSpPr/>
            <p:nvPr/>
          </p:nvCxnSpPr>
          <p:spPr>
            <a:xfrm>
              <a:off x="4269762" y="4913590"/>
              <a:ext cx="0" cy="89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269762" y="4913590"/>
              <a:ext cx="1095466" cy="89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3174296" y="4922944"/>
              <a:ext cx="1095466" cy="89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4955145" y="5748674"/>
              <a:ext cx="742320" cy="492415"/>
            </a:xfrm>
            <a:prstGeom prst="rect">
              <a:avLst/>
            </a:prstGeom>
            <a:noFill/>
          </p:spPr>
          <p:txBody>
            <a:bodyPr wrap="none" lIns="91420" tIns="45710" rIns="91420" bIns="45710" rtlCol="0">
              <a:spAutoFit/>
            </a:bodyPr>
            <a:lstStyle/>
            <a:p>
              <a:r>
                <a:rPr lang="en-US" dirty="0" smtClean="0">
                  <a:latin typeface="Times New Roman"/>
                  <a:cs typeface="Times New Roman"/>
                </a:rPr>
                <a:t>[0,90]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24126" y="5748674"/>
              <a:ext cx="742320" cy="492415"/>
            </a:xfrm>
            <a:prstGeom prst="rect">
              <a:avLst/>
            </a:prstGeom>
            <a:noFill/>
          </p:spPr>
          <p:txBody>
            <a:bodyPr wrap="none" lIns="91420" tIns="45710" rIns="91420" bIns="45710" rtlCol="0">
              <a:spAutoFit/>
            </a:bodyPr>
            <a:lstStyle/>
            <a:p>
              <a:r>
                <a:rPr lang="en-US" dirty="0" smtClean="0">
                  <a:latin typeface="Times New Roman"/>
                  <a:cs typeface="Times New Roman"/>
                </a:rPr>
                <a:t>[90,0]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40893" y="5748674"/>
              <a:ext cx="857737" cy="492415"/>
            </a:xfrm>
            <a:prstGeom prst="rect">
              <a:avLst/>
            </a:prstGeom>
            <a:noFill/>
          </p:spPr>
          <p:txBody>
            <a:bodyPr wrap="none" lIns="91420" tIns="45710" rIns="91420" bIns="45710" rtlCol="0">
              <a:spAutoFit/>
            </a:bodyPr>
            <a:lstStyle/>
            <a:p>
              <a:r>
                <a:rPr lang="en-US" dirty="0" smtClean="0">
                  <a:latin typeface="Times New Roman"/>
                  <a:cs typeface="Times New Roman"/>
                </a:rPr>
                <a:t>[50,50]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2824126" y="4486263"/>
              <a:ext cx="664474" cy="726243"/>
              <a:chOff x="2824126" y="4486263"/>
              <a:chExt cx="664474" cy="726243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2985903" y="4486263"/>
                <a:ext cx="376785" cy="492415"/>
                <a:chOff x="4081380" y="4485766"/>
                <a:chExt cx="376785" cy="492415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4081380" y="4536813"/>
                  <a:ext cx="376785" cy="376785"/>
                </a:xfrm>
                <a:prstGeom prst="rect">
                  <a:avLst/>
                </a:prstGeom>
                <a:solidFill>
                  <a:srgbClr val="FFFFFF"/>
                </a:solidFill>
                <a:ln w="190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20" tIns="45710" rIns="91420" bIns="45710"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4102918" y="4485766"/>
                  <a:ext cx="351338" cy="492415"/>
                </a:xfrm>
                <a:prstGeom prst="rect">
                  <a:avLst/>
                </a:prstGeom>
                <a:noFill/>
              </p:spPr>
              <p:txBody>
                <a:bodyPr wrap="none" lIns="91420" tIns="45710" rIns="91420" bIns="45710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Times New Roman"/>
                      <a:cs typeface="Times New Roman"/>
                    </a:rPr>
                    <a:t>R</a:t>
                  </a:r>
                </a:p>
              </p:txBody>
            </p:sp>
          </p:grpSp>
          <p:cxnSp>
            <p:nvCxnSpPr>
              <p:cNvPr id="33" name="Straight Connector 32"/>
              <p:cNvCxnSpPr/>
              <p:nvPr/>
            </p:nvCxnSpPr>
            <p:spPr>
              <a:xfrm>
                <a:off x="3174285" y="4914087"/>
                <a:ext cx="11" cy="2984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3174285" y="4914087"/>
                <a:ext cx="314315" cy="2984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H="1">
                <a:off x="2824126" y="4923441"/>
                <a:ext cx="350160" cy="28906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>
              <a:off x="5032991" y="4485766"/>
              <a:ext cx="664474" cy="726243"/>
              <a:chOff x="2824126" y="4486263"/>
              <a:chExt cx="664474" cy="726243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2985903" y="4486263"/>
                <a:ext cx="376785" cy="492415"/>
                <a:chOff x="4081380" y="4485766"/>
                <a:chExt cx="376785" cy="492415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4081380" y="4536813"/>
                  <a:ext cx="376785" cy="376785"/>
                </a:xfrm>
                <a:prstGeom prst="rect">
                  <a:avLst/>
                </a:prstGeom>
                <a:solidFill>
                  <a:srgbClr val="FFFFFF"/>
                </a:solidFill>
                <a:ln w="190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20" tIns="45710" rIns="91420" bIns="45710"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4102918" y="4485766"/>
                  <a:ext cx="351338" cy="492415"/>
                </a:xfrm>
                <a:prstGeom prst="rect">
                  <a:avLst/>
                </a:prstGeom>
                <a:noFill/>
              </p:spPr>
              <p:txBody>
                <a:bodyPr wrap="none" lIns="91420" tIns="45710" rIns="91420" bIns="45710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Times New Roman"/>
                      <a:cs typeface="Times New Roman"/>
                    </a:rPr>
                    <a:t>R</a:t>
                  </a:r>
                </a:p>
              </p:txBody>
            </p:sp>
          </p:grpSp>
          <p:cxnSp>
            <p:nvCxnSpPr>
              <p:cNvPr id="27" name="Straight Connector 26"/>
              <p:cNvCxnSpPr/>
              <p:nvPr/>
            </p:nvCxnSpPr>
            <p:spPr>
              <a:xfrm>
                <a:off x="3174285" y="4914087"/>
                <a:ext cx="11" cy="2984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3174285" y="4914087"/>
                <a:ext cx="314315" cy="2984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H="1">
                <a:off x="2824126" y="4923441"/>
                <a:ext cx="350160" cy="28906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TextBox 39"/>
          <p:cNvSpPr txBox="1"/>
          <p:nvPr/>
        </p:nvSpPr>
        <p:spPr>
          <a:xfrm>
            <a:off x="6483049" y="3482701"/>
            <a:ext cx="2540387" cy="830876"/>
          </a:xfrm>
          <a:prstGeom prst="rect">
            <a:avLst/>
          </a:prstGeom>
          <a:noFill/>
        </p:spPr>
        <p:txBody>
          <a:bodyPr wrap="none" lIns="91320" tIns="45660" rIns="91320" bIns="45660" rtlCol="0">
            <a:spAutoFit/>
          </a:bodyPr>
          <a:lstStyle/>
          <a:p>
            <a:r>
              <a:rPr lang="fr-FR" sz="2400" dirty="0">
                <a:solidFill>
                  <a:srgbClr val="FFFF00"/>
                </a:solidFill>
              </a:rPr>
              <a:t>[1,1] </a:t>
            </a:r>
            <a:r>
              <a:rPr lang="fr-FR" sz="2400" dirty="0" err="1">
                <a:solidFill>
                  <a:srgbClr val="FFFF00"/>
                </a:solidFill>
              </a:rPr>
              <a:t>is</a:t>
            </a:r>
            <a:r>
              <a:rPr lang="fr-FR" sz="2400" dirty="0">
                <a:solidFill>
                  <a:srgbClr val="FFFF00"/>
                </a:solidFill>
              </a:rPr>
              <a:t> </a:t>
            </a:r>
            <a:r>
              <a:rPr lang="fr-FR" sz="2400" dirty="0" smtClean="0">
                <a:solidFill>
                  <a:srgbClr val="FFFF00"/>
                </a:solidFill>
              </a:rPr>
              <a:t>optimal</a:t>
            </a:r>
          </a:p>
          <a:p>
            <a:r>
              <a:rPr lang="fr-FR" sz="2400" dirty="0" smtClean="0">
                <a:solidFill>
                  <a:srgbClr val="FFFF00"/>
                </a:solidFill>
              </a:rPr>
              <a:t>($51.00 vs $46.92)</a:t>
            </a:r>
            <a:endParaRPr lang="fr-FR" sz="2400" dirty="0">
              <a:solidFill>
                <a:srgbClr val="FFFF00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2740204" y="3144356"/>
            <a:ext cx="3046445" cy="307777"/>
            <a:chOff x="2740180" y="4192429"/>
            <a:chExt cx="3046445" cy="410369"/>
          </a:xfrm>
        </p:grpSpPr>
        <p:sp>
          <p:nvSpPr>
            <p:cNvPr id="42" name="TextBox 41"/>
            <p:cNvSpPr txBox="1"/>
            <p:nvPr/>
          </p:nvSpPr>
          <p:spPr>
            <a:xfrm>
              <a:off x="2740180" y="4192429"/>
              <a:ext cx="588623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10FF03"/>
                  </a:solidFill>
                </a:rPr>
                <a:t>$0.98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752713" y="4192429"/>
              <a:ext cx="588623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10FF03"/>
                  </a:solidFill>
                </a:rPr>
                <a:t>$1.00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198002" y="4192429"/>
              <a:ext cx="588623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10FF03"/>
                  </a:solidFill>
                </a:rPr>
                <a:t>$1.02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1575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3352800"/>
            <a:ext cx="8610601" cy="2648541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Weighing human preferences: </a:t>
            </a:r>
          </a:p>
          <a:p>
            <a:pPr lvl="1"/>
            <a:r>
              <a:rPr lang="en-US" dirty="0" err="1" smtClean="0"/>
              <a:t>Harsanyi</a:t>
            </a:r>
            <a:r>
              <a:rPr lang="en-US" dirty="0" smtClean="0"/>
              <a:t>: Pareto-optimal policy optimizes a linear combination when humans have a common prior over the future</a:t>
            </a:r>
          </a:p>
          <a:p>
            <a:pPr lvl="1"/>
            <a:r>
              <a:rPr lang="en-US" dirty="0" err="1" smtClean="0"/>
              <a:t>Critch</a:t>
            </a:r>
            <a:r>
              <a:rPr lang="en-US" dirty="0" smtClean="0"/>
              <a:t>, Russell, Desai: weights proportional to whose </a:t>
            </a:r>
            <a:r>
              <a:rPr lang="en-US" dirty="0" smtClean="0"/>
              <a:t>predict</a:t>
            </a:r>
            <a:r>
              <a:rPr lang="en-US" dirty="0" smtClean="0"/>
              <a:t>ions turn out to be correct</a:t>
            </a:r>
            <a:endParaRPr lang="en-US" dirty="0" smtClean="0"/>
          </a:p>
          <a:p>
            <a:r>
              <a:rPr lang="en-US" dirty="0"/>
              <a:t>U</a:t>
            </a:r>
            <a:r>
              <a:rPr lang="en-US" dirty="0" smtClean="0"/>
              <a:t>tility monsters (</a:t>
            </a:r>
            <a:r>
              <a:rPr lang="en-US" dirty="0" err="1" smtClean="0"/>
              <a:t>Nozick</a:t>
            </a:r>
            <a:r>
              <a:rPr lang="en-US" dirty="0" smtClean="0"/>
              <a:t>, 1974)</a:t>
            </a:r>
            <a:endParaRPr lang="en-US" dirty="0" smtClean="0"/>
          </a:p>
          <a:p>
            <a:r>
              <a:rPr lang="en-US" dirty="0" smtClean="0"/>
              <a:t>Welfare aggregation and the Somalia </a:t>
            </a:r>
            <a:r>
              <a:rPr lang="en-US" dirty="0" smtClean="0"/>
              <a:t>problem </a:t>
            </a:r>
            <a:endParaRPr lang="en-US" dirty="0" smtClean="0"/>
          </a:p>
          <a:p>
            <a:r>
              <a:rPr lang="en-US" dirty="0" smtClean="0"/>
              <a:t>Avoiding </a:t>
            </a:r>
            <a:r>
              <a:rPr lang="en-US" dirty="0" smtClean="0"/>
              <a:t>incentives for strategic behavior by humans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robot, many humans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998" t="1" r="24001" b="27257"/>
          <a:stretch/>
        </p:blipFill>
        <p:spPr>
          <a:xfrm>
            <a:off x="1219213" y="1295401"/>
            <a:ext cx="854784" cy="11514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1" y="1295401"/>
            <a:ext cx="1381188" cy="17525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1998" t="1" r="24001" b="27257"/>
          <a:stretch/>
        </p:blipFill>
        <p:spPr>
          <a:xfrm>
            <a:off x="1524012" y="1524000"/>
            <a:ext cx="854784" cy="11514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1998" t="1" r="24001" b="27257"/>
          <a:stretch/>
        </p:blipFill>
        <p:spPr>
          <a:xfrm>
            <a:off x="1898005" y="1752600"/>
            <a:ext cx="854784" cy="11514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1998" t="1" r="24001" b="27257"/>
          <a:stretch/>
        </p:blipFill>
        <p:spPr>
          <a:xfrm>
            <a:off x="2202812" y="2057400"/>
            <a:ext cx="854784" cy="115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84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2" y="4114801"/>
            <a:ext cx="8077199" cy="1886539"/>
          </a:xfrm>
        </p:spPr>
        <p:txBody>
          <a:bodyPr>
            <a:normAutofit/>
          </a:bodyPr>
          <a:lstStyle/>
          <a:p>
            <a:r>
              <a:rPr lang="en-US" dirty="0" smtClean="0"/>
              <a:t>Population IRL</a:t>
            </a:r>
            <a:endParaRPr lang="en-US" dirty="0"/>
          </a:p>
          <a:p>
            <a:r>
              <a:rPr lang="en-US" dirty="0" smtClean="0"/>
              <a:t>Avoiding </a:t>
            </a:r>
            <a:r>
              <a:rPr lang="en-US" dirty="0" smtClean="0"/>
              <a:t>incentives for strategic behavior by robots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799" y="270181"/>
            <a:ext cx="8305801" cy="914400"/>
          </a:xfrm>
        </p:spPr>
        <p:txBody>
          <a:bodyPr/>
          <a:lstStyle/>
          <a:p>
            <a:r>
              <a:rPr lang="en-US" dirty="0" smtClean="0"/>
              <a:t>Many</a:t>
            </a:r>
            <a:r>
              <a:rPr lang="en-US" dirty="0" smtClean="0"/>
              <a:t> robots, </a:t>
            </a:r>
            <a:r>
              <a:rPr lang="en-US" dirty="0" smtClean="0"/>
              <a:t>many humans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998" t="1" r="24001" b="27257"/>
          <a:stretch/>
        </p:blipFill>
        <p:spPr>
          <a:xfrm>
            <a:off x="1219212" y="1295401"/>
            <a:ext cx="1357599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1998" t="1" r="24001" b="27257"/>
          <a:stretch/>
        </p:blipFill>
        <p:spPr>
          <a:xfrm>
            <a:off x="1524011" y="1524000"/>
            <a:ext cx="1357599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1998" t="1" r="24001" b="27257"/>
          <a:stretch/>
        </p:blipFill>
        <p:spPr>
          <a:xfrm>
            <a:off x="1898004" y="1752600"/>
            <a:ext cx="1357599" cy="182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1998" t="1" r="24001" b="27257"/>
          <a:stretch/>
        </p:blipFill>
        <p:spPr>
          <a:xfrm>
            <a:off x="2202811" y="2057400"/>
            <a:ext cx="1357599" cy="1828800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4038604" y="1122829"/>
            <a:ext cx="3586195" cy="3601571"/>
            <a:chOff x="4038600" y="360829"/>
            <a:chExt cx="3586195" cy="405877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8600" y="360829"/>
              <a:ext cx="1757395" cy="2229971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91000" y="513229"/>
              <a:ext cx="1757395" cy="222997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3400" y="665629"/>
              <a:ext cx="1757395" cy="222997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5800" y="818029"/>
              <a:ext cx="1757395" cy="2229971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8200" y="970429"/>
              <a:ext cx="1757395" cy="222997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0600" y="1122829"/>
              <a:ext cx="1757395" cy="2229971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3000" y="1275229"/>
              <a:ext cx="1757395" cy="2229971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05400" y="1427629"/>
              <a:ext cx="1757395" cy="2229971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57800" y="1580029"/>
              <a:ext cx="1757395" cy="222997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0200" y="1732429"/>
              <a:ext cx="1757395" cy="2229971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62600" y="1884829"/>
              <a:ext cx="1757395" cy="2229971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15000" y="2037229"/>
              <a:ext cx="1757395" cy="2229971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67400" y="2189629"/>
              <a:ext cx="1757395" cy="22299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0393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371601"/>
            <a:ext cx="8458200" cy="440113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Computationally limited</a:t>
            </a:r>
          </a:p>
          <a:p>
            <a:pPr lvl="1"/>
            <a:r>
              <a:rPr lang="en-US" dirty="0" smtClean="0"/>
              <a:t>Hierarchical IRL</a:t>
            </a:r>
          </a:p>
          <a:p>
            <a:pPr lvl="1"/>
            <a:r>
              <a:rPr lang="en-US" strike="sngStrike" dirty="0" smtClean="0"/>
              <a:t>Boltzmann-rational </a:t>
            </a:r>
            <a:r>
              <a:rPr lang="en-US" dirty="0" smtClean="0"/>
              <a:t>Variance </a:t>
            </a:r>
            <a:r>
              <a:rPr lang="en-US" dirty="0" err="1" smtClean="0"/>
              <a:t>wrt</a:t>
            </a:r>
            <a:r>
              <a:rPr lang="en-US" dirty="0" smtClean="0"/>
              <a:t> depth</a:t>
            </a:r>
          </a:p>
          <a:p>
            <a:r>
              <a:rPr lang="en-US" dirty="0" smtClean="0"/>
              <a:t>Preferences of real humans</a:t>
            </a:r>
          </a:p>
          <a:p>
            <a:pPr lvl="1"/>
            <a:r>
              <a:rPr lang="en-US" dirty="0" smtClean="0"/>
              <a:t>how would we go about constructing/learning a real model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non-additive, influenced by </a:t>
            </a:r>
            <a:r>
              <a:rPr lang="en-US" dirty="0" smtClean="0"/>
              <a:t>memory</a:t>
            </a:r>
            <a:endParaRPr lang="en-US" dirty="0" smtClean="0"/>
          </a:p>
          <a:p>
            <a:pPr lvl="1"/>
            <a:r>
              <a:rPr lang="en-US" dirty="0" smtClean="0"/>
              <a:t>incoherent? nothing can be done, satisfy modulo incoherence</a:t>
            </a:r>
            <a:endParaRPr lang="en-US" dirty="0"/>
          </a:p>
          <a:p>
            <a:pPr lvl="1"/>
            <a:r>
              <a:rPr lang="en-US" dirty="0"/>
              <a:t>bad behavior? not necessarily a problem</a:t>
            </a:r>
          </a:p>
          <a:p>
            <a:pPr lvl="1"/>
            <a:r>
              <a:rPr lang="en-US" dirty="0" smtClean="0"/>
              <a:t>nasty</a:t>
            </a:r>
            <a:r>
              <a:rPr lang="en-US" dirty="0" smtClean="0"/>
              <a:t>? zero out negative altruism terms</a:t>
            </a:r>
          </a:p>
          <a:p>
            <a:pPr lvl="1"/>
            <a:r>
              <a:rPr lang="en-US" dirty="0" smtClean="0"/>
              <a:t>relativized </a:t>
            </a:r>
            <a:r>
              <a:rPr lang="en-US" dirty="0" smtClean="0"/>
              <a:t>to others</a:t>
            </a:r>
          </a:p>
          <a:p>
            <a:pPr lvl="1"/>
            <a:r>
              <a:rPr lang="en-US" dirty="0" smtClean="0"/>
              <a:t>plastic</a:t>
            </a:r>
            <a:r>
              <a:rPr lang="en-US" dirty="0" smtClean="0"/>
              <a:t>/adaptive</a:t>
            </a:r>
          </a:p>
          <a:p>
            <a:pPr lvl="2"/>
            <a:r>
              <a:rPr lang="en-US" dirty="0" smtClean="0"/>
              <a:t>no alternative but to consider how preferences are formed</a:t>
            </a:r>
          </a:p>
          <a:p>
            <a:pPr lvl="2"/>
            <a:r>
              <a:rPr lang="en-US" dirty="0" smtClean="0"/>
              <a:t>probably essential to avoid preference manipulation by AI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Real(</a:t>
            </a:r>
            <a:r>
              <a:rPr lang="en-US" dirty="0" err="1" smtClean="0"/>
              <a:t>ish</a:t>
            </a:r>
            <a:r>
              <a:rPr lang="en-US" dirty="0" smtClean="0"/>
              <a:t>) humans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291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720297"/>
            <a:ext cx="8458200" cy="4052455"/>
          </a:xfrm>
        </p:spPr>
        <p:txBody>
          <a:bodyPr>
            <a:normAutofit/>
          </a:bodyPr>
          <a:lstStyle/>
          <a:p>
            <a:r>
              <a:rPr lang="en-US" dirty="0" smtClean="0"/>
              <a:t>Provably beneficial AI is possible</a:t>
            </a:r>
          </a:p>
          <a:p>
            <a:r>
              <a:rPr lang="en-US" dirty="0" smtClean="0"/>
              <a:t>Uncertainty in objectives is the key</a:t>
            </a:r>
            <a:endParaRPr lang="en-US" dirty="0"/>
          </a:p>
          <a:p>
            <a:pPr lvl="1"/>
            <a:r>
              <a:rPr lang="en-US" dirty="0" smtClean="0"/>
              <a:t>(Standard AI is a special case)</a:t>
            </a:r>
            <a:endParaRPr lang="en-US" dirty="0" smtClean="0"/>
          </a:p>
          <a:p>
            <a:r>
              <a:rPr lang="en-US" dirty="0"/>
              <a:t>Assuming we develop provably beneficial AI technologies, will people use them?</a:t>
            </a:r>
          </a:p>
          <a:p>
            <a:pPr lvl="1"/>
            <a:r>
              <a:rPr lang="en-US" dirty="0">
                <a:solidFill>
                  <a:srgbClr val="CCFFCC"/>
                </a:solidFill>
              </a:rPr>
              <a:t>Dr. Evil</a:t>
            </a:r>
          </a:p>
          <a:p>
            <a:pPr lvl="1"/>
            <a:r>
              <a:rPr lang="en-US" dirty="0">
                <a:solidFill>
                  <a:srgbClr val="CCFFCC"/>
                </a:solidFill>
              </a:rPr>
              <a:t>Progressive enfeeblement</a:t>
            </a:r>
          </a:p>
          <a:p>
            <a:pPr marL="273965"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606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wall-e-ss4 (1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1200" y="-85723"/>
            <a:ext cx="12344393" cy="694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2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ags">
  <a:themeElements>
    <a:clrScheme name="dag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Custom 3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63500" algn="ctr">
          <a:solidFill>
            <a:schemeClr val="tx1"/>
          </a:solidFill>
          <a:round/>
          <a:headEnd/>
          <a:tailEnd/>
        </a:ln>
        <a:effectLst/>
      </a:spPr>
      <a:bodyPr wrap="square" rtlCol="0" anchor="ctr">
        <a:spAutoFit/>
      </a:bodyPr>
      <a:lstStyle>
        <a:defPPr algn="ctr" eaLnBrk="0" hangingPunct="0">
          <a:spcBef>
            <a:spcPct val="50000"/>
          </a:spcBef>
          <a:defRPr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</a:objectDefaults>
  <a:extraClrSchemeLst>
    <a:extraClrScheme>
      <a:clrScheme name="dag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g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g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g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g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g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g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Elemental.thmx</Template>
  <TotalTime>91475</TotalTime>
  <Words>1730</Words>
  <Application>Microsoft Macintosh PowerPoint</Application>
  <PresentationFormat>On-screen Show (4:3)</PresentationFormat>
  <Paragraphs>239</Paragraphs>
  <Slides>42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Elemental</vt:lpstr>
      <vt:lpstr>2_Elemental</vt:lpstr>
      <vt:lpstr>2_dags</vt:lpstr>
      <vt:lpstr>Uncertainty in Objectives</vt:lpstr>
      <vt:lpstr>PowerPoint Presentation</vt:lpstr>
      <vt:lpstr>Object recognition accuracy</vt:lpstr>
      <vt:lpstr>PowerPoint Presentation</vt:lpstr>
      <vt:lpstr>PowerPoint Presentation</vt:lpstr>
      <vt:lpstr>PowerPoint Presentation</vt:lpstr>
      <vt:lpstr>PowerPoint Presentation</vt:lpstr>
      <vt:lpstr>A note of caution</vt:lpstr>
      <vt:lpstr>Deep learning ad infinitum?</vt:lpstr>
      <vt:lpstr>Probabilistic programming</vt:lpstr>
      <vt:lpstr>2055 nuclear explosions, 300K deaths</vt:lpstr>
      <vt:lpstr>PowerPoint Presentation</vt:lpstr>
      <vt:lpstr>Global seismic monitoring for the Comprehensive Nuclear Test-Ban Treaty</vt:lpstr>
      <vt:lpstr>PowerPoint Presentation</vt:lpstr>
      <vt:lpstr>Detection failure rate</vt:lpstr>
      <vt:lpstr>February 12, 2013 DPRK test</vt:lpstr>
      <vt:lpstr>Premise</vt:lpstr>
      <vt:lpstr>Upside</vt:lpstr>
      <vt:lpstr>Downside</vt:lpstr>
      <vt:lpstr>PowerPoint Presentation</vt:lpstr>
      <vt:lpstr>PowerPoint Presentation</vt:lpstr>
      <vt:lpstr>PowerPoint Presentation</vt:lpstr>
      <vt:lpstr>What’s bad about better AI?</vt:lpstr>
      <vt:lpstr>PowerPoint Presentation</vt:lpstr>
      <vt:lpstr>Where did we go wrong?</vt:lpstr>
      <vt:lpstr>Three simple ideas</vt:lpstr>
      <vt:lpstr>Uncertainty in objectives</vt:lpstr>
      <vt:lpstr>AIMA 1,2,3: objective given to machine</vt:lpstr>
      <vt:lpstr>AIMA 1,2,3: objective given to machine</vt:lpstr>
      <vt:lpstr>AIMA 4: objective is a latent variable</vt:lpstr>
      <vt:lpstr>Example: image classification</vt:lpstr>
      <vt:lpstr>Example: fetching the coffee</vt:lpstr>
      <vt:lpstr>The off-switch problem</vt:lpstr>
      <vt:lpstr>Off-switch model</vt:lpstr>
      <vt:lpstr>Learning from human behavior</vt:lpstr>
      <vt:lpstr>Basic CIRL game</vt:lpstr>
      <vt:lpstr>Example: paperclips vs staples</vt:lpstr>
      <vt:lpstr>One robot, many humans</vt:lpstr>
      <vt:lpstr>Many robots, many humans</vt:lpstr>
      <vt:lpstr>Real(ish) humans</vt:lpstr>
      <vt:lpstr>Summary and questions</vt:lpstr>
      <vt:lpstr>PowerPoint Presentation</vt:lpstr>
    </vt:vector>
  </TitlesOfParts>
  <Company>UC Berkeley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of AI: What if We Succeed?</dc:title>
  <dc:creator>Stuart Russell</dc:creator>
  <cp:lastModifiedBy>Stuart Russell</cp:lastModifiedBy>
  <cp:revision>282</cp:revision>
  <dcterms:created xsi:type="dcterms:W3CDTF">2013-08-02T15:33:16Z</dcterms:created>
  <dcterms:modified xsi:type="dcterms:W3CDTF">2018-08-08T15:54:50Z</dcterms:modified>
</cp:coreProperties>
</file>