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59"/>
  </p:notesMasterIdLst>
  <p:sldIdLst>
    <p:sldId id="256" r:id="rId2"/>
    <p:sldId id="423" r:id="rId3"/>
    <p:sldId id="424" r:id="rId4"/>
    <p:sldId id="425" r:id="rId5"/>
    <p:sldId id="441" r:id="rId6"/>
    <p:sldId id="440" r:id="rId7"/>
    <p:sldId id="433" r:id="rId8"/>
    <p:sldId id="434" r:id="rId9"/>
    <p:sldId id="442" r:id="rId10"/>
    <p:sldId id="455" r:id="rId11"/>
    <p:sldId id="426" r:id="rId12"/>
    <p:sldId id="447" r:id="rId13"/>
    <p:sldId id="429" r:id="rId14"/>
    <p:sldId id="443" r:id="rId15"/>
    <p:sldId id="446" r:id="rId16"/>
    <p:sldId id="448" r:id="rId17"/>
    <p:sldId id="430" r:id="rId18"/>
    <p:sldId id="449" r:id="rId19"/>
    <p:sldId id="431" r:id="rId20"/>
    <p:sldId id="450" r:id="rId21"/>
    <p:sldId id="451" r:id="rId22"/>
    <p:sldId id="452" r:id="rId23"/>
    <p:sldId id="384" r:id="rId24"/>
    <p:sldId id="453" r:id="rId25"/>
    <p:sldId id="364" r:id="rId26"/>
    <p:sldId id="312" r:id="rId27"/>
    <p:sldId id="420" r:id="rId28"/>
    <p:sldId id="367" r:id="rId29"/>
    <p:sldId id="365" r:id="rId30"/>
    <p:sldId id="418" r:id="rId31"/>
    <p:sldId id="421" r:id="rId32"/>
    <p:sldId id="419" r:id="rId33"/>
    <p:sldId id="370" r:id="rId34"/>
    <p:sldId id="371" r:id="rId35"/>
    <p:sldId id="435" r:id="rId36"/>
    <p:sldId id="454" r:id="rId37"/>
    <p:sldId id="409" r:id="rId38"/>
    <p:sldId id="375" r:id="rId39"/>
    <p:sldId id="378" r:id="rId40"/>
    <p:sldId id="457" r:id="rId41"/>
    <p:sldId id="458" r:id="rId42"/>
    <p:sldId id="459" r:id="rId43"/>
    <p:sldId id="460" r:id="rId44"/>
    <p:sldId id="461" r:id="rId45"/>
    <p:sldId id="354" r:id="rId46"/>
    <p:sldId id="462" r:id="rId47"/>
    <p:sldId id="422" r:id="rId48"/>
    <p:sldId id="463" r:id="rId49"/>
    <p:sldId id="464" r:id="rId50"/>
    <p:sldId id="357" r:id="rId51"/>
    <p:sldId id="438" r:id="rId52"/>
    <p:sldId id="439" r:id="rId53"/>
    <p:sldId id="416" r:id="rId54"/>
    <p:sldId id="362" r:id="rId55"/>
    <p:sldId id="436" r:id="rId56"/>
    <p:sldId id="437" r:id="rId57"/>
    <p:sldId id="359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65" d="100"/>
          <a:sy n="65" d="100"/>
        </p:scale>
        <p:origin x="-1104" y="-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96A90-FF2D-A344-AF44-F84767C383C9}" type="datetimeFigureOut">
              <a:rPr lang="en-US" smtClean="0"/>
              <a:t>7/28/15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939B6-718A-E04C-9CBF-1FE0695B4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69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This is</a:t>
            </a:r>
            <a:r>
              <a:rPr lang="en-US" sz="2000" baseline="0" dirty="0" smtClean="0"/>
              <a:t> </a:t>
            </a:r>
            <a:r>
              <a:rPr lang="en-US" sz="2000" dirty="0" smtClean="0"/>
              <a:t>the problem of </a:t>
            </a:r>
            <a:r>
              <a:rPr lang="en-US" sz="2000" b="1" i="1" dirty="0" smtClean="0"/>
              <a:t>value</a:t>
            </a:r>
            <a:r>
              <a:rPr lang="en-US" sz="2000" b="1" i="1" baseline="0" dirty="0" smtClean="0"/>
              <a:t> </a:t>
            </a:r>
            <a:r>
              <a:rPr lang="en-US" sz="2000" b="1" i="1" dirty="0" smtClean="0"/>
              <a:t>alignment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And</a:t>
            </a:r>
            <a:r>
              <a:rPr lang="en-US" sz="2000" baseline="0" dirty="0" smtClean="0"/>
              <a:t> when you m</a:t>
            </a:r>
            <a:r>
              <a:rPr lang="en-US" sz="2000" dirty="0" smtClean="0"/>
              <a:t>ix</a:t>
            </a:r>
            <a:r>
              <a:rPr lang="en-US" sz="2000" baseline="0" dirty="0" smtClean="0"/>
              <a:t> that with a superintelligent system that can affect the world dramatically, it’s not such a good thing.</a:t>
            </a:r>
            <a:endParaRPr lang="en-US" sz="2000" dirty="0" smtClean="0"/>
          </a:p>
          <a:p>
            <a:r>
              <a:rPr lang="en-US" sz="2000" dirty="0" smtClean="0"/>
              <a:t>The</a:t>
            </a:r>
            <a:r>
              <a:rPr lang="en-US" sz="2000" baseline="0" dirty="0" smtClean="0"/>
              <a:t> point is that</a:t>
            </a:r>
            <a:r>
              <a:rPr lang="en-US" sz="2000" dirty="0" smtClean="0"/>
              <a:t> a machine can be </a:t>
            </a:r>
            <a:r>
              <a:rPr lang="en-US" sz="2000" b="1" i="1" dirty="0" smtClean="0"/>
              <a:t>better at making decisions</a:t>
            </a:r>
          </a:p>
          <a:p>
            <a:r>
              <a:rPr lang="en-US" sz="2000" dirty="0" smtClean="0"/>
              <a:t>but still fail to </a:t>
            </a:r>
            <a:r>
              <a:rPr lang="en-US" sz="2000" b="1" i="1" dirty="0" smtClean="0"/>
              <a:t>make better decisions</a:t>
            </a:r>
          </a:p>
          <a:p>
            <a:r>
              <a:rPr lang="en-US" sz="2000" dirty="0" smtClean="0"/>
              <a:t>if its values are not exactly the same as ours.</a:t>
            </a:r>
          </a:p>
          <a:p>
            <a:endParaRPr lang="en-US" sz="20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One idea for doing this is called</a:t>
            </a:r>
            <a:r>
              <a:rPr lang="en-US" sz="2000" b="1" i="1" dirty="0" smtClean="0"/>
              <a:t> inverse reinforcement learning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For example, the machine watches someone making coffee in the morning</a:t>
            </a:r>
            <a:r>
              <a:rPr lang="en-US" sz="2000" baseline="0" dirty="0" smtClean="0"/>
              <a:t> and learns the </a:t>
            </a:r>
            <a:r>
              <a:rPr lang="en-US" sz="2000" b="1" i="1" u="none" dirty="0" smtClean="0"/>
              <a:t>purpose</a:t>
            </a:r>
            <a:r>
              <a:rPr lang="en-US" sz="2000" dirty="0" smtClean="0"/>
              <a:t>,</a:t>
            </a:r>
            <a:r>
              <a:rPr lang="en-US" sz="2000" baseline="0" dirty="0" smtClean="0"/>
              <a:t> </a:t>
            </a:r>
            <a:r>
              <a:rPr lang="en-US" sz="2000" dirty="0" smtClean="0"/>
              <a:t>the </a:t>
            </a:r>
            <a:r>
              <a:rPr lang="en-US" sz="2000" b="1" i="1" dirty="0" smtClean="0"/>
              <a:t>utility function </a:t>
            </a:r>
            <a:r>
              <a:rPr lang="en-US" sz="2000" dirty="0" smtClean="0"/>
              <a:t>that underlies this</a:t>
            </a:r>
            <a:r>
              <a:rPr lang="en-US" sz="2000" baseline="0" dirty="0" smtClean="0"/>
              <a:t> behavior: </a:t>
            </a:r>
          </a:p>
          <a:p>
            <a:r>
              <a:rPr lang="en-US" sz="2000" dirty="0" smtClean="0"/>
              <a:t>Namely, having coffee is a good idea (as</a:t>
            </a:r>
            <a:r>
              <a:rPr lang="en-US" sz="2000" baseline="0" dirty="0" smtClean="0"/>
              <a:t> long as it’s not</a:t>
            </a:r>
            <a:r>
              <a:rPr lang="en-US" sz="2000" dirty="0" smtClean="0"/>
              <a:t> too much!)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OK, so we’re headed towards a cliff; but </a:t>
            </a:r>
            <a:r>
              <a:rPr lang="en-US" dirty="0" err="1" smtClean="0"/>
              <a:t>Im</a:t>
            </a:r>
            <a:r>
              <a:rPr lang="en-US" baseline="0" dirty="0" smtClean="0"/>
              <a:t> just hoping we run out of gas before we </a:t>
            </a:r>
            <a:r>
              <a:rPr lang="en-US" baseline="0" smtClean="0"/>
              <a:t>get there!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54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OK, so we’re headed towards a cliff; but </a:t>
            </a:r>
            <a:r>
              <a:rPr lang="en-US" dirty="0" err="1" smtClean="0"/>
              <a:t>Im</a:t>
            </a:r>
            <a:r>
              <a:rPr lang="en-US" baseline="0" dirty="0" smtClean="0"/>
              <a:t> just hoping we run out of gas before we </a:t>
            </a:r>
            <a:r>
              <a:rPr lang="en-US" baseline="0" smtClean="0"/>
              <a:t>get there!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54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2069C06D-4ED8-42C6-905D-CA84CA1B6CBF}" type="datetime2">
              <a:rPr lang="en-US" smtClean="0"/>
              <a:t>Tuesday, July 28, 15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14CB1CAA-32CD-4B55-B92A-B8F0843CACF4}" type="datetime2">
              <a:rPr lang="en-US" smtClean="0"/>
              <a:t>Tuesday, July 28, 15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3AD8CDC4-3D19-4983-B478-82F6B8E5AB66}" type="datetime2">
              <a:rPr lang="en-US" smtClean="0"/>
              <a:t>Tuesday, July 28, 15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84B82477-D5D3-4181-8C11-75D0F2433A87}" type="datetime2">
              <a:rPr lang="en-US" smtClean="0"/>
              <a:t>Tuesday, July 28, 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213E253B-1893-4367-8BAE-DF4BC10DC578}" type="datetime2">
              <a:rPr lang="en-US" smtClean="0"/>
              <a:t>Tuesday, July 28, 15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8B62300D-25B3-4603-86C9-4CB776489F00}" type="datetime2">
              <a:rPr lang="en-US" smtClean="0"/>
              <a:t>Tuesday, July 28, 15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C6314AD9-FCC8-48B7-B85B-012A91320DFF}" type="datetime2">
              <a:rPr lang="en-US" smtClean="0"/>
              <a:t>Tuesday, July 28, 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3182DC50-D5DB-4F94-B367-9876CD2C4012}" type="datetime2">
              <a:rPr lang="en-US" smtClean="0"/>
              <a:t>Tuesday, July 28, 15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292EB412-E790-42EA-81FE-2925D3A43D91}" type="datetime2">
              <a:rPr lang="en-US" smtClean="0"/>
              <a:t>Tuesday, July 28, 15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A56EEE0E-EDB0-4D84-86B0-50833DF22902}" type="datetime2">
              <a:rPr lang="en-US" smtClean="0"/>
              <a:t>Tuesday, July 28, 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5114372C-B5AB-4C39-B273-B99224EB4DD5}" type="datetime2">
              <a:rPr lang="en-US" smtClean="0"/>
              <a:t>Tuesday, July 28, 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0181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6182" y="1720273"/>
            <a:ext cx="6913418" cy="4052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419272"/>
            <a:ext cx="788324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charset="2"/>
        <a:buChar char="v"/>
        <a:defRPr sz="3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6169" y="1219200"/>
            <a:ext cx="8857831" cy="2152650"/>
          </a:xfrm>
        </p:spPr>
        <p:txBody>
          <a:bodyPr/>
          <a:lstStyle/>
          <a:p>
            <a:pPr algn="ctr"/>
            <a:r>
              <a:rPr lang="en-US" sz="5400" dirty="0" smtClean="0"/>
              <a:t>Killer Robots, the End of Humanity, and All That</a:t>
            </a:r>
            <a:br>
              <a:rPr lang="en-US" sz="5400" dirty="0" smtClean="0"/>
            </a:br>
            <a:r>
              <a:rPr lang="en-US" sz="4400" i="1" dirty="0" smtClean="0">
                <a:solidFill>
                  <a:srgbClr val="FFFF00"/>
                </a:solidFill>
              </a:rPr>
              <a:t>What’s a good AI researcher to do?</a:t>
            </a:r>
            <a:endParaRPr lang="en-US" sz="4400" i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595141"/>
            <a:ext cx="7467600" cy="1434059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Stuart Russell</a:t>
            </a:r>
          </a:p>
          <a:p>
            <a:pPr algn="ctr"/>
            <a:r>
              <a:rPr lang="en-US" sz="3600" dirty="0" smtClean="0"/>
              <a:t>University of California, Berkeley</a:t>
            </a:r>
          </a:p>
        </p:txBody>
      </p:sp>
    </p:spTree>
    <p:extLst>
      <p:ext uri="{BB962C8B-B14F-4D97-AF65-F5344CB8AC3E}">
        <p14:creationId xmlns:p14="http://schemas.microsoft.com/office/powerpoint/2010/main" val="1181015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585" y="27354"/>
            <a:ext cx="9144000" cy="7598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585" y="762000"/>
            <a:ext cx="9144000" cy="18998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90315"/>
            <a:ext cx="9144000" cy="586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75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6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07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2701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9200"/>
            <a:ext cx="9144000" cy="542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70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049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on’t take the media literally</a:t>
            </a:r>
          </a:p>
          <a:p>
            <a:pPr lvl="1"/>
            <a:r>
              <a:rPr lang="en-US" dirty="0" smtClean="0"/>
              <a:t>Corollary: Don’t expect the media to report your opinions accurately</a:t>
            </a:r>
          </a:p>
          <a:p>
            <a:r>
              <a:rPr lang="en-US" dirty="0" smtClean="0"/>
              <a:t>Take it as a compliment</a:t>
            </a:r>
          </a:p>
          <a:p>
            <a:r>
              <a:rPr lang="en-US" dirty="0"/>
              <a:t>R</a:t>
            </a:r>
            <a:r>
              <a:rPr lang="en-US" dirty="0" smtClean="0"/>
              <a:t>ead the arguments and reach your own opinion</a:t>
            </a:r>
          </a:p>
          <a:p>
            <a:r>
              <a:rPr lang="en-US" dirty="0"/>
              <a:t>R</a:t>
            </a:r>
            <a:r>
              <a:rPr lang="en-US" dirty="0" smtClean="0"/>
              <a:t>emember why we’re doing AI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OK, what else</a:t>
            </a:r>
            <a:r>
              <a:rPr lang="en-US" dirty="0"/>
              <a:t>?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774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720273"/>
            <a:ext cx="7294418" cy="405245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To create intelligent systems</a:t>
            </a:r>
          </a:p>
          <a:p>
            <a:pPr lvl="1"/>
            <a:r>
              <a:rPr lang="en-US" dirty="0" smtClean="0"/>
              <a:t>The more intelligent, the better</a:t>
            </a:r>
          </a:p>
          <a:p>
            <a:r>
              <a:rPr lang="en-US" dirty="0" smtClean="0"/>
              <a:t>We believe we can succeed</a:t>
            </a:r>
          </a:p>
          <a:p>
            <a:pPr lvl="1"/>
            <a:r>
              <a:rPr lang="en-US" dirty="0" smtClean="0"/>
              <a:t>Limited only by ingenuity and physics</a:t>
            </a:r>
          </a:p>
          <a:p>
            <a:r>
              <a:rPr lang="en-US" dirty="0"/>
              <a:t>Everything civilization offers is the product of intelligence</a:t>
            </a:r>
          </a:p>
          <a:p>
            <a:r>
              <a:rPr lang="en-US" dirty="0"/>
              <a:t>If we can amplify our intelligence, </a:t>
            </a:r>
            <a:r>
              <a:rPr lang="en-US" dirty="0" smtClean="0"/>
              <a:t>the benefits to humanity are immeasurable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we doing AI?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137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720273"/>
            <a:ext cx="7827818" cy="4052454"/>
          </a:xfrm>
        </p:spPr>
        <p:txBody>
          <a:bodyPr>
            <a:normAutofit/>
          </a:bodyPr>
          <a:lstStyle/>
          <a:p>
            <a:r>
              <a:rPr lang="en-US" dirty="0" smtClean="0"/>
              <a:t>Solid theoretical foundations </a:t>
            </a:r>
          </a:p>
          <a:p>
            <a:r>
              <a:rPr lang="en-US" dirty="0"/>
              <a:t>Very large increases in </a:t>
            </a:r>
            <a:r>
              <a:rPr lang="en-US" dirty="0" smtClean="0"/>
              <a:t>computational </a:t>
            </a:r>
            <a:r>
              <a:rPr lang="en-US" dirty="0"/>
              <a:t>and data resources</a:t>
            </a:r>
          </a:p>
          <a:p>
            <a:r>
              <a:rPr lang="en-US" dirty="0" smtClean="0"/>
              <a:t>Huge investments from industry</a:t>
            </a:r>
          </a:p>
          <a:p>
            <a:pPr lvl="1"/>
            <a:r>
              <a:rPr lang="en-US" dirty="0" smtClean="0"/>
              <a:t>Technologies emerging from the lab</a:t>
            </a:r>
          </a:p>
          <a:p>
            <a:r>
              <a:rPr lang="en-US" dirty="0" smtClean="0"/>
              <a:t>Real-world impact is inevitable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is accelerating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444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25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Weapon </a:t>
            </a:r>
            <a:r>
              <a:rPr lang="en-US" dirty="0"/>
              <a:t>systems that can select and fire upon targets on their own, without any human </a:t>
            </a:r>
            <a:r>
              <a:rPr lang="en-US" dirty="0" smtClean="0"/>
              <a:t>intervention</a:t>
            </a:r>
          </a:p>
          <a:p>
            <a:r>
              <a:rPr lang="en-US" dirty="0" smtClean="0"/>
              <a:t>NOT remotely piloted drones where humans select targets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543800" cy="914400"/>
          </a:xfrm>
        </p:spPr>
        <p:txBody>
          <a:bodyPr/>
          <a:lstStyle/>
          <a:p>
            <a:r>
              <a:rPr lang="en-US" dirty="0" smtClean="0"/>
              <a:t>Lethal autonomous weapons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38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12444" y="1720273"/>
            <a:ext cx="8050556" cy="4052454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Nov </a:t>
            </a:r>
            <a:r>
              <a:rPr lang="en-US" b="1" dirty="0" smtClean="0">
                <a:solidFill>
                  <a:srgbClr val="FFFF00"/>
                </a:solidFill>
              </a:rPr>
              <a:t>2012:</a:t>
            </a:r>
            <a:r>
              <a:rPr lang="en-US" dirty="0" smtClean="0"/>
              <a:t> </a:t>
            </a:r>
            <a:r>
              <a:rPr lang="en-US" dirty="0"/>
              <a:t>US </a:t>
            </a:r>
            <a:r>
              <a:rPr lang="en-US" dirty="0" err="1"/>
              <a:t>DoD</a:t>
            </a:r>
            <a:r>
              <a:rPr lang="en-US" dirty="0"/>
              <a:t> Directive 3000.09 </a:t>
            </a:r>
            <a:r>
              <a:rPr lang="en-US" i="1" dirty="0"/>
              <a:t>Autonomy in Weapons Systems</a:t>
            </a:r>
          </a:p>
          <a:p>
            <a:pPr lvl="1"/>
            <a:r>
              <a:rPr lang="en-US" dirty="0" smtClean="0"/>
              <a:t>“appropriate </a:t>
            </a:r>
            <a:r>
              <a:rPr lang="en-US" dirty="0"/>
              <a:t>levels of human </a:t>
            </a:r>
            <a:r>
              <a:rPr lang="en-US" dirty="0" smtClean="0"/>
              <a:t>judgment”</a:t>
            </a:r>
            <a:endParaRPr lang="en-US" dirty="0"/>
          </a:p>
          <a:p>
            <a:r>
              <a:rPr lang="en-US" b="1" dirty="0">
                <a:solidFill>
                  <a:srgbClr val="FFFF00"/>
                </a:solidFill>
              </a:rPr>
              <a:t>April </a:t>
            </a:r>
            <a:r>
              <a:rPr lang="en-US" b="1" dirty="0" smtClean="0">
                <a:solidFill>
                  <a:srgbClr val="FFFF00"/>
                </a:solidFill>
              </a:rPr>
              <a:t>2013: </a:t>
            </a:r>
            <a:r>
              <a:rPr lang="en-US" dirty="0" smtClean="0"/>
              <a:t>UN </a:t>
            </a:r>
            <a:r>
              <a:rPr lang="en-US" dirty="0" err="1"/>
              <a:t>Heyns</a:t>
            </a:r>
            <a:r>
              <a:rPr lang="en-US" dirty="0"/>
              <a:t> </a:t>
            </a:r>
            <a:r>
              <a:rPr lang="en-US" dirty="0" smtClean="0"/>
              <a:t>report proposes a treaty banning lethal autonomous weapons</a:t>
            </a:r>
            <a:endParaRPr lang="en-US" dirty="0"/>
          </a:p>
          <a:p>
            <a:r>
              <a:rPr lang="en-US" b="1" dirty="0">
                <a:solidFill>
                  <a:srgbClr val="FFFF00"/>
                </a:solidFill>
              </a:rPr>
              <a:t>April </a:t>
            </a:r>
            <a:r>
              <a:rPr lang="en-US" b="1" dirty="0" smtClean="0">
                <a:solidFill>
                  <a:srgbClr val="FFFF00"/>
                </a:solidFill>
              </a:rPr>
              <a:t>2013: </a:t>
            </a:r>
            <a:r>
              <a:rPr lang="en-US" dirty="0"/>
              <a:t>L</a:t>
            </a:r>
            <a:r>
              <a:rPr lang="en-US" dirty="0" smtClean="0"/>
              <a:t>aunch </a:t>
            </a:r>
            <a:r>
              <a:rPr lang="en-US" dirty="0"/>
              <a:t>of Campaign to Stop Killer Robots</a:t>
            </a:r>
          </a:p>
          <a:p>
            <a:r>
              <a:rPr lang="en-US" b="1" dirty="0">
                <a:solidFill>
                  <a:srgbClr val="FFFF00"/>
                </a:solidFill>
              </a:rPr>
              <a:t>April 2014-</a:t>
            </a:r>
            <a:r>
              <a:rPr lang="en-US" b="1" dirty="0" smtClean="0">
                <a:solidFill>
                  <a:srgbClr val="FFFF00"/>
                </a:solidFill>
              </a:rPr>
              <a:t>15: </a:t>
            </a:r>
            <a:r>
              <a:rPr lang="en-US" dirty="0"/>
              <a:t>UN </a:t>
            </a:r>
            <a:r>
              <a:rPr lang="en-US" dirty="0" smtClean="0"/>
              <a:t>CCW meetings </a:t>
            </a:r>
            <a:r>
              <a:rPr lang="en-US" dirty="0"/>
              <a:t>in Geneva</a:t>
            </a:r>
          </a:p>
          <a:p>
            <a:r>
              <a:rPr lang="en-US" b="1" dirty="0">
                <a:solidFill>
                  <a:srgbClr val="FFFF00"/>
                </a:solidFill>
              </a:rPr>
              <a:t>Jan </a:t>
            </a:r>
            <a:r>
              <a:rPr lang="en-US" b="1" dirty="0" smtClean="0">
                <a:solidFill>
                  <a:srgbClr val="FFFF00"/>
                </a:solidFill>
              </a:rPr>
              <a:t>2015: </a:t>
            </a:r>
            <a:r>
              <a:rPr lang="en-US" dirty="0"/>
              <a:t>AAAI Debate</a:t>
            </a:r>
          </a:p>
          <a:p>
            <a:r>
              <a:rPr lang="en-US" b="1" dirty="0">
                <a:solidFill>
                  <a:srgbClr val="FFFF00"/>
                </a:solidFill>
              </a:rPr>
              <a:t>July </a:t>
            </a:r>
            <a:r>
              <a:rPr lang="en-US" b="1" dirty="0" smtClean="0">
                <a:solidFill>
                  <a:srgbClr val="FFFF00"/>
                </a:solidFill>
              </a:rPr>
              <a:t>2015: </a:t>
            </a:r>
            <a:r>
              <a:rPr lang="en-US" dirty="0"/>
              <a:t>Open letter from the AI and robotics </a:t>
            </a:r>
            <a:r>
              <a:rPr lang="en-US" dirty="0" smtClean="0"/>
              <a:t>communities (14,000 signatories including 2,164 AI)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imeline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045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Common misunderstanding: they require human-level AI so they are 20</a:t>
            </a:r>
            <a:r>
              <a:rPr lang="en-US" dirty="0" smtClean="0"/>
              <a:t>-30 years away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>
                <a:solidFill>
                  <a:srgbClr val="CCFFCC"/>
                </a:solidFill>
                <a:effectLst/>
              </a:rPr>
              <a:t>20 </a:t>
            </a:r>
            <a:r>
              <a:rPr lang="en-US" dirty="0">
                <a:solidFill>
                  <a:srgbClr val="CCFFCC"/>
                </a:solidFill>
                <a:effectLst/>
              </a:rPr>
              <a:t>or 30 years away from being </a:t>
            </a:r>
            <a:r>
              <a:rPr lang="en-US" dirty="0" smtClean="0">
                <a:solidFill>
                  <a:srgbClr val="CCFFCC"/>
                </a:solidFill>
                <a:effectLst/>
              </a:rPr>
              <a:t>even possible</a:t>
            </a:r>
            <a:r>
              <a:rPr lang="en-US" dirty="0" smtClean="0">
                <a:effectLst/>
              </a:rPr>
              <a:t>” </a:t>
            </a:r>
          </a:p>
          <a:p>
            <a:pPr marL="749808" lvl="2" indent="0">
              <a:buNone/>
            </a:pPr>
            <a:r>
              <a:rPr lang="en-US" dirty="0" smtClean="0">
                <a:effectLst/>
              </a:rPr>
              <a:t>(</a:t>
            </a:r>
            <a:r>
              <a:rPr lang="en-US" dirty="0" err="1" smtClean="0">
                <a:effectLst/>
              </a:rPr>
              <a:t>techthefuture.com</a:t>
            </a:r>
            <a:r>
              <a:rPr lang="en-US" dirty="0" smtClean="0">
                <a:effectLst/>
              </a:rPr>
              <a:t>)</a:t>
            </a:r>
          </a:p>
          <a:p>
            <a:pPr lvl="1"/>
            <a:r>
              <a:rPr lang="en-US" dirty="0" smtClean="0">
                <a:effectLst/>
              </a:rPr>
              <a:t>“</a:t>
            </a:r>
            <a:r>
              <a:rPr lang="en-US" dirty="0" smtClean="0">
                <a:solidFill>
                  <a:srgbClr val="CCFFCC"/>
                </a:solidFill>
                <a:effectLst/>
              </a:rPr>
              <a:t>could </a:t>
            </a:r>
            <a:r>
              <a:rPr lang="en-US" dirty="0">
                <a:solidFill>
                  <a:srgbClr val="CCFFCC"/>
                </a:solidFill>
                <a:effectLst/>
              </a:rPr>
              <a:t>be developed within 20 to 30 </a:t>
            </a:r>
            <a:r>
              <a:rPr lang="en-US" dirty="0" smtClean="0">
                <a:solidFill>
                  <a:srgbClr val="CCFFCC"/>
                </a:solidFill>
                <a:effectLst/>
              </a:rPr>
              <a:t>years</a:t>
            </a:r>
            <a:r>
              <a:rPr lang="en-US" dirty="0" smtClean="0">
                <a:effectLst/>
              </a:rPr>
              <a:t>”          </a:t>
            </a:r>
          </a:p>
          <a:p>
            <a:pPr marL="749808" lvl="2" indent="0">
              <a:buNone/>
            </a:pPr>
            <a:r>
              <a:rPr lang="en-US" dirty="0" smtClean="0">
                <a:effectLst/>
              </a:rPr>
              <a:t> (20 Nobel peace prize laureates)</a:t>
            </a:r>
          </a:p>
          <a:p>
            <a:pPr lvl="1"/>
            <a:r>
              <a:rPr lang="en-US" dirty="0" smtClean="0">
                <a:effectLst/>
              </a:rPr>
              <a:t> “</a:t>
            </a:r>
            <a:r>
              <a:rPr lang="en-US" dirty="0">
                <a:solidFill>
                  <a:srgbClr val="CCFFCC"/>
                </a:solidFill>
                <a:effectLst/>
              </a:rPr>
              <a:t>could become a reality within 20 or 30 </a:t>
            </a:r>
            <a:r>
              <a:rPr lang="en-US" dirty="0" smtClean="0">
                <a:solidFill>
                  <a:srgbClr val="CCFFCC"/>
                </a:solidFill>
                <a:effectLst/>
              </a:rPr>
              <a:t>years</a:t>
            </a:r>
            <a:r>
              <a:rPr lang="en-US" dirty="0" smtClean="0">
                <a:effectLst/>
              </a:rPr>
              <a:t>” </a:t>
            </a:r>
          </a:p>
          <a:p>
            <a:pPr marL="749808" lvl="2" indent="0">
              <a:buNone/>
            </a:pPr>
            <a:r>
              <a:rPr lang="en-US" dirty="0" smtClean="0">
                <a:effectLst/>
              </a:rPr>
              <a:t>(HRW)</a:t>
            </a:r>
          </a:p>
          <a:p>
            <a:r>
              <a:rPr lang="en-US" dirty="0" smtClean="0">
                <a:effectLst/>
              </a:rPr>
              <a:t>On the other hand:</a:t>
            </a:r>
          </a:p>
          <a:p>
            <a:pPr lvl="1"/>
            <a:r>
              <a:rPr lang="en-US" dirty="0" smtClean="0">
                <a:effectLst/>
              </a:rPr>
              <a:t>“</a:t>
            </a:r>
            <a:r>
              <a:rPr lang="en-US" dirty="0">
                <a:solidFill>
                  <a:srgbClr val="FFFF00"/>
                </a:solidFill>
                <a:effectLst/>
              </a:rPr>
              <a:t>may come to fruition sooner than we </a:t>
            </a:r>
            <a:r>
              <a:rPr lang="en-US" dirty="0" smtClean="0">
                <a:solidFill>
                  <a:srgbClr val="FFFF00"/>
                </a:solidFill>
                <a:effectLst/>
              </a:rPr>
              <a:t>realize</a:t>
            </a:r>
            <a:r>
              <a:rPr lang="en-US" dirty="0" smtClean="0">
                <a:effectLst/>
              </a:rPr>
              <a:t>”</a:t>
            </a:r>
          </a:p>
          <a:p>
            <a:pPr marL="749808" lvl="2" indent="0">
              <a:buNone/>
            </a:pPr>
            <a:r>
              <a:rPr lang="en-US" dirty="0" smtClean="0">
                <a:effectLst/>
              </a:rPr>
              <a:t>(Horowitz and </a:t>
            </a:r>
            <a:r>
              <a:rPr lang="en-US" dirty="0" err="1" smtClean="0">
                <a:effectLst/>
              </a:rPr>
              <a:t>Scharre</a:t>
            </a:r>
            <a:r>
              <a:rPr lang="en-US" dirty="0" smtClean="0">
                <a:effectLst/>
              </a:rPr>
              <a:t>, 2015)</a:t>
            </a:r>
          </a:p>
          <a:p>
            <a:pPr lvl="1"/>
            <a:r>
              <a:rPr lang="en-US" dirty="0" smtClean="0">
                <a:effectLst/>
              </a:rPr>
              <a:t>“</a:t>
            </a:r>
            <a:r>
              <a:rPr lang="en-US" dirty="0" smtClean="0">
                <a:solidFill>
                  <a:srgbClr val="FFFF00"/>
                </a:solidFill>
                <a:effectLst/>
              </a:rPr>
              <a:t>probably feasible now</a:t>
            </a:r>
            <a:r>
              <a:rPr lang="en-US" dirty="0" smtClean="0">
                <a:effectLst/>
              </a:rPr>
              <a:t>” </a:t>
            </a:r>
          </a:p>
          <a:p>
            <a:pPr marL="749808" lvl="2" indent="0">
              <a:buNone/>
            </a:pPr>
            <a:r>
              <a:rPr lang="en-US" dirty="0" smtClean="0">
                <a:effectLst/>
              </a:rPr>
              <a:t>(UK </a:t>
            </a:r>
            <a:r>
              <a:rPr lang="en-US" dirty="0" err="1" smtClean="0">
                <a:effectLst/>
              </a:rPr>
              <a:t>MoD</a:t>
            </a:r>
            <a:r>
              <a:rPr lang="en-US" dirty="0" smtClean="0">
                <a:effectLst/>
              </a:rPr>
              <a:t>)</a:t>
            </a:r>
          </a:p>
          <a:p>
            <a:pPr marL="749808" lvl="2" indent="0">
              <a:buNone/>
            </a:pPr>
            <a:endParaRPr lang="en-US" dirty="0" smtClean="0">
              <a:effectLst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70181"/>
            <a:ext cx="8839200" cy="914400"/>
          </a:xfrm>
        </p:spPr>
        <p:txBody>
          <a:bodyPr/>
          <a:lstStyle/>
          <a:p>
            <a:r>
              <a:rPr lang="en-US" dirty="0" smtClean="0"/>
              <a:t>Are these things real?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436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>
                <a:effectLst/>
              </a:rPr>
              <a:t>Collaborative Operations in Denied Environments</a:t>
            </a:r>
          </a:p>
          <a:p>
            <a:r>
              <a:rPr lang="en-US" dirty="0" smtClean="0">
                <a:effectLst/>
              </a:rPr>
              <a:t>Teams </a:t>
            </a:r>
            <a:r>
              <a:rPr lang="en-US" dirty="0">
                <a:effectLst/>
              </a:rPr>
              <a:t>of </a:t>
            </a:r>
            <a:r>
              <a:rPr lang="en-US" dirty="0" smtClean="0">
                <a:effectLst/>
              </a:rPr>
              <a:t>autonomous </a:t>
            </a:r>
            <a:r>
              <a:rPr lang="en-US" dirty="0">
                <a:effectLst/>
              </a:rPr>
              <a:t>aerial vehicles carrying out “all steps of a strike mission — find, fix, track, target, engage, assess” 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DARPA CODE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343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9000"/>
            <a:ext cx="9144000" cy="25268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102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8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Mel Swarming Quadrotor Swarmin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88534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08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47801"/>
            <a:ext cx="7848600" cy="3352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Systems will be constrained by physics (range</a:t>
            </a:r>
            <a:r>
              <a:rPr lang="en-US" dirty="0"/>
              <a:t>, speed, acceleration, payload, stability, etc</a:t>
            </a:r>
            <a:r>
              <a:rPr lang="en-US" dirty="0" smtClean="0"/>
              <a:t>.), not by AI capabilities</a:t>
            </a:r>
          </a:p>
          <a:p>
            <a:r>
              <a:rPr lang="en-US" dirty="0" smtClean="0"/>
              <a:t>E.g., lethality of very low-mass platforms is limited by physical robustness of humans:</a:t>
            </a:r>
          </a:p>
          <a:p>
            <a:pPr lvl="1"/>
            <a:r>
              <a:rPr lang="en-US" dirty="0" smtClean="0"/>
              <a:t>Could use very small caliber weapon</a:t>
            </a:r>
          </a:p>
          <a:p>
            <a:pPr lvl="2"/>
            <a:r>
              <a:rPr lang="en-US" dirty="0" smtClean="0"/>
              <a:t>Human eyeballs may be the easiest target</a:t>
            </a:r>
          </a:p>
          <a:p>
            <a:pPr lvl="1"/>
            <a:r>
              <a:rPr lang="en-US" dirty="0" smtClean="0"/>
              <a:t>Could use ~1g shaped charge on direct contact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458200" cy="914400"/>
          </a:xfrm>
        </p:spPr>
        <p:txBody>
          <a:bodyPr/>
          <a:lstStyle/>
          <a:p>
            <a:r>
              <a:rPr lang="en-US" dirty="0" smtClean="0"/>
              <a:t>Physical limits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43000" y="4800600"/>
            <a:ext cx="4495800" cy="1447800"/>
            <a:chOff x="1143000" y="4800600"/>
            <a:chExt cx="4495800" cy="1447800"/>
          </a:xfrm>
        </p:grpSpPr>
        <p:pic>
          <p:nvPicPr>
            <p:cNvPr id="5" name="Picture 4" descr="HMTD-1g-mild-steel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0" y="4800600"/>
              <a:ext cx="2788751" cy="14478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962400" y="4819471"/>
              <a:ext cx="1676400" cy="92333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3"/>
                  </a:solidFill>
                </a:rPr>
                <a:t>1g HMTD, 9mm mild steel plate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4636460"/>
            <a:ext cx="2667000" cy="224245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184392" y="4736301"/>
            <a:ext cx="2045208" cy="1969299"/>
            <a:chOff x="2339752" y="1700808"/>
            <a:chExt cx="5616624" cy="5616624"/>
          </a:xfrm>
        </p:grpSpPr>
        <p:sp>
          <p:nvSpPr>
            <p:cNvPr id="9" name="Oval 8"/>
            <p:cNvSpPr/>
            <p:nvPr/>
          </p:nvSpPr>
          <p:spPr>
            <a:xfrm>
              <a:off x="2339752" y="1700808"/>
              <a:ext cx="5616624" cy="5616624"/>
            </a:xfrm>
            <a:prstGeom prst="ellipse">
              <a:avLst/>
            </a:prstGeom>
            <a:noFill/>
            <a:ln w="3619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>
              <a:stCxn id="9" idx="3"/>
              <a:endCxn id="9" idx="7"/>
            </p:cNvCxnSpPr>
            <p:nvPr/>
          </p:nvCxnSpPr>
          <p:spPr>
            <a:xfrm flipV="1">
              <a:off x="3162288" y="2523344"/>
              <a:ext cx="3971552" cy="3971552"/>
            </a:xfrm>
            <a:prstGeom prst="line">
              <a:avLst/>
            </a:prstGeom>
            <a:ln w="36195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64588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 the Open </a:t>
            </a:r>
            <a:r>
              <a:rPr lang="en-US" dirty="0" smtClean="0"/>
              <a:t>L</a:t>
            </a:r>
            <a:r>
              <a:rPr lang="en-US" dirty="0" smtClean="0"/>
              <a:t>etter</a:t>
            </a:r>
          </a:p>
          <a:p>
            <a:pPr lvl="1"/>
            <a:r>
              <a:rPr lang="en-US" sz="3200" b="1" dirty="0" err="1" smtClean="0"/>
              <a:t>tinyurl.com</a:t>
            </a:r>
            <a:r>
              <a:rPr lang="en-US" sz="3200" b="1" dirty="0" smtClean="0"/>
              <a:t>/</a:t>
            </a:r>
            <a:r>
              <a:rPr lang="en-US" sz="3200" b="1" dirty="0" err="1" smtClean="0"/>
              <a:t>awletter</a:t>
            </a:r>
            <a:endParaRPr lang="en-US" sz="3200" b="1" dirty="0" smtClean="0"/>
          </a:p>
          <a:p>
            <a:r>
              <a:rPr lang="en-US" dirty="0" smtClean="0"/>
              <a:t>Join the Campaign</a:t>
            </a:r>
          </a:p>
          <a:p>
            <a:pPr lvl="1"/>
            <a:r>
              <a:rPr lang="en-US" sz="3200" b="1" dirty="0" err="1" smtClean="0"/>
              <a:t>stopkillerrobots.org</a:t>
            </a:r>
            <a:endParaRPr lang="en-US" sz="3200" b="1" dirty="0" smtClean="0"/>
          </a:p>
          <a:p>
            <a:r>
              <a:rPr lang="en-US" dirty="0" smtClean="0"/>
              <a:t>If we fail, apologize</a:t>
            </a:r>
          </a:p>
          <a:p>
            <a:r>
              <a:rPr lang="en-US" dirty="0" smtClean="0"/>
              <a:t>and buy bulletproof glasses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327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6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242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720273"/>
            <a:ext cx="7446818" cy="4052454"/>
          </a:xfrm>
        </p:spPr>
        <p:txBody>
          <a:bodyPr>
            <a:normAutofit/>
          </a:bodyPr>
          <a:lstStyle/>
          <a:p>
            <a:r>
              <a:rPr lang="en-US" dirty="0"/>
              <a:t>S</a:t>
            </a:r>
            <a:r>
              <a:rPr lang="en-US" dirty="0" smtClean="0"/>
              <a:t>ee </a:t>
            </a:r>
            <a:r>
              <a:rPr lang="en-US" dirty="0" smtClean="0"/>
              <a:t>Erik </a:t>
            </a:r>
            <a:r>
              <a:rPr lang="en-US" dirty="0" err="1" smtClean="0"/>
              <a:t>Brynjolfsson’s</a:t>
            </a:r>
            <a:r>
              <a:rPr lang="en-US" dirty="0" smtClean="0"/>
              <a:t> talk </a:t>
            </a:r>
            <a:r>
              <a:rPr lang="en-US" dirty="0" smtClean="0"/>
              <a:t>yesterday</a:t>
            </a:r>
          </a:p>
          <a:p>
            <a:r>
              <a:rPr lang="en-US" dirty="0"/>
              <a:t>These changes are driven by economic forces, not research </a:t>
            </a:r>
            <a:r>
              <a:rPr lang="en-US" dirty="0" smtClean="0"/>
              <a:t>policy</a:t>
            </a:r>
            <a:endParaRPr lang="en-US" dirty="0" smtClean="0"/>
          </a:p>
          <a:p>
            <a:r>
              <a:rPr lang="en-US" dirty="0" smtClean="0"/>
              <a:t>Major </a:t>
            </a:r>
            <a:r>
              <a:rPr lang="en-US" dirty="0" smtClean="0"/>
              <a:t>open question: what will people do, and what kind of economy will ensure gainful employment</a:t>
            </a:r>
            <a:r>
              <a:rPr lang="en-US" dirty="0" smtClean="0"/>
              <a:t>?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 of jobs?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584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720273"/>
            <a:ext cx="7294418" cy="405245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Economists </a:t>
            </a:r>
            <a:r>
              <a:rPr lang="en-US" dirty="0" smtClean="0"/>
              <a:t>at </a:t>
            </a:r>
            <a:r>
              <a:rPr lang="en-US" dirty="0"/>
              <a:t>Davos:</a:t>
            </a:r>
          </a:p>
          <a:p>
            <a:pPr lvl="1"/>
            <a:r>
              <a:rPr lang="en-US" dirty="0" smtClean="0"/>
              <a:t>Provide more </a:t>
            </a:r>
            <a:r>
              <a:rPr lang="en-US" dirty="0"/>
              <a:t>unemployment insurance</a:t>
            </a:r>
          </a:p>
          <a:p>
            <a:r>
              <a:rPr lang="en-US" dirty="0" smtClean="0"/>
              <a:t>Introduce economists to science fiction writers</a:t>
            </a:r>
          </a:p>
          <a:p>
            <a:r>
              <a:rPr lang="en-US" dirty="0" smtClean="0"/>
              <a:t>Advocate for (or work on) better education systems</a:t>
            </a:r>
          </a:p>
          <a:p>
            <a:r>
              <a:rPr lang="en-US" dirty="0" smtClean="0"/>
              <a:t>Develop technology that facilitates economic activity by individuals and small groups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23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2701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9200"/>
            <a:ext cx="9144000" cy="542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61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720273"/>
            <a:ext cx="7523018" cy="4052454"/>
          </a:xfrm>
        </p:spPr>
        <p:txBody>
          <a:bodyPr/>
          <a:lstStyle/>
          <a:p>
            <a:r>
              <a:rPr lang="en-US" dirty="0" smtClean="0"/>
              <a:t>Eventually, AI systems will make better* decisions than humans</a:t>
            </a:r>
          </a:p>
          <a:p>
            <a:pPr lvl="1"/>
            <a:r>
              <a:rPr lang="en-US" dirty="0" smtClean="0"/>
              <a:t>Taking into account more information, looking further into the future</a:t>
            </a:r>
          </a:p>
          <a:p>
            <a:r>
              <a:rPr lang="en-US" dirty="0" smtClean="0"/>
              <a:t>Have we thought enough about what that would mean?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preamble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791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58000"/>
            <a:chOff x="0" y="0"/>
            <a:chExt cx="6350000" cy="4762500"/>
          </a:xfrm>
        </p:grpSpPr>
        <p:pic>
          <p:nvPicPr>
            <p:cNvPr id="5" name="Picture 4" descr="everest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50000" cy="47625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172" y="0"/>
              <a:ext cx="26986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effectLst>
                    <a:glow rad="101600">
                      <a:schemeClr val="bg1">
                        <a:alpha val="75000"/>
                      </a:schemeClr>
                    </a:glow>
                  </a:effectLst>
                </a:rPr>
                <a:t>maximizing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259632" y="749300"/>
            <a:ext cx="7915298" cy="6413500"/>
            <a:chOff x="1259632" y="749300"/>
            <a:chExt cx="6614368" cy="5359400"/>
          </a:xfrm>
        </p:grpSpPr>
        <p:pic>
          <p:nvPicPr>
            <p:cNvPr id="7" name="Picture 6" descr="newyorker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0000" y="749300"/>
              <a:ext cx="6604000" cy="53594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259632" y="764704"/>
              <a:ext cx="331236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effectLst>
                    <a:glow rad="101600">
                      <a:schemeClr val="accent6">
                        <a:lumMod val="60000"/>
                        <a:lumOff val="40000"/>
                        <a:alpha val="75000"/>
                      </a:schemeClr>
                    </a:glow>
                  </a:effectLst>
                </a:rPr>
                <a:t>expected</a:t>
              </a:r>
              <a:endParaRPr lang="en-US" sz="4000" b="1" dirty="0">
                <a:effectLst>
                  <a:glow rad="101600">
                    <a:schemeClr val="accent6">
                      <a:lumMod val="60000"/>
                      <a:lumOff val="40000"/>
                      <a:alpha val="75000"/>
                    </a:schemeClr>
                  </a:glo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339751" y="1556792"/>
            <a:ext cx="7707733" cy="5301208"/>
            <a:chOff x="2339751" y="1556792"/>
            <a:chExt cx="7707733" cy="5301208"/>
          </a:xfrm>
        </p:grpSpPr>
        <p:pic>
          <p:nvPicPr>
            <p:cNvPr id="8" name="Picture 7" descr="smileys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51" y="1556792"/>
              <a:ext cx="7707733" cy="5301208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483768" y="1556792"/>
              <a:ext cx="331236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effectLst>
                    <a:glow rad="177800">
                      <a:schemeClr val="tx2">
                        <a:lumMod val="20000"/>
                        <a:lumOff val="80000"/>
                        <a:alpha val="75000"/>
                      </a:schemeClr>
                    </a:glow>
                  </a:effectLst>
                </a:rPr>
                <a:t>utility</a:t>
              </a:r>
              <a:endParaRPr lang="en-US" sz="4000" b="1" dirty="0">
                <a:effectLst>
                  <a:glow rad="177800">
                    <a:schemeClr val="tx2">
                      <a:lumMod val="20000"/>
                      <a:lumOff val="80000"/>
                      <a:alpha val="75000"/>
                    </a:schemeClr>
                  </a:glo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2341840"/>
      </p:ext>
    </p:extLst>
  </p:cSld>
  <p:clrMapOvr>
    <a:masterClrMapping/>
  </p:clrMapOvr>
  <p:transition xmlns:p14="http://schemas.microsoft.com/office/powerpoint/2010/main" advClick="0" advTm="20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better decisions</a:t>
            </a:r>
            <a:endParaRPr lang="en-US" dirty="0"/>
          </a:p>
        </p:txBody>
      </p:sp>
      <p:pic>
        <p:nvPicPr>
          <p:cNvPr id="5" name="Picture 4" descr="world-war-iii-chessboar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1295400"/>
            <a:ext cx="82905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6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1" y="1720273"/>
            <a:ext cx="8229600" cy="4065283"/>
          </a:xfrm>
        </p:spPr>
        <p:txBody>
          <a:bodyPr>
            <a:normAutofit/>
          </a:bodyPr>
          <a:lstStyle/>
          <a:p>
            <a:r>
              <a:rPr lang="en-US" dirty="0" smtClean="0"/>
              <a:t>Success in creating AI would </a:t>
            </a:r>
            <a:r>
              <a:rPr lang="en-US" dirty="0"/>
              <a:t>be the biggest event in human </a:t>
            </a:r>
            <a:r>
              <a:rPr lang="en-US" dirty="0" smtClean="0"/>
              <a:t>history</a:t>
            </a:r>
          </a:p>
          <a:p>
            <a:r>
              <a:rPr lang="en-US" dirty="0" smtClean="0"/>
              <a:t>It’s important that it not be the last</a:t>
            </a:r>
          </a:p>
          <a:p>
            <a:pPr marL="18288" indent="0" algn="r">
              <a:buNone/>
            </a:pPr>
            <a:endParaRPr lang="en-US" sz="2800" i="1" dirty="0" smtClean="0">
              <a:solidFill>
                <a:srgbClr val="FFFF00"/>
              </a:solidFill>
            </a:endParaRPr>
          </a:p>
          <a:p>
            <a:pPr marL="18288" indent="0" algn="r">
              <a:buNone/>
            </a:pPr>
            <a:r>
              <a:rPr lang="en-US" sz="2800" b="1" i="1" dirty="0" smtClean="0">
                <a:solidFill>
                  <a:srgbClr val="FFFF00"/>
                </a:solidFill>
              </a:rPr>
              <a:t>Opening </a:t>
            </a:r>
            <a:r>
              <a:rPr lang="en-US" sz="2800" b="1" i="1" dirty="0" smtClean="0">
                <a:solidFill>
                  <a:srgbClr val="FFFF00"/>
                </a:solidFill>
              </a:rPr>
              <a:t>statement, People’s </a:t>
            </a:r>
            <a:r>
              <a:rPr lang="en-US" sz="2800" b="1" i="1" dirty="0" smtClean="0">
                <a:solidFill>
                  <a:srgbClr val="FFFF00"/>
                </a:solidFill>
              </a:rPr>
              <a:t>Republic of </a:t>
            </a:r>
            <a:r>
              <a:rPr lang="en-US" sz="2800" b="1" i="1" dirty="0" smtClean="0">
                <a:solidFill>
                  <a:srgbClr val="FFFF00"/>
                </a:solidFill>
              </a:rPr>
              <a:t>China; UN </a:t>
            </a:r>
            <a:r>
              <a:rPr lang="en-US" sz="2800" b="1" i="1" dirty="0" smtClean="0">
                <a:solidFill>
                  <a:srgbClr val="FFFF00"/>
                </a:solidFill>
              </a:rPr>
              <a:t>Meeting on Lethal Autonomous </a:t>
            </a:r>
            <a:r>
              <a:rPr lang="en-US" sz="2800" b="1" i="1" dirty="0" smtClean="0">
                <a:solidFill>
                  <a:srgbClr val="FFFF00"/>
                </a:solidFill>
              </a:rPr>
              <a:t>Weapons, </a:t>
            </a:r>
            <a:r>
              <a:rPr lang="en-US" sz="2800" b="1" i="1" dirty="0" smtClean="0">
                <a:solidFill>
                  <a:srgbClr val="FFFF00"/>
                </a:solidFill>
              </a:rPr>
              <a:t>Geneva, April 13, 2015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we succeed?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792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143000"/>
            <a:ext cx="7432706" cy="2912847"/>
          </a:xfrm>
        </p:spPr>
        <p:txBody>
          <a:bodyPr>
            <a:normAutofit fontScale="85000" lnSpcReduction="10000"/>
          </a:bodyPr>
          <a:lstStyle/>
          <a:p>
            <a:pPr marL="18288" indent="0">
              <a:buNone/>
            </a:pPr>
            <a:r>
              <a:rPr lang="en-US" dirty="0" smtClean="0">
                <a:latin typeface="Courier"/>
                <a:cs typeface="Courier"/>
              </a:rPr>
              <a:t>From</a:t>
            </a:r>
            <a:r>
              <a:rPr lang="en-US" dirty="0">
                <a:latin typeface="Courier"/>
                <a:cs typeface="Courier"/>
              </a:rPr>
              <a:t>: </a:t>
            </a:r>
            <a:r>
              <a:rPr lang="en-US" dirty="0">
                <a:solidFill>
                  <a:srgbClr val="FFFF00"/>
                </a:solidFill>
                <a:latin typeface="Courier"/>
                <a:cs typeface="Courier"/>
              </a:rPr>
              <a:t>Superior Alien Civilization </a:t>
            </a:r>
            <a:r>
              <a:rPr lang="en-US" dirty="0">
                <a:latin typeface="Courier"/>
                <a:cs typeface="Courier"/>
              </a:rPr>
              <a:t>&lt;sac12@sirius.canismajor.u&gt;</a:t>
            </a:r>
          </a:p>
          <a:p>
            <a:pPr marL="18288" indent="0">
              <a:buNone/>
            </a:pPr>
            <a:r>
              <a:rPr lang="en-US" dirty="0" smtClean="0">
                <a:latin typeface="Courier"/>
                <a:cs typeface="Courier"/>
              </a:rPr>
              <a:t>To</a:t>
            </a:r>
            <a:r>
              <a:rPr lang="en-US" dirty="0">
                <a:latin typeface="Courier"/>
                <a:cs typeface="Courier"/>
              </a:rPr>
              <a:t>: </a:t>
            </a:r>
            <a:r>
              <a:rPr lang="en-US" dirty="0" err="1">
                <a:latin typeface="Courier"/>
                <a:cs typeface="Courier"/>
              </a:rPr>
              <a:t>humanity</a:t>
            </a:r>
            <a:r>
              <a:rPr lang="en-US" dirty="0" err="1" smtClean="0">
                <a:latin typeface="Courier"/>
                <a:cs typeface="Courier"/>
              </a:rPr>
              <a:t>@UN.org</a:t>
            </a:r>
            <a:endParaRPr lang="en-US" dirty="0">
              <a:latin typeface="Courier"/>
              <a:cs typeface="Courier"/>
            </a:endParaRPr>
          </a:p>
          <a:p>
            <a:pPr marL="18288" indent="0">
              <a:buNone/>
            </a:pPr>
            <a:r>
              <a:rPr lang="en-US" dirty="0" smtClean="0">
                <a:latin typeface="Courier"/>
                <a:cs typeface="Courier"/>
              </a:rPr>
              <a:t>Subject</a:t>
            </a:r>
            <a:r>
              <a:rPr lang="en-US" dirty="0">
                <a:latin typeface="Courier"/>
                <a:cs typeface="Courier"/>
              </a:rPr>
              <a:t>: </a:t>
            </a:r>
            <a:r>
              <a:rPr lang="en-US" dirty="0" smtClean="0">
                <a:latin typeface="Courier"/>
                <a:cs typeface="Courier"/>
              </a:rPr>
              <a:t>Contact</a:t>
            </a:r>
          </a:p>
          <a:p>
            <a:pPr marL="18288" indent="0">
              <a:buNone/>
            </a:pPr>
            <a:r>
              <a:rPr lang="en-US" b="1" dirty="0" smtClean="0">
                <a:solidFill>
                  <a:srgbClr val="FF6600"/>
                </a:solidFill>
                <a:latin typeface="Courier"/>
                <a:cs typeface="Courier"/>
              </a:rPr>
              <a:t>Be </a:t>
            </a:r>
            <a:r>
              <a:rPr lang="en-US" b="1" dirty="0">
                <a:solidFill>
                  <a:srgbClr val="FF6600"/>
                </a:solidFill>
                <a:latin typeface="Courier"/>
                <a:cs typeface="Courier"/>
              </a:rPr>
              <a:t>warned: we shall arrive in </a:t>
            </a:r>
            <a:r>
              <a:rPr lang="en-US" b="1" dirty="0" smtClean="0">
                <a:solidFill>
                  <a:srgbClr val="FF6600"/>
                </a:solidFill>
                <a:latin typeface="Courier"/>
                <a:cs typeface="Courier"/>
              </a:rPr>
              <a:t>30</a:t>
            </a:r>
            <a:r>
              <a:rPr lang="en-US" b="1" dirty="0">
                <a:solidFill>
                  <a:srgbClr val="FF6600"/>
                </a:solidFill>
                <a:latin typeface="Courier"/>
                <a:cs typeface="Courier"/>
              </a:rPr>
              <a:t>-50 years</a:t>
            </a:r>
          </a:p>
          <a:p>
            <a:pPr marL="18288" indent="0">
              <a:buNone/>
            </a:pPr>
            <a:endParaRPr lang="en-US" dirty="0" smtClean="0">
              <a:latin typeface="Courier"/>
              <a:cs typeface="Courier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799" y="270181"/>
            <a:ext cx="8063089" cy="914400"/>
          </a:xfrm>
        </p:spPr>
        <p:txBody>
          <a:bodyPr/>
          <a:lstStyle/>
          <a:p>
            <a:r>
              <a:rPr lang="en-US" dirty="0" smtClean="0"/>
              <a:t>This needs serious thought</a:t>
            </a:r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1295400" y="3657601"/>
            <a:ext cx="7848600" cy="31242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en-US" dirty="0" smtClean="0">
                <a:latin typeface="Courier"/>
                <a:cs typeface="Courier"/>
              </a:rPr>
              <a:t>From: </a:t>
            </a:r>
            <a:r>
              <a:rPr lang="en-US" dirty="0" err="1">
                <a:latin typeface="Courier"/>
                <a:cs typeface="Courier"/>
              </a:rPr>
              <a:t>humanity</a:t>
            </a:r>
            <a:r>
              <a:rPr lang="en-US" dirty="0" err="1" smtClean="0">
                <a:latin typeface="Courier"/>
                <a:cs typeface="Courier"/>
              </a:rPr>
              <a:t>@UN.org</a:t>
            </a:r>
            <a:endParaRPr lang="en-US" dirty="0">
              <a:latin typeface="Courier"/>
              <a:cs typeface="Courier"/>
            </a:endParaRPr>
          </a:p>
          <a:p>
            <a:pPr marL="18288" indent="0">
              <a:buNone/>
            </a:pPr>
            <a:r>
              <a:rPr lang="en-US" dirty="0" smtClean="0">
                <a:latin typeface="Courier"/>
                <a:cs typeface="Courier"/>
              </a:rPr>
              <a:t>To: </a:t>
            </a:r>
            <a:r>
              <a:rPr lang="en-US" dirty="0">
                <a:solidFill>
                  <a:srgbClr val="FFFF00"/>
                </a:solidFill>
                <a:latin typeface="Courier"/>
                <a:cs typeface="Courier"/>
              </a:rPr>
              <a:t>Superior Alien Civilization </a:t>
            </a:r>
            <a:r>
              <a:rPr lang="en-US" dirty="0">
                <a:latin typeface="Courier"/>
                <a:cs typeface="Courier"/>
              </a:rPr>
              <a:t>&lt;sac12@sirius.canismajor.u&gt;</a:t>
            </a:r>
          </a:p>
          <a:p>
            <a:pPr marL="18288" indent="0">
              <a:buFont typeface="Wingdings" charset="2"/>
              <a:buNone/>
            </a:pPr>
            <a:r>
              <a:rPr lang="en-US" dirty="0" smtClean="0">
                <a:latin typeface="Courier"/>
                <a:cs typeface="Courier"/>
              </a:rPr>
              <a:t>Subject: Out of office: Re: Contact</a:t>
            </a:r>
          </a:p>
          <a:p>
            <a:pPr marL="18288" indent="0">
              <a:buFont typeface="Wingdings" charset="2"/>
              <a:buNone/>
            </a:pPr>
            <a:r>
              <a:rPr lang="en-US" b="1" dirty="0" smtClean="0">
                <a:solidFill>
                  <a:srgbClr val="10FF03"/>
                </a:solidFill>
                <a:latin typeface="Courier"/>
                <a:cs typeface="Courier"/>
              </a:rPr>
              <a:t>Humanity is currently out of the office. We will respond to your message when we return.</a:t>
            </a:r>
          </a:p>
          <a:p>
            <a:pPr marL="18288" indent="0">
              <a:buFont typeface="Wingdings" charset="2"/>
              <a:buNone/>
            </a:pPr>
            <a:endParaRPr lang="en-US" dirty="0" smtClean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84224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Machines have an IQ</a:t>
            </a:r>
          </a:p>
          <a:p>
            <a:r>
              <a:rPr lang="en-US" dirty="0" smtClean="0"/>
              <a:t>Machine IQ follows Moore’s Law</a:t>
            </a:r>
          </a:p>
          <a:p>
            <a:r>
              <a:rPr lang="en-US" dirty="0" smtClean="0"/>
              <a:t>Malevolent armies of robots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0"/>
            <a:ext cx="7543800" cy="1524000"/>
          </a:xfrm>
        </p:spPr>
        <p:txBody>
          <a:bodyPr/>
          <a:lstStyle/>
          <a:p>
            <a:r>
              <a:rPr lang="en-US" dirty="0" smtClean="0"/>
              <a:t>Non-serious thoughts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59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126" y="0"/>
            <a:ext cx="132510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07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Machines have an IQ</a:t>
            </a:r>
          </a:p>
          <a:p>
            <a:r>
              <a:rPr lang="en-US" dirty="0" smtClean="0"/>
              <a:t>Machine IQ follows Moore’s Law</a:t>
            </a:r>
          </a:p>
          <a:p>
            <a:r>
              <a:rPr lang="en-US" dirty="0" smtClean="0"/>
              <a:t>Malevolent armies of robots</a:t>
            </a:r>
          </a:p>
          <a:p>
            <a:r>
              <a:rPr lang="en-US" dirty="0" smtClean="0"/>
              <a:t>Spontaneous robot consciousness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0"/>
            <a:ext cx="7543800" cy="1524000"/>
          </a:xfrm>
        </p:spPr>
        <p:txBody>
          <a:bodyPr/>
          <a:lstStyle/>
          <a:p>
            <a:r>
              <a:rPr lang="en-US" dirty="0" smtClean="0"/>
              <a:t>Non-serious thoughts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739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126" y="0"/>
            <a:ext cx="132510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74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Machines have an IQ</a:t>
            </a:r>
          </a:p>
          <a:p>
            <a:r>
              <a:rPr lang="en-US" dirty="0" smtClean="0"/>
              <a:t>Machine IQ follows Moore’s Law</a:t>
            </a:r>
          </a:p>
          <a:p>
            <a:r>
              <a:rPr lang="en-US" dirty="0" smtClean="0"/>
              <a:t>Malevolent armies of robots</a:t>
            </a:r>
          </a:p>
          <a:p>
            <a:r>
              <a:rPr lang="en-US" dirty="0" smtClean="0"/>
              <a:t>Spontaneous robot consciousness</a:t>
            </a:r>
          </a:p>
          <a:p>
            <a:r>
              <a:rPr lang="en-US" dirty="0" smtClean="0"/>
              <a:t>Any mention of AI in an article is a good excuse for….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0"/>
            <a:ext cx="7543800" cy="1524000"/>
          </a:xfrm>
        </p:spPr>
        <p:txBody>
          <a:bodyPr/>
          <a:lstStyle/>
          <a:p>
            <a:r>
              <a:rPr lang="en-US" dirty="0" smtClean="0"/>
              <a:t>Non-serious thoughts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59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126" y="0"/>
            <a:ext cx="132510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74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720273"/>
            <a:ext cx="6989618" cy="4052454"/>
          </a:xfrm>
        </p:spPr>
        <p:txBody>
          <a:bodyPr/>
          <a:lstStyle/>
          <a:p>
            <a:r>
              <a:rPr lang="en-US" dirty="0" smtClean="0"/>
              <a:t>AI that is incredibly good at achieving something other than what we* really* want</a:t>
            </a:r>
          </a:p>
          <a:p>
            <a:r>
              <a:rPr lang="en-US" dirty="0" smtClean="0"/>
              <a:t>AI, economics, statistics, operations research, control theory all assume utility to be </a:t>
            </a:r>
            <a:r>
              <a:rPr lang="en-US" b="1" i="1" dirty="0" smtClean="0">
                <a:solidFill>
                  <a:srgbClr val="FFFF00"/>
                </a:solidFill>
              </a:rPr>
              <a:t>exogenously specified</a:t>
            </a:r>
            <a:endParaRPr lang="en-US" b="1" i="1" dirty="0">
              <a:solidFill>
                <a:srgbClr val="FFFF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153400" cy="914400"/>
          </a:xfrm>
        </p:spPr>
        <p:txBody>
          <a:bodyPr/>
          <a:lstStyle/>
          <a:p>
            <a:r>
              <a:rPr lang="en-US" dirty="0" smtClean="0"/>
              <a:t>What’s bad about better AI?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15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E.g., “Calculate pi”, “Make paper clips”, “Cure cancer”</a:t>
            </a:r>
          </a:p>
          <a:p>
            <a:r>
              <a:rPr lang="en-US" dirty="0" smtClean="0"/>
              <a:t>Cf. </a:t>
            </a:r>
            <a:r>
              <a:rPr lang="en-US" dirty="0"/>
              <a:t>S</a:t>
            </a:r>
            <a:r>
              <a:rPr lang="en-US" dirty="0" smtClean="0"/>
              <a:t>orcerer’s Apprentice, King Midas, genie’s three wishes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misalignment</a:t>
            </a:r>
            <a:endParaRPr lang="en-US" dirty="0"/>
          </a:p>
        </p:txBody>
      </p:sp>
      <p:pic>
        <p:nvPicPr>
          <p:cNvPr id="4" name="Picture 3" descr="paperclip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5" b="45139"/>
          <a:stretch/>
        </p:blipFill>
        <p:spPr>
          <a:xfrm>
            <a:off x="228600" y="4187951"/>
            <a:ext cx="8747214" cy="264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79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720272"/>
            <a:ext cx="6913418" cy="4680527"/>
          </a:xfrm>
        </p:spPr>
        <p:txBody>
          <a:bodyPr>
            <a:normAutofit fontScale="92500" lnSpcReduction="20000"/>
          </a:bodyPr>
          <a:lstStyle/>
          <a:p>
            <a:pPr marL="18288" indent="0">
              <a:buNone/>
            </a:pPr>
            <a:r>
              <a:rPr lang="en-US" b="1" i="1" dirty="0" smtClean="0">
                <a:solidFill>
                  <a:srgbClr val="FFFF00"/>
                </a:solidFill>
              </a:rPr>
              <a:t>If we use, to achieve our purposes, a mechanical agency with whose operation we cannot interfere effectively </a:t>
            </a:r>
            <a:r>
              <a:rPr lang="en-US" b="1" i="1" dirty="0" smtClean="0">
                <a:solidFill>
                  <a:srgbClr val="FFFF00"/>
                </a:solidFill>
              </a:rPr>
              <a:t>… </a:t>
            </a:r>
            <a:r>
              <a:rPr lang="en-US" b="1" i="1" dirty="0" smtClean="0">
                <a:solidFill>
                  <a:srgbClr val="FFFF00"/>
                </a:solidFill>
              </a:rPr>
              <a:t>we had better be quite sure that the purpose put into the machine is the purpose which we really desire</a:t>
            </a:r>
          </a:p>
          <a:p>
            <a:pPr marL="18288" indent="0">
              <a:buNone/>
            </a:pPr>
            <a:r>
              <a:rPr lang="en-US" b="1" i="1" dirty="0">
                <a:solidFill>
                  <a:srgbClr val="FFFF00"/>
                </a:solidFill>
              </a:rPr>
              <a:t> </a:t>
            </a:r>
            <a:r>
              <a:rPr lang="en-US" b="1" i="1" dirty="0" smtClean="0">
                <a:solidFill>
                  <a:srgbClr val="FFFF00"/>
                </a:solidFill>
              </a:rPr>
              <a:t>       	</a:t>
            </a:r>
            <a:r>
              <a:rPr lang="en-US" dirty="0" smtClean="0"/>
              <a:t>Norbert Wiener, </a:t>
            </a:r>
          </a:p>
          <a:p>
            <a:pPr marL="18288" indent="0">
              <a:buNone/>
            </a:pPr>
            <a:r>
              <a:rPr lang="en-US" dirty="0"/>
              <a:t>       </a:t>
            </a:r>
            <a:r>
              <a:rPr lang="en-US" dirty="0" smtClean="0"/>
              <a:t>	“Some </a:t>
            </a:r>
            <a:r>
              <a:rPr lang="en-US" dirty="0"/>
              <a:t>Moral and Technical </a:t>
            </a:r>
            <a:r>
              <a:rPr lang="en-US" dirty="0" smtClean="0"/>
              <a:t>   	 	  Consequences </a:t>
            </a:r>
            <a:r>
              <a:rPr lang="en-US" dirty="0"/>
              <a:t>of </a:t>
            </a:r>
            <a:r>
              <a:rPr lang="en-US" dirty="0" smtClean="0"/>
              <a:t>Automation.”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	</a:t>
            </a:r>
            <a:r>
              <a:rPr lang="en-US" b="1" i="1" dirty="0" smtClean="0"/>
              <a:t>Science</a:t>
            </a:r>
            <a:r>
              <a:rPr lang="en-US" dirty="0" smtClean="0"/>
              <a:t>, 1960</a:t>
            </a:r>
            <a:endParaRPr lang="en-US" b="1" i="1" dirty="0">
              <a:solidFill>
                <a:srgbClr val="FFFF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misalignment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350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447800"/>
            <a:ext cx="6913418" cy="3613727"/>
          </a:xfrm>
        </p:spPr>
        <p:txBody>
          <a:bodyPr/>
          <a:lstStyle/>
          <a:p>
            <a:r>
              <a:rPr lang="en-US" dirty="0" smtClean="0"/>
              <a:t>For </a:t>
            </a:r>
            <a:r>
              <a:rPr lang="en-US" b="1" i="1" dirty="0" smtClean="0">
                <a:solidFill>
                  <a:srgbClr val="FFFF00"/>
                </a:solidFill>
              </a:rPr>
              <a:t>any primary goal</a:t>
            </a:r>
            <a:r>
              <a:rPr lang="en-US" dirty="0" smtClean="0"/>
              <a:t>, the odds of success are improved by</a:t>
            </a:r>
          </a:p>
          <a:p>
            <a:pPr marL="384048" lvl="1" indent="0">
              <a:buNone/>
            </a:pPr>
            <a:r>
              <a:rPr lang="en-US" dirty="0" smtClean="0"/>
              <a:t>1) Maintaining one’s own existence </a:t>
            </a:r>
          </a:p>
          <a:p>
            <a:pPr marL="384048" lvl="1" indent="0">
              <a:buNone/>
            </a:pPr>
            <a:r>
              <a:rPr lang="en-US" dirty="0" smtClean="0"/>
              <a:t>2) Acquiring more resources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Instrumental goals</a:t>
            </a:r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1273908" y="4000500"/>
            <a:ext cx="7260492" cy="190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With value misalignment, these lead to obvious problems for humanity</a:t>
            </a:r>
          </a:p>
        </p:txBody>
      </p:sp>
    </p:spTree>
    <p:extLst>
      <p:ext uri="{BB962C8B-B14F-4D97-AF65-F5344CB8AC3E}">
        <p14:creationId xmlns:p14="http://schemas.microsoft.com/office/powerpoint/2010/main" val="1111466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382"/>
            <a:ext cx="9144000" cy="68820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4883676"/>
            <a:ext cx="8388424" cy="1569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FFFF"/>
                </a:solidFill>
                <a:latin typeface="Helvetica"/>
                <a:cs typeface="Helvetica"/>
              </a:rPr>
              <a:t>I’m sorry, Dave, I’m afraid I </a:t>
            </a:r>
          </a:p>
          <a:p>
            <a:pPr algn="ctr"/>
            <a:r>
              <a:rPr lang="en-US" sz="4800" dirty="0" smtClean="0">
                <a:solidFill>
                  <a:srgbClr val="FFFFFF"/>
                </a:solidFill>
                <a:latin typeface="Helvetica"/>
                <a:cs typeface="Helvetica"/>
              </a:rPr>
              <a:t>can’t do that </a:t>
            </a:r>
            <a:endParaRPr lang="en-US" sz="4800" dirty="0">
              <a:solidFill>
                <a:srgbClr val="FFFFFF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45804533"/>
      </p:ext>
    </p:extLst>
  </p:cSld>
  <p:clrMapOvr>
    <a:masterClrMapping/>
  </p:clrMapOvr>
  <p:transition xmlns:p14="http://schemas.microsoft.com/office/powerpoint/2010/main" advClick="0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just AI</a:t>
            </a:r>
          </a:p>
          <a:p>
            <a:r>
              <a:rPr lang="en-US" dirty="0" smtClean="0"/>
              <a:t>Provably* beneficial* AI</a:t>
            </a:r>
          </a:p>
          <a:p>
            <a:r>
              <a:rPr lang="en-US" dirty="0" smtClean="0"/>
              <a:t>Yes, but how?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423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00" y="1447800"/>
            <a:ext cx="8077200" cy="4052454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FFFF00"/>
                </a:solidFill>
              </a:rPr>
              <a:t>Oracle </a:t>
            </a:r>
            <a:r>
              <a:rPr lang="en-US" b="1" i="1" dirty="0" smtClean="0">
                <a:solidFill>
                  <a:srgbClr val="FFFF00"/>
                </a:solidFill>
              </a:rPr>
              <a:t>AI</a:t>
            </a:r>
            <a:r>
              <a:rPr lang="en-US" dirty="0" smtClean="0"/>
              <a:t>: restrict the agent to answering questions correctly</a:t>
            </a:r>
            <a:endParaRPr lang="en-US" dirty="0"/>
          </a:p>
          <a:p>
            <a:r>
              <a:rPr lang="en-US" b="1" i="1" dirty="0" smtClean="0">
                <a:solidFill>
                  <a:srgbClr val="FFFF00"/>
                </a:solidFill>
              </a:rPr>
              <a:t>Superintelligent verifiers</a:t>
            </a:r>
            <a:r>
              <a:rPr lang="en-US" dirty="0" smtClean="0"/>
              <a:t>: verify safety of superintelligent agents before deployment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ideas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231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00" y="1447800"/>
            <a:ext cx="8077200" cy="4052454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FFFF00"/>
                </a:solidFill>
              </a:rPr>
              <a:t>Inverse reinforcement learning</a:t>
            </a:r>
            <a:r>
              <a:rPr lang="en-US" dirty="0" smtClean="0"/>
              <a:t>: learn a value function by observing another agent’s behavior</a:t>
            </a:r>
          </a:p>
          <a:p>
            <a:pPr lvl="1"/>
            <a:r>
              <a:rPr lang="en-US" dirty="0" smtClean="0"/>
              <a:t>Theorems already in place:                   probably approximately aligned learning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alignment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484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ffee-sleepy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01"/>
          <a:stretch/>
        </p:blipFill>
        <p:spPr>
          <a:xfrm>
            <a:off x="0" y="260648"/>
            <a:ext cx="9235551" cy="6275679"/>
          </a:xfrm>
          <a:prstGeom prst="rect">
            <a:avLst/>
          </a:prstGeom>
        </p:spPr>
      </p:pic>
      <p:pic>
        <p:nvPicPr>
          <p:cNvPr id="5" name="Picture 4" descr="coffee-instant-huma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3645024"/>
            <a:ext cx="2188147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08752"/>
      </p:ext>
    </p:extLst>
  </p:cSld>
  <p:clrMapOvr>
    <a:masterClrMapping/>
  </p:clrMapOvr>
  <p:transition xmlns:p14="http://schemas.microsoft.com/office/powerpoint/2010/main" advClick="0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447800"/>
            <a:ext cx="8458200" cy="405245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Cooperative IRL: </a:t>
            </a:r>
          </a:p>
          <a:p>
            <a:pPr lvl="1"/>
            <a:r>
              <a:rPr lang="en-US" dirty="0" smtClean="0"/>
              <a:t>Learn a multiagent value function whose Nash equilibria optimize the payoff for humans</a:t>
            </a:r>
          </a:p>
          <a:p>
            <a:pPr lvl="1"/>
            <a:r>
              <a:rPr lang="en-US" dirty="0" smtClean="0"/>
              <a:t>Broad Bayesian prior for human payoff</a:t>
            </a:r>
          </a:p>
          <a:p>
            <a:pPr lvl="1"/>
            <a:r>
              <a:rPr lang="en-US" dirty="0" smtClean="0"/>
              <a:t>Risk-averse agent + neutral bias                           =&gt; cautious exploration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otential </a:t>
            </a:r>
            <a:r>
              <a:rPr lang="en-US" dirty="0"/>
              <a:t>loss (for humans) </a:t>
            </a:r>
            <a:r>
              <a:rPr lang="en-US" dirty="0" smtClean="0"/>
              <a:t>seems to depend on</a:t>
            </a:r>
          </a:p>
          <a:p>
            <a:pPr lvl="2"/>
            <a:r>
              <a:rPr lang="en-US" dirty="0" smtClean="0"/>
              <a:t>error </a:t>
            </a:r>
            <a:r>
              <a:rPr lang="en-US" dirty="0"/>
              <a:t>in payoff </a:t>
            </a:r>
            <a:r>
              <a:rPr lang="en-US" dirty="0" smtClean="0"/>
              <a:t>estimate</a:t>
            </a:r>
          </a:p>
          <a:p>
            <a:pPr lvl="2"/>
            <a:r>
              <a:rPr lang="en-US" dirty="0" smtClean="0"/>
              <a:t>agent intelligence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alignment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322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720273"/>
            <a:ext cx="7543800" cy="4052454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Obvious difficulties:</a:t>
            </a:r>
          </a:p>
          <a:p>
            <a:pPr lvl="1"/>
            <a:r>
              <a:rPr lang="en-US" sz="3200" dirty="0" smtClean="0"/>
              <a:t>Humans are irrational, inconsistent,  weak-willed, computationally limited</a:t>
            </a:r>
          </a:p>
          <a:p>
            <a:pPr lvl="1"/>
            <a:r>
              <a:rPr lang="en-US" sz="3200" dirty="0"/>
              <a:t>V</a:t>
            </a:r>
            <a:r>
              <a:rPr lang="en-US" sz="3200" dirty="0" smtClean="0"/>
              <a:t>alues differ across individuals          and cultures</a:t>
            </a:r>
          </a:p>
          <a:p>
            <a:pPr lvl="1"/>
            <a:r>
              <a:rPr lang="en-US" sz="3200" dirty="0" smtClean="0"/>
              <a:t>Individual behavior may reveal preferences that exist to optimize societal values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alignment contd.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21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720273"/>
            <a:ext cx="6913418" cy="4052454"/>
          </a:xfrm>
        </p:spPr>
        <p:txBody>
          <a:bodyPr/>
          <a:lstStyle/>
          <a:p>
            <a:r>
              <a:rPr lang="en-US" dirty="0" smtClean="0"/>
              <a:t>Vast </a:t>
            </a:r>
            <a:r>
              <a:rPr lang="en-US" dirty="0"/>
              <a:t>amounts of evidence for human behavior and </a:t>
            </a:r>
            <a:r>
              <a:rPr lang="en-US" i="1" dirty="0"/>
              <a:t>human attitudes towards that behavior</a:t>
            </a:r>
          </a:p>
          <a:p>
            <a:r>
              <a:rPr lang="en-US" dirty="0"/>
              <a:t>We need value alignment even for </a:t>
            </a:r>
            <a:r>
              <a:rPr lang="en-US" i="1" dirty="0"/>
              <a:t>subintelligent</a:t>
            </a:r>
            <a:r>
              <a:rPr lang="en-US" dirty="0"/>
              <a:t> systems in human environments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for optimism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199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2092953"/>
            <a:ext cx="8229601" cy="4132242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en-US" sz="4000" b="1" dirty="0" smtClean="0">
                <a:solidFill>
                  <a:srgbClr val="FFFFFF"/>
                </a:solidFill>
              </a:rPr>
              <a:t>or, “</a:t>
            </a:r>
            <a:r>
              <a:rPr lang="en-US" sz="4000" b="1" dirty="0" smtClean="0">
                <a:solidFill>
                  <a:srgbClr val="FFFF00"/>
                </a:solidFill>
              </a:rPr>
              <a:t>Yes, we may be driving towards a cliff, but I’m hoping we’ll run out of gas</a:t>
            </a:r>
            <a:r>
              <a:rPr lang="en-US" sz="4000" b="1" dirty="0" smtClean="0">
                <a:solidFill>
                  <a:srgbClr val="FFFFFF"/>
                </a:solidFill>
              </a:rPr>
              <a:t>”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7543800" cy="1625999"/>
          </a:xfrm>
        </p:spPr>
        <p:txBody>
          <a:bodyPr/>
          <a:lstStyle/>
          <a:p>
            <a:r>
              <a:rPr lang="en-US" dirty="0" smtClean="0"/>
              <a:t>Response 1: 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It’ll never happen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927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00163" y="2092953"/>
            <a:ext cx="7215237" cy="4132242"/>
          </a:xfrm>
        </p:spPr>
        <p:txBody>
          <a:bodyPr>
            <a:normAutofit fontScale="92500" lnSpcReduction="10000"/>
          </a:bodyPr>
          <a:lstStyle/>
          <a:p>
            <a:pPr marL="18288" indent="0">
              <a:buNone/>
            </a:pPr>
            <a:r>
              <a:rPr lang="en-US" dirty="0"/>
              <a:t>Sept 11, </a:t>
            </a:r>
            <a:r>
              <a:rPr lang="en-US" dirty="0" smtClean="0"/>
              <a:t>1933: Lord </a:t>
            </a:r>
            <a:r>
              <a:rPr lang="en-US" dirty="0"/>
              <a:t>Rutherford </a:t>
            </a:r>
            <a:r>
              <a:rPr lang="en-US" dirty="0" smtClean="0"/>
              <a:t>addressed BAAS: </a:t>
            </a:r>
            <a:r>
              <a:rPr lang="en-US" i="1" dirty="0" smtClean="0"/>
              <a:t>“Anyone </a:t>
            </a:r>
            <a:r>
              <a:rPr lang="en-US" i="1" dirty="0"/>
              <a:t>who looks for a source of power in the transformation of the atoms is talking moonshine</a:t>
            </a:r>
            <a:r>
              <a:rPr lang="en-US" i="1" dirty="0" smtClean="0"/>
              <a:t>.”</a:t>
            </a:r>
            <a:endParaRPr lang="en-US" i="1" dirty="0"/>
          </a:p>
          <a:p>
            <a:pPr marL="18288" indent="0">
              <a:buNone/>
            </a:pPr>
            <a:r>
              <a:rPr lang="en-US" dirty="0"/>
              <a:t>Sept 12, </a:t>
            </a:r>
            <a:r>
              <a:rPr lang="en-US" dirty="0" smtClean="0"/>
              <a:t>1933: Leo Szilard invented neutron-induced </a:t>
            </a:r>
            <a:r>
              <a:rPr lang="en-US" dirty="0"/>
              <a:t>nuclear chain </a:t>
            </a:r>
            <a:r>
              <a:rPr lang="en-US" dirty="0" smtClean="0"/>
              <a:t>reaction</a:t>
            </a:r>
          </a:p>
          <a:p>
            <a:pPr marL="18288" indent="0">
              <a:buNone/>
            </a:pPr>
            <a:r>
              <a:rPr lang="en-US" dirty="0" smtClean="0"/>
              <a:t>“</a:t>
            </a:r>
            <a:r>
              <a:rPr lang="en-US" i="1" dirty="0" smtClean="0"/>
              <a:t>We </a:t>
            </a:r>
            <a:r>
              <a:rPr lang="en-US" i="1" dirty="0"/>
              <a:t>switched everything off and went </a:t>
            </a:r>
            <a:r>
              <a:rPr lang="en-US" i="1" dirty="0" smtClean="0"/>
              <a:t>home. That </a:t>
            </a:r>
            <a:r>
              <a:rPr lang="en-US" i="1" dirty="0"/>
              <a:t>night, there was very little doubt in my mind that the world was headed for </a:t>
            </a:r>
            <a:r>
              <a:rPr lang="en-US" i="1" dirty="0" smtClean="0"/>
              <a:t>grief</a:t>
            </a:r>
            <a:r>
              <a:rPr lang="en-US" dirty="0" smtClean="0"/>
              <a:t>.”</a:t>
            </a:r>
            <a:endParaRPr lang="en-U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7543800" cy="1625999"/>
          </a:xfrm>
        </p:spPr>
        <p:txBody>
          <a:bodyPr/>
          <a:lstStyle/>
          <a:p>
            <a:r>
              <a:rPr lang="en-US" dirty="0" smtClean="0"/>
              <a:t>Response 1: 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It’ll never happen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96180"/>
            <a:ext cx="1499953" cy="18376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62400"/>
            <a:ext cx="1499953" cy="188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862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458200" cy="1625999"/>
          </a:xfrm>
        </p:spPr>
        <p:txBody>
          <a:bodyPr/>
          <a:lstStyle/>
          <a:p>
            <a:r>
              <a:rPr lang="en-US" dirty="0" smtClean="0"/>
              <a:t>Response 1b: 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It’s too soon to worry about it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16182" y="2119746"/>
            <a:ext cx="6913418" cy="4052454"/>
          </a:xfrm>
        </p:spPr>
        <p:txBody>
          <a:bodyPr>
            <a:normAutofit/>
          </a:bodyPr>
          <a:lstStyle/>
          <a:p>
            <a:r>
              <a:rPr lang="en-US" dirty="0"/>
              <a:t>A</a:t>
            </a:r>
            <a:r>
              <a:rPr lang="en-US" dirty="0" smtClean="0"/>
              <a:t> large asteroid will hit the Earth in 75 years. When should we worry</a:t>
            </a:r>
            <a:r>
              <a:rPr lang="en-US" dirty="0" smtClean="0"/>
              <a:t>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61674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458200" cy="1625999"/>
          </a:xfrm>
        </p:spPr>
        <p:txBody>
          <a:bodyPr/>
          <a:lstStyle/>
          <a:p>
            <a:r>
              <a:rPr lang="en-US" dirty="0" smtClean="0"/>
              <a:t>Response 1b: 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It’s too soon to worry about it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16182" y="2119746"/>
            <a:ext cx="7294418" cy="405245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“</a:t>
            </a:r>
            <a:r>
              <a:rPr lang="en-US" b="1" dirty="0">
                <a:solidFill>
                  <a:srgbClr val="FFFF00"/>
                </a:solidFill>
              </a:rPr>
              <a:t>I don’t work on </a:t>
            </a:r>
            <a:r>
              <a:rPr lang="en-US" b="1" dirty="0" smtClean="0">
                <a:solidFill>
                  <a:srgbClr val="FFFF00"/>
                </a:solidFill>
              </a:rPr>
              <a:t>[it] </a:t>
            </a:r>
            <a:r>
              <a:rPr lang="en-US" b="1" dirty="0">
                <a:solidFill>
                  <a:srgbClr val="FFFF00"/>
                </a:solidFill>
              </a:rPr>
              <a:t>for the same reason that I don’t work on combating overpopulation on the planet </a:t>
            </a:r>
            <a:r>
              <a:rPr lang="en-US" b="1" dirty="0" smtClean="0">
                <a:solidFill>
                  <a:srgbClr val="FFFF00"/>
                </a:solidFill>
              </a:rPr>
              <a:t>Mars</a:t>
            </a:r>
            <a:r>
              <a:rPr lang="en-US" dirty="0" smtClean="0"/>
              <a:t>” </a:t>
            </a:r>
            <a:r>
              <a:rPr lang="en-US" dirty="0" smtClean="0"/>
              <a:t>[[name omitted]]</a:t>
            </a:r>
            <a:endParaRPr lang="en-US" dirty="0" smtClean="0"/>
          </a:p>
          <a:p>
            <a:r>
              <a:rPr lang="en-US" dirty="0" smtClean="0"/>
              <a:t>OK, let’s continue this analogy: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ajor </a:t>
            </a:r>
            <a:r>
              <a:rPr lang="en-US" dirty="0" smtClean="0"/>
              <a:t>governments and corporations </a:t>
            </a:r>
            <a:r>
              <a:rPr lang="en-US" dirty="0" smtClean="0"/>
              <a:t>are</a:t>
            </a:r>
            <a:r>
              <a:rPr lang="en-US" dirty="0" smtClean="0"/>
              <a:t> spending </a:t>
            </a:r>
            <a:r>
              <a:rPr lang="en-US" dirty="0" smtClean="0"/>
              <a:t>billions of dollars </a:t>
            </a:r>
            <a:r>
              <a:rPr lang="en-US" dirty="0" smtClean="0"/>
              <a:t>to </a:t>
            </a:r>
            <a:r>
              <a:rPr lang="en-US" dirty="0" smtClean="0"/>
              <a:t>move all of humanity to </a:t>
            </a:r>
            <a:r>
              <a:rPr lang="en-US" dirty="0" smtClean="0"/>
              <a:t>Mars</a:t>
            </a:r>
            <a:endParaRPr lang="en-US" dirty="0"/>
          </a:p>
          <a:p>
            <a:pPr lvl="1"/>
            <a:r>
              <a:rPr lang="en-US" dirty="0" smtClean="0"/>
              <a:t>They haven’t thought about what </a:t>
            </a:r>
            <a:r>
              <a:rPr lang="en-US" dirty="0" smtClean="0"/>
              <a:t>we </a:t>
            </a:r>
            <a:r>
              <a:rPr lang="en-US" dirty="0" smtClean="0"/>
              <a:t>will </a:t>
            </a:r>
            <a:r>
              <a:rPr lang="en-US" dirty="0" smtClean="0"/>
              <a:t>eat and breathe </a:t>
            </a:r>
            <a:r>
              <a:rPr lang="en-US" dirty="0" smtClean="0"/>
              <a:t>when</a:t>
            </a:r>
            <a:r>
              <a:rPr lang="en-US" dirty="0" smtClean="0"/>
              <a:t> </a:t>
            </a:r>
            <a:r>
              <a:rPr lang="en-US" dirty="0" smtClean="0"/>
              <a:t>the plan </a:t>
            </a:r>
            <a:r>
              <a:rPr lang="en-US" dirty="0" smtClean="0"/>
              <a:t>succeeds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75881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458200" cy="1625999"/>
          </a:xfrm>
        </p:spPr>
        <p:txBody>
          <a:bodyPr/>
          <a:lstStyle/>
          <a:p>
            <a:r>
              <a:rPr lang="en-US" dirty="0" smtClean="0"/>
              <a:t>Response 1b: 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It’s too soon to worry about it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16182" y="2119746"/>
            <a:ext cx="6913418" cy="4052454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If </a:t>
            </a:r>
            <a:r>
              <a:rPr lang="en-US" sz="4000" dirty="0" smtClean="0"/>
              <a:t>only we had worried about global warming in the late 19</a:t>
            </a:r>
            <a:r>
              <a:rPr lang="en-US" sz="4000" baseline="30000" dirty="0" smtClean="0"/>
              <a:t>th</a:t>
            </a:r>
            <a:r>
              <a:rPr lang="en-US" sz="4000" dirty="0" smtClean="0"/>
              <a:t> C.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75881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458200" cy="1625999"/>
          </a:xfrm>
        </p:spPr>
        <p:txBody>
          <a:bodyPr/>
          <a:lstStyle/>
          <a:p>
            <a:r>
              <a:rPr lang="en-US" dirty="0" smtClean="0"/>
              <a:t>Response 2: 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It’s never happened before …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1316182" y="2119746"/>
            <a:ext cx="6913418" cy="4052454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en-US" dirty="0" smtClean="0"/>
              <a:t>“</a:t>
            </a:r>
            <a:r>
              <a:rPr lang="en-US" b="1" dirty="0" smtClean="0">
                <a:solidFill>
                  <a:srgbClr val="FFFF00"/>
                </a:solidFill>
              </a:rPr>
              <a:t>If you look at history you can find very few occasions when machines started killing millions of people</a:t>
            </a:r>
            <a:r>
              <a:rPr lang="en-US" dirty="0" smtClean="0"/>
              <a:t>.</a:t>
            </a:r>
            <a:r>
              <a:rPr lang="en-US" dirty="0" smtClean="0"/>
              <a:t>”</a:t>
            </a:r>
          </a:p>
          <a:p>
            <a:pPr marL="18288" indent="0">
              <a:buNone/>
            </a:pPr>
            <a:r>
              <a:rPr lang="en-US" dirty="0" smtClean="0"/>
              <a:t>[[name omitted]]</a:t>
            </a:r>
            <a:r>
              <a:rPr lang="en-US" dirty="0" smtClean="0"/>
              <a:t>, </a:t>
            </a:r>
            <a:r>
              <a:rPr lang="en-US" dirty="0" smtClean="0"/>
              <a:t>ICML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648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458200" cy="1625999"/>
          </a:xfrm>
        </p:spPr>
        <p:txBody>
          <a:bodyPr/>
          <a:lstStyle/>
          <a:p>
            <a:r>
              <a:rPr lang="en-US" dirty="0" smtClean="0"/>
              <a:t>Response </a:t>
            </a:r>
            <a:r>
              <a:rPr lang="en-US" dirty="0"/>
              <a:t>3</a:t>
            </a:r>
            <a:r>
              <a:rPr lang="en-US" dirty="0" smtClean="0"/>
              <a:t>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400" dirty="0" smtClean="0">
                <a:solidFill>
                  <a:srgbClr val="FFFF00"/>
                </a:solidFill>
              </a:rPr>
              <a:t>You’re just anthropomorphizing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1316182" y="2043546"/>
            <a:ext cx="7142018" cy="4052454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en-US" dirty="0" smtClean="0"/>
              <a:t>“</a:t>
            </a:r>
            <a:r>
              <a:rPr lang="en-US" b="1" dirty="0" smtClean="0">
                <a:solidFill>
                  <a:srgbClr val="FFFF00"/>
                </a:solidFill>
              </a:rPr>
              <a:t>survival instinct and desire to have access to resources … there’s no reason that machines will have </a:t>
            </a:r>
            <a:r>
              <a:rPr lang="en-US" b="1" dirty="0" smtClean="0">
                <a:solidFill>
                  <a:srgbClr val="FFFF00"/>
                </a:solidFill>
              </a:rPr>
              <a:t>that</a:t>
            </a:r>
            <a:r>
              <a:rPr lang="en-US" dirty="0" smtClean="0"/>
              <a:t>.</a:t>
            </a:r>
            <a:r>
              <a:rPr lang="en-US" dirty="0" smtClean="0"/>
              <a:t>”</a:t>
            </a:r>
          </a:p>
          <a:p>
            <a:pPr marL="18288" indent="0">
              <a:buNone/>
            </a:pPr>
            <a:r>
              <a:rPr lang="en-US" dirty="0" smtClean="0"/>
              <a:t>[[name omitted]], </a:t>
            </a:r>
            <a:r>
              <a:rPr lang="en-US" dirty="0" smtClean="0"/>
              <a:t>ICML,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223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458200" cy="1625999"/>
          </a:xfrm>
        </p:spPr>
        <p:txBody>
          <a:bodyPr/>
          <a:lstStyle/>
          <a:p>
            <a:r>
              <a:rPr lang="en-US" dirty="0" smtClean="0"/>
              <a:t>Response </a:t>
            </a:r>
            <a:r>
              <a:rPr lang="en-US" dirty="0" smtClean="0"/>
              <a:t>3b</a:t>
            </a:r>
            <a:r>
              <a:rPr lang="en-US" dirty="0" smtClean="0"/>
              <a:t>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400" dirty="0" smtClean="0">
                <a:solidFill>
                  <a:srgbClr val="FFFF00"/>
                </a:solidFill>
              </a:rPr>
              <a:t>You’re just </a:t>
            </a:r>
            <a:r>
              <a:rPr lang="en-US" sz="4400" dirty="0" err="1" smtClean="0">
                <a:solidFill>
                  <a:srgbClr val="FFFF00"/>
                </a:solidFill>
              </a:rPr>
              <a:t>andromorphizing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1316182" y="2043546"/>
            <a:ext cx="6913418" cy="405245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“</a:t>
            </a:r>
            <a:r>
              <a:rPr lang="en-US" b="1" dirty="0">
                <a:solidFill>
                  <a:srgbClr val="FFFF00"/>
                </a:solidFill>
              </a:rPr>
              <a:t>AI dystopias </a:t>
            </a:r>
            <a:r>
              <a:rPr lang="en-US" b="1" dirty="0" smtClean="0">
                <a:solidFill>
                  <a:srgbClr val="FFFF00"/>
                </a:solidFill>
              </a:rPr>
              <a:t>… project </a:t>
            </a:r>
            <a:r>
              <a:rPr lang="en-US" b="1" dirty="0">
                <a:solidFill>
                  <a:srgbClr val="FFFF00"/>
                </a:solidFill>
              </a:rPr>
              <a:t>a parochial alpha-male psychology onto the concept of </a:t>
            </a:r>
            <a:r>
              <a:rPr lang="en-US" b="1" dirty="0" smtClean="0">
                <a:solidFill>
                  <a:srgbClr val="FFFF00"/>
                </a:solidFill>
              </a:rPr>
              <a:t>intelligence. </a:t>
            </a:r>
            <a:r>
              <a:rPr lang="en-US" b="1" dirty="0">
                <a:solidFill>
                  <a:srgbClr val="FFFF00"/>
                </a:solidFill>
              </a:rPr>
              <a:t>… It’s telling that many of our techno-prophets can’t entertain the possibility that artificial intelligence will naturally develop along female </a:t>
            </a:r>
            <a:r>
              <a:rPr lang="en-US" b="1" dirty="0" smtClean="0">
                <a:solidFill>
                  <a:srgbClr val="FFFF00"/>
                </a:solidFill>
              </a:rPr>
              <a:t>lines</a:t>
            </a:r>
            <a:r>
              <a:rPr lang="en-US" dirty="0" smtClean="0"/>
              <a:t>.”</a:t>
            </a:r>
          </a:p>
          <a:p>
            <a:pPr marL="18288" indent="0">
              <a:buNone/>
            </a:pPr>
            <a:r>
              <a:rPr lang="en-US" dirty="0"/>
              <a:t>	</a:t>
            </a:r>
            <a:r>
              <a:rPr lang="en-US" dirty="0" smtClean="0"/>
              <a:t>Steven Pinker, </a:t>
            </a:r>
            <a:r>
              <a:rPr lang="en-US" dirty="0" err="1" smtClean="0"/>
              <a:t>edge.org</a:t>
            </a:r>
            <a:r>
              <a:rPr lang="en-US" dirty="0" smtClean="0"/>
              <a:t>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851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1" y="2092953"/>
            <a:ext cx="7644492" cy="4132242"/>
          </a:xfrm>
        </p:spPr>
        <p:txBody>
          <a:bodyPr>
            <a:normAutofit/>
          </a:bodyPr>
          <a:lstStyle/>
          <a:p>
            <a:r>
              <a:rPr lang="en-US" dirty="0" err="1" smtClean="0"/>
              <a:t>Asilomar</a:t>
            </a:r>
            <a:r>
              <a:rPr lang="en-US" dirty="0" smtClean="0"/>
              <a:t> Workshop </a:t>
            </a:r>
            <a:r>
              <a:rPr lang="en-US" dirty="0"/>
              <a:t>(</a:t>
            </a:r>
            <a:r>
              <a:rPr lang="en-US" dirty="0" smtClean="0"/>
              <a:t>1975)</a:t>
            </a:r>
            <a:r>
              <a:rPr lang="en-US" dirty="0"/>
              <a:t>: </a:t>
            </a:r>
            <a:r>
              <a:rPr lang="en-US" dirty="0" smtClean="0"/>
              <a:t>self-imposed restrictions on recombinant DNA experiments</a:t>
            </a:r>
          </a:p>
          <a:p>
            <a:r>
              <a:rPr lang="en-US" dirty="0" smtClean="0"/>
              <a:t>Industry adherence enforced by FDA ban on human </a:t>
            </a:r>
            <a:r>
              <a:rPr lang="en-US" dirty="0" err="1" smtClean="0"/>
              <a:t>germline</a:t>
            </a:r>
            <a:r>
              <a:rPr lang="en-US" dirty="0" smtClean="0"/>
              <a:t> modification</a:t>
            </a:r>
          </a:p>
          <a:p>
            <a:r>
              <a:rPr lang="en-US" dirty="0" smtClean="0"/>
              <a:t>Pervasive* culture of risk analysis and awareness of societal consequences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458200" cy="1625999"/>
          </a:xfrm>
        </p:spPr>
        <p:txBody>
          <a:bodyPr/>
          <a:lstStyle/>
          <a:p>
            <a:r>
              <a:rPr lang="en-US" dirty="0" smtClean="0"/>
              <a:t>Response </a:t>
            </a:r>
            <a:r>
              <a:rPr lang="en-US" dirty="0" smtClean="0"/>
              <a:t>4: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You can’t control research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35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90600" y="2092953"/>
            <a:ext cx="7970073" cy="4132242"/>
          </a:xfrm>
        </p:spPr>
        <p:txBody>
          <a:bodyPr>
            <a:normAutofit/>
          </a:bodyPr>
          <a:lstStyle/>
          <a:p>
            <a:r>
              <a:rPr lang="en-US" dirty="0" smtClean="0"/>
              <a:t>The goal is not to stop AI research</a:t>
            </a:r>
          </a:p>
          <a:p>
            <a:r>
              <a:rPr lang="en-US" dirty="0" smtClean="0"/>
              <a:t>The idea is to </a:t>
            </a:r>
            <a:r>
              <a:rPr lang="en-US" b="1" i="1" dirty="0" smtClean="0"/>
              <a:t>allow it to continue </a:t>
            </a:r>
            <a:r>
              <a:rPr lang="en-US" dirty="0" smtClean="0"/>
              <a:t>by ensuring that outcomes are beneficial</a:t>
            </a:r>
          </a:p>
          <a:p>
            <a:r>
              <a:rPr lang="en-US" dirty="0" smtClean="0"/>
              <a:t>Solving this problem should be an intrinsic part of the field, just as containment is a part of fusion research</a:t>
            </a:r>
          </a:p>
          <a:p>
            <a:r>
              <a:rPr lang="en-US" b="1" i="1" dirty="0" smtClean="0">
                <a:solidFill>
                  <a:srgbClr val="10FF03"/>
                </a:solidFill>
              </a:rPr>
              <a:t>It isn’t “Ethics of AI”, it’s common sense!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458200" cy="1625999"/>
          </a:xfrm>
        </p:spPr>
        <p:txBody>
          <a:bodyPr/>
          <a:lstStyle/>
          <a:p>
            <a:r>
              <a:rPr lang="en-US" dirty="0" smtClean="0"/>
              <a:t>Response </a:t>
            </a:r>
            <a:r>
              <a:rPr lang="en-US" dirty="0" smtClean="0"/>
              <a:t>4b: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You’re just Luddites!!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34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8288" indent="0">
              <a:buNone/>
            </a:pPr>
            <a:r>
              <a:rPr lang="en-US" dirty="0" smtClean="0"/>
              <a:t>In this process [of science], 50 years are as a day in the life of an individual. … </a:t>
            </a:r>
          </a:p>
          <a:p>
            <a:pPr marL="18288" indent="0">
              <a:buNone/>
            </a:pPr>
            <a:r>
              <a:rPr lang="en-US" dirty="0" smtClean="0"/>
              <a:t>The individual scientist must work as a part of a process whose timescale is so long that he himself can contemplate only a very limited sector of it. …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Wiener, contd.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348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8288" indent="0">
              <a:buNone/>
            </a:pPr>
            <a:r>
              <a:rPr lang="en-US" dirty="0" smtClean="0"/>
              <a:t>For the individual scientist, </a:t>
            </a:r>
            <a:r>
              <a:rPr lang="en-US" dirty="0" smtClean="0"/>
              <a:t>[this] requires </a:t>
            </a:r>
            <a:r>
              <a:rPr lang="en-US" dirty="0" smtClean="0"/>
              <a:t>an imaginative forward glance at history which is difficult, exacting, and only partially achievable. … </a:t>
            </a:r>
          </a:p>
          <a:p>
            <a:pPr marL="18288" indent="0">
              <a:buNone/>
            </a:pPr>
            <a:r>
              <a:rPr lang="en-US" b="1" u="sng" dirty="0" smtClean="0"/>
              <a:t>We must always exert the full strength of our imagination to examine where the full use of our new modalities may lead us.</a:t>
            </a:r>
            <a:endParaRPr lang="en-US" b="1" u="sn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Wiener, contd.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19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AI community is moving with increasing speed towards the biggest event in human history</a:t>
            </a:r>
          </a:p>
          <a:p>
            <a:r>
              <a:rPr lang="en-US" dirty="0" smtClean="0"/>
              <a:t>What to do? Expand the definition of the field!</a:t>
            </a:r>
          </a:p>
          <a:p>
            <a:pPr lvl="1"/>
            <a:r>
              <a:rPr lang="en-US" dirty="0" smtClean="0"/>
              <a:t>Pure intelligence is not enough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93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Elemental.thmx</Template>
  <TotalTime>69258</TotalTime>
  <Words>1839</Words>
  <Application>Microsoft Macintosh PowerPoint</Application>
  <PresentationFormat>On-screen Show (4:3)</PresentationFormat>
  <Paragraphs>209</Paragraphs>
  <Slides>57</Slides>
  <Notes>5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Elemental</vt:lpstr>
      <vt:lpstr>Killer Robots, the End of Humanity, and All That What’s a good AI researcher to do?</vt:lpstr>
      <vt:lpstr>PowerPoint Presentation</vt:lpstr>
      <vt:lpstr>PowerPoint Presentation</vt:lpstr>
      <vt:lpstr>PowerPoint Presentation</vt:lpstr>
      <vt:lpstr>PowerPoint Presentation</vt:lpstr>
      <vt:lpstr>OK, what else??</vt:lpstr>
      <vt:lpstr>Why are we doing AI?</vt:lpstr>
      <vt:lpstr>Progress is accelerating</vt:lpstr>
      <vt:lpstr>PowerPoint Presentation</vt:lpstr>
      <vt:lpstr>Lethal autonomous weapons systems</vt:lpstr>
      <vt:lpstr>Timeline</vt:lpstr>
      <vt:lpstr>Are these things real?</vt:lpstr>
      <vt:lpstr>DARPA CODE program</vt:lpstr>
      <vt:lpstr>PowerPoint Presentation</vt:lpstr>
      <vt:lpstr>PowerPoint Presentation</vt:lpstr>
      <vt:lpstr>Physical limits</vt:lpstr>
      <vt:lpstr>What to do?</vt:lpstr>
      <vt:lpstr>PowerPoint Presentation</vt:lpstr>
      <vt:lpstr>The end of jobs?</vt:lpstr>
      <vt:lpstr>What to do?</vt:lpstr>
      <vt:lpstr>PowerPoint Presentation</vt:lpstr>
      <vt:lpstr>The preamble</vt:lpstr>
      <vt:lpstr>PowerPoint Presentation</vt:lpstr>
      <vt:lpstr>Making better decisions</vt:lpstr>
      <vt:lpstr>What if we succeed?</vt:lpstr>
      <vt:lpstr>This needs serious thought</vt:lpstr>
      <vt:lpstr>Non-serious thoughts</vt:lpstr>
      <vt:lpstr>PowerPoint Presentation</vt:lpstr>
      <vt:lpstr>Non-serious thoughts</vt:lpstr>
      <vt:lpstr>PowerPoint Presentation</vt:lpstr>
      <vt:lpstr>Non-serious thoughts</vt:lpstr>
      <vt:lpstr>PowerPoint Presentation</vt:lpstr>
      <vt:lpstr>What’s bad about better AI?</vt:lpstr>
      <vt:lpstr>Value misalignment</vt:lpstr>
      <vt:lpstr>Value misalignment</vt:lpstr>
      <vt:lpstr>Instrumental goals</vt:lpstr>
      <vt:lpstr>PowerPoint Presentation</vt:lpstr>
      <vt:lpstr>Proposal</vt:lpstr>
      <vt:lpstr>Some ideas</vt:lpstr>
      <vt:lpstr>Value alignment</vt:lpstr>
      <vt:lpstr>PowerPoint Presentation</vt:lpstr>
      <vt:lpstr>Value alignment</vt:lpstr>
      <vt:lpstr>Value alignment contd.</vt:lpstr>
      <vt:lpstr>Reasons for optimism</vt:lpstr>
      <vt:lpstr>Response 1:  It’ll never happen</vt:lpstr>
      <vt:lpstr>Response 1:  It’ll never happen</vt:lpstr>
      <vt:lpstr>Response 1b:  It’s too soon to worry about it</vt:lpstr>
      <vt:lpstr>Response 1b:  It’s too soon to worry about it</vt:lpstr>
      <vt:lpstr>Response 1b:  It’s too soon to worry about it</vt:lpstr>
      <vt:lpstr>Response 2:  It’s never happened before …</vt:lpstr>
      <vt:lpstr>Response 3:  You’re just anthropomorphizing</vt:lpstr>
      <vt:lpstr>Response 3b:  You’re just andromorphizing</vt:lpstr>
      <vt:lpstr>Response 4:  You can’t control research</vt:lpstr>
      <vt:lpstr>Response 4b:  You’re just Luddites!!</vt:lpstr>
      <vt:lpstr>Wiener, contd.</vt:lpstr>
      <vt:lpstr>Wiener, contd.</vt:lpstr>
      <vt:lpstr>Summary</vt:lpstr>
    </vt:vector>
  </TitlesOfParts>
  <Company>UC Berkeley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of AI: What if We Succeed?</dc:title>
  <dc:creator>Stuart Russell</dc:creator>
  <cp:lastModifiedBy>Stuart Russell</cp:lastModifiedBy>
  <cp:revision>218</cp:revision>
  <dcterms:created xsi:type="dcterms:W3CDTF">2013-08-02T15:33:16Z</dcterms:created>
  <dcterms:modified xsi:type="dcterms:W3CDTF">2015-07-29T16:34:17Z</dcterms:modified>
</cp:coreProperties>
</file>