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unknown"/>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29"/>
  </p:notesMasterIdLst>
  <p:sldIdLst>
    <p:sldId id="256" r:id="rId2"/>
    <p:sldId id="393" r:id="rId3"/>
    <p:sldId id="394" r:id="rId4"/>
    <p:sldId id="415" r:id="rId5"/>
    <p:sldId id="416" r:id="rId6"/>
    <p:sldId id="425" r:id="rId7"/>
    <p:sldId id="400" r:id="rId8"/>
    <p:sldId id="398" r:id="rId9"/>
    <p:sldId id="417" r:id="rId10"/>
    <p:sldId id="399" r:id="rId11"/>
    <p:sldId id="412" r:id="rId12"/>
    <p:sldId id="401" r:id="rId13"/>
    <p:sldId id="418" r:id="rId14"/>
    <p:sldId id="402" r:id="rId15"/>
    <p:sldId id="419" r:id="rId16"/>
    <p:sldId id="420" r:id="rId17"/>
    <p:sldId id="421" r:id="rId18"/>
    <p:sldId id="422" r:id="rId19"/>
    <p:sldId id="403" r:id="rId20"/>
    <p:sldId id="423" r:id="rId21"/>
    <p:sldId id="405" r:id="rId22"/>
    <p:sldId id="406" r:id="rId23"/>
    <p:sldId id="413" r:id="rId24"/>
    <p:sldId id="409" r:id="rId25"/>
    <p:sldId id="424" r:id="rId26"/>
    <p:sldId id="410" r:id="rId27"/>
    <p:sldId id="411"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FF0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p:scale>
          <a:sx n="85" d="100"/>
          <a:sy n="85" d="100"/>
        </p:scale>
        <p:origin x="-1152" y="-3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B96A90-FF2D-A344-AF44-F84767C383C9}" type="datetimeFigureOut">
              <a:rPr lang="en-US" smtClean="0"/>
              <a:t>4/9/15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939B6-718A-E04C-9CBF-1FE0695B4D7E}" type="slidenum">
              <a:rPr lang="en-US" smtClean="0"/>
              <a:t>‹#›</a:t>
            </a:fld>
            <a:endParaRPr lang="en-US"/>
          </a:p>
        </p:txBody>
      </p:sp>
    </p:spTree>
    <p:extLst>
      <p:ext uri="{BB962C8B-B14F-4D97-AF65-F5344CB8AC3E}">
        <p14:creationId xmlns:p14="http://schemas.microsoft.com/office/powerpoint/2010/main" val="41033699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Mr.</a:t>
            </a:r>
            <a:r>
              <a:rPr lang="en-US" baseline="0" dirty="0" smtClean="0"/>
              <a:t> Chairman, distinguished colleagues, thank you for this opportunity to present some remarks</a:t>
            </a:r>
            <a:r>
              <a:rPr lang="en-US" sz="1200" kern="1200" dirty="0" smtClean="0">
                <a:solidFill>
                  <a:schemeClr val="tx1"/>
                </a:solidFill>
                <a:effectLst/>
                <a:latin typeface="+mn-lt"/>
                <a:ea typeface="+mn-ea"/>
                <a:cs typeface="+mn-cs"/>
              </a:rPr>
              <a:t>. I’d like also to thank</a:t>
            </a:r>
            <a:r>
              <a:rPr lang="en-US" sz="1200" kern="1200" baseline="0" dirty="0" smtClean="0">
                <a:solidFill>
                  <a:schemeClr val="tx1"/>
                </a:solidFill>
                <a:effectLst/>
                <a:latin typeface="+mn-lt"/>
                <a:ea typeface="+mn-ea"/>
                <a:cs typeface="+mn-cs"/>
              </a:rPr>
              <a:t> the entire CCW assembly for its wisdom in initiating these discussions before the fact. Let me also apologize for the relative lack of involvement of the technical community, with some notable exceptions.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E6939B6-718A-E04C-9CBF-1FE0695B4D7E}" type="slidenum">
              <a:rPr lang="en-US" smtClean="0"/>
              <a:t>1</a:t>
            </a:fld>
            <a:endParaRPr lang="en-US"/>
          </a:p>
        </p:txBody>
      </p:sp>
    </p:spTree>
    <p:extLst>
      <p:ext uri="{BB962C8B-B14F-4D97-AF65-F5344CB8AC3E}">
        <p14:creationId xmlns:p14="http://schemas.microsoft.com/office/powerpoint/2010/main" val="2525520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no mystery here –</a:t>
            </a:r>
            <a:r>
              <a:rPr lang="en-US" baseline="0" dirty="0" smtClean="0"/>
              <a:t> it’s simply a matter of decision quality.</a:t>
            </a:r>
            <a:endParaRPr lang="en-US" dirty="0"/>
          </a:p>
        </p:txBody>
      </p:sp>
      <p:sp>
        <p:nvSpPr>
          <p:cNvPr id="4" name="Slide Number Placeholder 3"/>
          <p:cNvSpPr>
            <a:spLocks noGrp="1"/>
          </p:cNvSpPr>
          <p:nvPr>
            <p:ph type="sldNum" sz="quarter" idx="10"/>
          </p:nvPr>
        </p:nvSpPr>
        <p:spPr/>
        <p:txBody>
          <a:bodyPr/>
          <a:lstStyle/>
          <a:p>
            <a:fld id="{2E6939B6-718A-E04C-9CBF-1FE0695B4D7E}" type="slidenum">
              <a:rPr lang="en-US" smtClean="0"/>
              <a:t>3</a:t>
            </a:fld>
            <a:endParaRPr lang="en-US"/>
          </a:p>
        </p:txBody>
      </p:sp>
    </p:spTree>
    <p:extLst>
      <p:ext uri="{BB962C8B-B14F-4D97-AF65-F5344CB8AC3E}">
        <p14:creationId xmlns:p14="http://schemas.microsoft.com/office/powerpoint/2010/main" val="716068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a:xfrm>
            <a:off x="6172200" y="6154738"/>
            <a:ext cx="2133600" cy="365125"/>
          </a:xfrm>
          <a:prstGeom prst="rect">
            <a:avLst/>
          </a:prstGeom>
        </p:spPr>
        <p:txBody>
          <a:bodyPr/>
          <a:lstStyle/>
          <a:p>
            <a:fld id="{2069C06D-4ED8-42C6-905D-CA84CA1B6CBF}" type="datetime2">
              <a:rPr lang="en-US" smtClean="0"/>
              <a:t>Thursday, April 9, 15</a:t>
            </a:fld>
            <a:endParaRPr lang="en-US" dirty="0"/>
          </a:p>
        </p:txBody>
      </p:sp>
      <p:sp>
        <p:nvSpPr>
          <p:cNvPr id="16" name="Slide Number Placeholder 15"/>
          <p:cNvSpPr>
            <a:spLocks noGrp="1"/>
          </p:cNvSpPr>
          <p:nvPr>
            <p:ph type="sldNum" sz="quarter" idx="11"/>
          </p:nvPr>
        </p:nvSpPr>
        <p:spPr/>
        <p:txBody>
          <a:bodyPr/>
          <a:lstStyle/>
          <a:p>
            <a:fld id="{1789C0F2-17E0-497A-9BBE-0C73201AAFE3}" type="slidenum">
              <a:rPr lang="en-US" smtClean="0"/>
              <a:pPr/>
              <a:t>‹#›</a:t>
            </a:fld>
            <a:endParaRPr lang="en-US" dirty="0"/>
          </a:p>
        </p:txBody>
      </p:sp>
      <p:sp>
        <p:nvSpPr>
          <p:cNvPr id="17" name="Footer Placeholder 16"/>
          <p:cNvSpPr>
            <a:spLocks noGrp="1"/>
          </p:cNvSpPr>
          <p:nvPr>
            <p:ph type="ftr" sz="quarter" idx="12"/>
          </p:nvPr>
        </p:nvSpPr>
        <p:spPr>
          <a:xfrm>
            <a:off x="822960" y="6154738"/>
            <a:ext cx="4572000" cy="365125"/>
          </a:xfrm>
          <a:prstGeom prst="rect">
            <a:avLst/>
          </a:prstGeom>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a:xfrm>
            <a:off x="6172200" y="6154738"/>
            <a:ext cx="2133600" cy="365125"/>
          </a:xfrm>
          <a:prstGeom prst="rect">
            <a:avLst/>
          </a:prstGeom>
        </p:spPr>
        <p:txBody>
          <a:bodyPr/>
          <a:lstStyle/>
          <a:p>
            <a:fld id="{14CB1CAA-32CD-4B55-B92A-B8F0843CACF4}" type="datetime2">
              <a:rPr lang="en-US" smtClean="0"/>
              <a:t>Thursday, April 9, 15</a:t>
            </a:fld>
            <a:endParaRPr lang="en-US" dirty="0"/>
          </a:p>
        </p:txBody>
      </p:sp>
      <p:sp>
        <p:nvSpPr>
          <p:cNvPr id="15" name="Slide Number Placeholder 14"/>
          <p:cNvSpPr>
            <a:spLocks noGrp="1"/>
          </p:cNvSpPr>
          <p:nvPr>
            <p:ph type="sldNum" sz="quarter" idx="11"/>
          </p:nvPr>
        </p:nvSpPr>
        <p:spPr/>
        <p:txBody>
          <a:bodyPr/>
          <a:lstStyle/>
          <a:p>
            <a:fld id="{1789C0F2-17E0-497A-9BBE-0C73201AAFE3}" type="slidenum">
              <a:rPr lang="en-US" smtClean="0"/>
              <a:pPr/>
              <a:t>‹#›</a:t>
            </a:fld>
            <a:endParaRPr lang="en-US" dirty="0"/>
          </a:p>
        </p:txBody>
      </p:sp>
      <p:sp>
        <p:nvSpPr>
          <p:cNvPr id="16" name="Footer Placeholder 15"/>
          <p:cNvSpPr>
            <a:spLocks noGrp="1"/>
          </p:cNvSpPr>
          <p:nvPr>
            <p:ph type="ftr" sz="quarter" idx="12"/>
          </p:nvPr>
        </p:nvSpPr>
        <p:spPr>
          <a:xfrm>
            <a:off x="822960" y="6154738"/>
            <a:ext cx="4572000" cy="365125"/>
          </a:xfrm>
          <a:prstGeom prst="rect">
            <a:avLst/>
          </a:prstGeom>
        </p:spPr>
        <p:txBody>
          <a:body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a:xfrm>
            <a:off x="6172200" y="6154738"/>
            <a:ext cx="2133600" cy="365125"/>
          </a:xfrm>
          <a:prstGeom prst="rect">
            <a:avLst/>
          </a:prstGeom>
        </p:spPr>
        <p:txBody>
          <a:bodyPr/>
          <a:lstStyle/>
          <a:p>
            <a:fld id="{3AD8CDC4-3D19-4983-B478-82F6B8E5AB66}" type="datetime2">
              <a:rPr lang="en-US" smtClean="0"/>
              <a:t>Thursday, April 9, 15</a:t>
            </a:fld>
            <a:endParaRPr lang="en-US" dirty="0"/>
          </a:p>
        </p:txBody>
      </p:sp>
      <p:sp>
        <p:nvSpPr>
          <p:cNvPr id="13" name="Slide Number Placeholder 12"/>
          <p:cNvSpPr>
            <a:spLocks noGrp="1"/>
          </p:cNvSpPr>
          <p:nvPr>
            <p:ph type="sldNum" sz="quarter" idx="11"/>
          </p:nvPr>
        </p:nvSpPr>
        <p:spPr/>
        <p:txBody>
          <a:bodyPr/>
          <a:lstStyle/>
          <a:p>
            <a:fld id="{1789C0F2-17E0-497A-9BBE-0C73201AAFE3}" type="slidenum">
              <a:rPr lang="en-US" smtClean="0"/>
              <a:pPr/>
              <a:t>‹#›</a:t>
            </a:fld>
            <a:endParaRPr lang="en-US" dirty="0"/>
          </a:p>
        </p:txBody>
      </p:sp>
      <p:sp>
        <p:nvSpPr>
          <p:cNvPr id="14" name="Footer Placeholder 13"/>
          <p:cNvSpPr>
            <a:spLocks noGrp="1"/>
          </p:cNvSpPr>
          <p:nvPr>
            <p:ph type="ftr" sz="quarter" idx="12"/>
          </p:nvPr>
        </p:nvSpPr>
        <p:spPr>
          <a:xfrm>
            <a:off x="822960" y="6154738"/>
            <a:ext cx="4572000" cy="365125"/>
          </a:xfrm>
          <a:prstGeom prst="rect">
            <a:avLst/>
          </a:prstGeom>
        </p:spPr>
        <p:txBody>
          <a:bodyPr/>
          <a:lstStyle/>
          <a:p>
            <a:endParaRPr lang="en-US" dirty="0"/>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a:xfrm>
            <a:off x="6172200" y="6154738"/>
            <a:ext cx="2133600" cy="365125"/>
          </a:xfrm>
          <a:prstGeom prst="rect">
            <a:avLst/>
          </a:prstGeom>
        </p:spPr>
        <p:txBody>
          <a:bodyPr/>
          <a:lstStyle/>
          <a:p>
            <a:fld id="{84B82477-D5D3-4181-8C11-75D0F2433A87}" type="datetime2">
              <a:rPr lang="en-US" smtClean="0"/>
              <a:t>Thursday, April 9, 15</a:t>
            </a:fld>
            <a:endParaRPr lang="en-US" dirty="0"/>
          </a:p>
        </p:txBody>
      </p:sp>
      <p:sp>
        <p:nvSpPr>
          <p:cNvPr id="9" name="Slide Number Placeholder 8"/>
          <p:cNvSpPr>
            <a:spLocks noGrp="1"/>
          </p:cNvSpPr>
          <p:nvPr>
            <p:ph type="sldNum" sz="quarter" idx="11"/>
          </p:nvPr>
        </p:nvSpPr>
        <p:spPr/>
        <p:txBody>
          <a:bodyPr/>
          <a:lstStyle/>
          <a:p>
            <a:fld id="{1789C0F2-17E0-497A-9BBE-0C73201AAFE3}" type="slidenum">
              <a:rPr lang="en-US" smtClean="0"/>
              <a:pPr/>
              <a:t>‹#›</a:t>
            </a:fld>
            <a:endParaRPr lang="en-US" dirty="0"/>
          </a:p>
        </p:txBody>
      </p:sp>
      <p:sp>
        <p:nvSpPr>
          <p:cNvPr id="10" name="Footer Placeholder 9"/>
          <p:cNvSpPr>
            <a:spLocks noGrp="1"/>
          </p:cNvSpPr>
          <p:nvPr>
            <p:ph type="ftr" sz="quarter" idx="12"/>
          </p:nvPr>
        </p:nvSpPr>
        <p:spPr>
          <a:xfrm>
            <a:off x="822960" y="6154738"/>
            <a:ext cx="4572000" cy="365125"/>
          </a:xfrm>
          <a:prstGeom prst="rect">
            <a:avLst/>
          </a:prstGeom>
        </p:spPr>
        <p:txBody>
          <a:bodyPr/>
          <a:lstStyle/>
          <a:p>
            <a:endParaRPr lang="en-US" dirty="0"/>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a:xfrm>
            <a:off x="6172200" y="6154738"/>
            <a:ext cx="2133600" cy="365125"/>
          </a:xfrm>
          <a:prstGeom prst="rect">
            <a:avLst/>
          </a:prstGeom>
        </p:spPr>
        <p:txBody>
          <a:bodyPr/>
          <a:lstStyle/>
          <a:p>
            <a:fld id="{213E253B-1893-4367-8BAE-DF4BC10DC578}" type="datetime2">
              <a:rPr lang="en-US" smtClean="0"/>
              <a:t>Thursday, April 9, 15</a:t>
            </a:fld>
            <a:endParaRPr lang="en-US" dirty="0"/>
          </a:p>
        </p:txBody>
      </p:sp>
      <p:sp>
        <p:nvSpPr>
          <p:cNvPr id="15" name="Slide Number Placeholder 14"/>
          <p:cNvSpPr>
            <a:spLocks noGrp="1"/>
          </p:cNvSpPr>
          <p:nvPr>
            <p:ph type="sldNum" sz="quarter" idx="11"/>
          </p:nvPr>
        </p:nvSpPr>
        <p:spPr/>
        <p:txBody>
          <a:bodyPr/>
          <a:lstStyle/>
          <a:p>
            <a:fld id="{1789C0F2-17E0-497A-9BBE-0C73201AAFE3}" type="slidenum">
              <a:rPr lang="en-US" smtClean="0"/>
              <a:pPr/>
              <a:t>‹#›</a:t>
            </a:fld>
            <a:endParaRPr lang="en-US" dirty="0"/>
          </a:p>
        </p:txBody>
      </p:sp>
      <p:sp>
        <p:nvSpPr>
          <p:cNvPr id="16" name="Footer Placeholder 15"/>
          <p:cNvSpPr>
            <a:spLocks noGrp="1"/>
          </p:cNvSpPr>
          <p:nvPr>
            <p:ph type="ftr" sz="quarter" idx="12"/>
          </p:nvPr>
        </p:nvSpPr>
        <p:spPr>
          <a:xfrm>
            <a:off x="822960" y="6154738"/>
            <a:ext cx="4572000" cy="365125"/>
          </a:xfrm>
          <a:prstGeom prst="rect">
            <a:avLst/>
          </a:prstGeom>
        </p:spPr>
        <p:txBody>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a:xfrm>
            <a:off x="6172200" y="6154738"/>
            <a:ext cx="2133600" cy="365125"/>
          </a:xfrm>
          <a:prstGeom prst="rect">
            <a:avLst/>
          </a:prstGeom>
        </p:spPr>
        <p:txBody>
          <a:bodyPr/>
          <a:lstStyle/>
          <a:p>
            <a:fld id="{8B62300D-25B3-4603-86C9-4CB776489F00}" type="datetime2">
              <a:rPr lang="en-US" smtClean="0"/>
              <a:t>Thursday, April 9, 15</a:t>
            </a:fld>
            <a:endParaRPr lang="en-US" dirty="0"/>
          </a:p>
        </p:txBody>
      </p:sp>
      <p:sp>
        <p:nvSpPr>
          <p:cNvPr id="8" name="Slide Number Placeholder 7"/>
          <p:cNvSpPr>
            <a:spLocks noGrp="1"/>
          </p:cNvSpPr>
          <p:nvPr>
            <p:ph type="sldNum" sz="quarter" idx="11"/>
          </p:nvPr>
        </p:nvSpPr>
        <p:spPr/>
        <p:txBody>
          <a:bodyPr/>
          <a:lstStyle/>
          <a:p>
            <a:fld id="{1789C0F2-17E0-497A-9BBE-0C73201AAFE3}" type="slidenum">
              <a:rPr lang="en-US" smtClean="0"/>
              <a:pPr/>
              <a:t>‹#›</a:t>
            </a:fld>
            <a:endParaRPr lang="en-US" dirty="0"/>
          </a:p>
        </p:txBody>
      </p:sp>
      <p:sp>
        <p:nvSpPr>
          <p:cNvPr id="9" name="Footer Placeholder 8"/>
          <p:cNvSpPr>
            <a:spLocks noGrp="1"/>
          </p:cNvSpPr>
          <p:nvPr>
            <p:ph type="ftr" sz="quarter" idx="12"/>
          </p:nvPr>
        </p:nvSpPr>
        <p:spPr>
          <a:xfrm>
            <a:off x="822960" y="6154738"/>
            <a:ext cx="4572000" cy="365125"/>
          </a:xfrm>
          <a:prstGeom prst="rect">
            <a:avLst/>
          </a:prstGeom>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6172200" y="6154738"/>
            <a:ext cx="2133600" cy="365125"/>
          </a:xfrm>
          <a:prstGeom prst="rect">
            <a:avLst/>
          </a:prstGeom>
        </p:spPr>
        <p:txBody>
          <a:bodyPr/>
          <a:lstStyle/>
          <a:p>
            <a:fld id="{C6314AD9-FCC8-48B7-B85B-012A91320DFF}" type="datetime2">
              <a:rPr lang="en-US" smtClean="0"/>
              <a:t>Thursday, April 9, 15</a:t>
            </a:fld>
            <a:endParaRPr lang="en-US" dirty="0"/>
          </a:p>
        </p:txBody>
      </p:sp>
      <p:sp>
        <p:nvSpPr>
          <p:cNvPr id="6" name="Slide Number Placeholder 5"/>
          <p:cNvSpPr>
            <a:spLocks noGrp="1"/>
          </p:cNvSpPr>
          <p:nvPr>
            <p:ph type="sldNum" sz="quarter" idx="11"/>
          </p:nvPr>
        </p:nvSpPr>
        <p:spPr/>
        <p:txBody>
          <a:bodyPr/>
          <a:lstStyle/>
          <a:p>
            <a:fld id="{1789C0F2-17E0-497A-9BBE-0C73201AAFE3}" type="slidenum">
              <a:rPr lang="en-US" smtClean="0"/>
              <a:pPr/>
              <a:t>‹#›</a:t>
            </a:fld>
            <a:endParaRPr lang="en-US" dirty="0"/>
          </a:p>
        </p:txBody>
      </p:sp>
      <p:sp>
        <p:nvSpPr>
          <p:cNvPr id="7" name="Footer Placeholder 6"/>
          <p:cNvSpPr>
            <a:spLocks noGrp="1"/>
          </p:cNvSpPr>
          <p:nvPr>
            <p:ph type="ftr" sz="quarter" idx="12"/>
          </p:nvPr>
        </p:nvSpPr>
        <p:spPr>
          <a:xfrm>
            <a:off x="822960" y="6154738"/>
            <a:ext cx="4572000" cy="365125"/>
          </a:xfrm>
          <a:prstGeom prst="rect">
            <a:avLst/>
          </a:prstGeom>
        </p:spPr>
        <p:txBody>
          <a:body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a:xfrm>
            <a:off x="6172200" y="6154738"/>
            <a:ext cx="2133600" cy="365125"/>
          </a:xfrm>
          <a:prstGeom prst="rect">
            <a:avLst/>
          </a:prstGeom>
        </p:spPr>
        <p:txBody>
          <a:bodyPr/>
          <a:lstStyle/>
          <a:p>
            <a:fld id="{3182DC50-D5DB-4F94-B367-9876CD2C4012}" type="datetime2">
              <a:rPr lang="en-US" smtClean="0"/>
              <a:t>Thursday, April 9, 15</a:t>
            </a:fld>
            <a:endParaRPr lang="en-US" dirty="0"/>
          </a:p>
        </p:txBody>
      </p:sp>
      <p:sp>
        <p:nvSpPr>
          <p:cNvPr id="16" name="Slide Number Placeholder 15"/>
          <p:cNvSpPr>
            <a:spLocks noGrp="1"/>
          </p:cNvSpPr>
          <p:nvPr>
            <p:ph type="sldNum" sz="quarter" idx="11"/>
          </p:nvPr>
        </p:nvSpPr>
        <p:spPr/>
        <p:txBody>
          <a:bodyPr/>
          <a:lstStyle/>
          <a:p>
            <a:fld id="{1789C0F2-17E0-497A-9BBE-0C73201AAFE3}" type="slidenum">
              <a:rPr lang="en-US" smtClean="0"/>
              <a:pPr/>
              <a:t>‹#›</a:t>
            </a:fld>
            <a:endParaRPr lang="en-US" dirty="0"/>
          </a:p>
        </p:txBody>
      </p:sp>
      <p:sp>
        <p:nvSpPr>
          <p:cNvPr id="17" name="Footer Placeholder 16"/>
          <p:cNvSpPr>
            <a:spLocks noGrp="1"/>
          </p:cNvSpPr>
          <p:nvPr>
            <p:ph type="ftr" sz="quarter" idx="12"/>
          </p:nvPr>
        </p:nvSpPr>
        <p:spPr>
          <a:xfrm>
            <a:off x="822960" y="6154738"/>
            <a:ext cx="4572000" cy="365125"/>
          </a:xfrm>
          <a:prstGeom prst="rect">
            <a:avLst/>
          </a:prstGeom>
        </p:spPr>
        <p:txBody>
          <a:bodyPr/>
          <a:lstStyle/>
          <a:p>
            <a:endParaRPr lang="en-US" dirty="0"/>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a:xfrm>
            <a:off x="6172200" y="6154738"/>
            <a:ext cx="2133600" cy="365125"/>
          </a:xfrm>
          <a:prstGeom prst="rect">
            <a:avLst/>
          </a:prstGeom>
        </p:spPr>
        <p:txBody>
          <a:bodyPr/>
          <a:lstStyle/>
          <a:p>
            <a:fld id="{292EB412-E790-42EA-81FE-2925D3A43D91}" type="datetime2">
              <a:rPr lang="en-US" smtClean="0"/>
              <a:t>Thursday, April 9, 15</a:t>
            </a:fld>
            <a:endParaRPr lang="en-US" dirty="0"/>
          </a:p>
        </p:txBody>
      </p:sp>
      <p:sp>
        <p:nvSpPr>
          <p:cNvPr id="14" name="Slide Number Placeholder 13"/>
          <p:cNvSpPr>
            <a:spLocks noGrp="1"/>
          </p:cNvSpPr>
          <p:nvPr>
            <p:ph type="sldNum" sz="quarter" idx="11"/>
          </p:nvPr>
        </p:nvSpPr>
        <p:spPr/>
        <p:txBody>
          <a:bodyPr/>
          <a:lstStyle/>
          <a:p>
            <a:fld id="{1789C0F2-17E0-497A-9BBE-0C73201AAFE3}" type="slidenum">
              <a:rPr lang="en-US" smtClean="0"/>
              <a:pPr/>
              <a:t>‹#›</a:t>
            </a:fld>
            <a:endParaRPr lang="en-US" dirty="0"/>
          </a:p>
        </p:txBody>
      </p:sp>
      <p:sp>
        <p:nvSpPr>
          <p:cNvPr id="15" name="Footer Placeholder 14"/>
          <p:cNvSpPr>
            <a:spLocks noGrp="1"/>
          </p:cNvSpPr>
          <p:nvPr>
            <p:ph type="ftr" sz="quarter" idx="12"/>
          </p:nvPr>
        </p:nvSpPr>
        <p:spPr>
          <a:xfrm>
            <a:off x="822960" y="6154738"/>
            <a:ext cx="4572000" cy="365125"/>
          </a:xfrm>
          <a:prstGeom prst="rect">
            <a:avLst/>
          </a:prstGeo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172200" y="6154738"/>
            <a:ext cx="2133600" cy="365125"/>
          </a:xfrm>
          <a:prstGeom prst="rect">
            <a:avLst/>
          </a:prstGeom>
        </p:spPr>
        <p:txBody>
          <a:bodyPr/>
          <a:lstStyle/>
          <a:p>
            <a:fld id="{A56EEE0E-EDB0-4D84-86B0-50833DF22902}" type="datetime2">
              <a:rPr lang="en-US" smtClean="0"/>
              <a:t>Thursday, April 9, 15</a:t>
            </a:fld>
            <a:endParaRPr lang="en-US"/>
          </a:p>
        </p:txBody>
      </p:sp>
      <p:sp>
        <p:nvSpPr>
          <p:cNvPr id="5" name="Footer Placeholder 4"/>
          <p:cNvSpPr>
            <a:spLocks noGrp="1"/>
          </p:cNvSpPr>
          <p:nvPr>
            <p:ph type="ftr" sz="quarter" idx="11"/>
          </p:nvPr>
        </p:nvSpPr>
        <p:spPr>
          <a:xfrm>
            <a:off x="822960" y="6154738"/>
            <a:ext cx="45720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172200" y="6154738"/>
            <a:ext cx="2133600" cy="365125"/>
          </a:xfrm>
          <a:prstGeom prst="rect">
            <a:avLst/>
          </a:prstGeom>
        </p:spPr>
        <p:txBody>
          <a:bodyPr/>
          <a:lstStyle/>
          <a:p>
            <a:fld id="{5114372C-B5AB-4C39-B273-B99224EB4DD5}" type="datetime2">
              <a:rPr lang="en-US" smtClean="0"/>
              <a:t>Thursday, April 9, 15</a:t>
            </a:fld>
            <a:endParaRPr lang="en-US"/>
          </a:p>
        </p:txBody>
      </p:sp>
      <p:sp>
        <p:nvSpPr>
          <p:cNvPr id="5" name="Footer Placeholder 4"/>
          <p:cNvSpPr>
            <a:spLocks noGrp="1"/>
          </p:cNvSpPr>
          <p:nvPr>
            <p:ph type="ftr" sz="quarter" idx="11"/>
          </p:nvPr>
        </p:nvSpPr>
        <p:spPr>
          <a:xfrm>
            <a:off x="822960" y="6154738"/>
            <a:ext cx="45720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5800" y="270181"/>
            <a:ext cx="7543800" cy="9144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316182" y="1720273"/>
            <a:ext cx="6913418" cy="4052454"/>
          </a:xfrm>
          <a:prstGeom prst="rect">
            <a:avLst/>
          </a:prstGeom>
        </p:spPr>
        <p:txBody>
          <a:bodyPr vert="horz" lIns="91440" tIns="45720" rIns="91440" bIns="45720" rtlCol="0" anchor="t">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8229600" y="6419272"/>
            <a:ext cx="788324"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1789C0F2-17E0-497A-9BBE-0C73201AAFE3}"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charset="2"/>
        <a:buChar char="v"/>
        <a:defRPr sz="32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charset="2"/>
        <a:buChar char="v"/>
        <a:defRPr sz="28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charset="2"/>
        <a:buChar char="v"/>
        <a:defRPr sz="24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charset="2"/>
        <a:buChar char="v"/>
        <a:defRPr sz="24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charset="2"/>
        <a:buChar char="v"/>
        <a:defRPr sz="20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6.png"/><Relationship Id="rId1" Type="http://schemas.microsoft.com/office/2007/relationships/media" Target="../media/media1.mp4"/><Relationship Id="rId2" Type="http://schemas.openxmlformats.org/officeDocument/2006/relationships/video" Target="../media/media1.mp4"/></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7.png"/><Relationship Id="rId1" Type="http://schemas.microsoft.com/office/2007/relationships/media" Target="../media/media2.mp4"/><Relationship Id="rId2" Type="http://schemas.openxmlformats.org/officeDocument/2006/relationships/video" Target="../media/media2.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8.png"/><Relationship Id="rId1" Type="http://schemas.microsoft.com/office/2007/relationships/media" Target="../media/media3.mp4"/><Relationship Id="rId2" Type="http://schemas.openxmlformats.org/officeDocument/2006/relationships/video" Target="../media/media3.mp4"/></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9.png"/><Relationship Id="rId1" Type="http://schemas.microsoft.com/office/2007/relationships/media" Target="../media/media4.mp4"/><Relationship Id="rId2" Type="http://schemas.openxmlformats.org/officeDocument/2006/relationships/video" Target="../media/media4.mp4"/></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0.png"/><Relationship Id="rId1" Type="http://schemas.microsoft.com/office/2007/relationships/media" Target="../media/media5.mp4"/><Relationship Id="rId2" Type="http://schemas.openxmlformats.org/officeDocument/2006/relationships/video" Target="../media/media5.mp4"/></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1.png"/><Relationship Id="rId1" Type="http://schemas.microsoft.com/office/2007/relationships/media" Target="../media/media6.mp4"/><Relationship Id="rId2" Type="http://schemas.openxmlformats.org/officeDocument/2006/relationships/video" Target="../media/media6.mp4"/></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4.jpg"/><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6169" y="1219200"/>
            <a:ext cx="8857831" cy="2152650"/>
          </a:xfrm>
        </p:spPr>
        <p:txBody>
          <a:bodyPr/>
          <a:lstStyle/>
          <a:p>
            <a:pPr algn="ctr"/>
            <a:r>
              <a:rPr lang="en-US" sz="5400" dirty="0"/>
              <a:t>Artificial Intelligence: Implications for Autonomous Weapons</a:t>
            </a:r>
          </a:p>
        </p:txBody>
      </p:sp>
      <p:sp>
        <p:nvSpPr>
          <p:cNvPr id="3" name="Subtitle 2"/>
          <p:cNvSpPr>
            <a:spLocks noGrp="1"/>
          </p:cNvSpPr>
          <p:nvPr>
            <p:ph type="subTitle" idx="1"/>
          </p:nvPr>
        </p:nvSpPr>
        <p:spPr>
          <a:xfrm>
            <a:off x="1295400" y="3375490"/>
            <a:ext cx="7010400" cy="1434059"/>
          </a:xfrm>
        </p:spPr>
        <p:txBody>
          <a:bodyPr>
            <a:noAutofit/>
          </a:bodyPr>
          <a:lstStyle/>
          <a:p>
            <a:pPr algn="ctr"/>
            <a:r>
              <a:rPr lang="en-US" dirty="0" smtClean="0">
                <a:solidFill>
                  <a:srgbClr val="CCFFCC"/>
                </a:solidFill>
              </a:rPr>
              <a:t>Stuart Russell</a:t>
            </a:r>
          </a:p>
          <a:p>
            <a:pPr algn="ctr"/>
            <a:r>
              <a:rPr lang="en-US" dirty="0" smtClean="0">
                <a:solidFill>
                  <a:srgbClr val="CCFFCC"/>
                </a:solidFill>
              </a:rPr>
              <a:t>University of California, Berkeley</a:t>
            </a:r>
          </a:p>
        </p:txBody>
      </p:sp>
    </p:spTree>
    <p:extLst>
      <p:ext uri="{BB962C8B-B14F-4D97-AF65-F5344CB8AC3E}">
        <p14:creationId xmlns:p14="http://schemas.microsoft.com/office/powerpoint/2010/main" val="118101529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AI and autonomy</a:t>
            </a:r>
          </a:p>
          <a:p>
            <a:r>
              <a:rPr lang="en-US" dirty="0" smtClean="0"/>
              <a:t>State of the art</a:t>
            </a:r>
          </a:p>
          <a:p>
            <a:r>
              <a:rPr lang="en-US" dirty="0" smtClean="0"/>
              <a:t>Likely future developments</a:t>
            </a:r>
          </a:p>
          <a:p>
            <a:r>
              <a:rPr lang="en-US" dirty="0" smtClean="0"/>
              <a:t>Conclusions</a:t>
            </a:r>
            <a:endParaRPr lang="en-US" dirty="0"/>
          </a:p>
        </p:txBody>
      </p:sp>
      <p:sp>
        <p:nvSpPr>
          <p:cNvPr id="3" name="Title 2"/>
          <p:cNvSpPr>
            <a:spLocks noGrp="1"/>
          </p:cNvSpPr>
          <p:nvPr>
            <p:ph type="title"/>
          </p:nvPr>
        </p:nvSpPr>
        <p:spPr/>
        <p:txBody>
          <a:bodyPr/>
          <a:lstStyle/>
          <a:p>
            <a:r>
              <a:rPr lang="en-US" dirty="0" smtClean="0"/>
              <a:t>Outline</a:t>
            </a:r>
            <a:endParaRPr lang="en-US" dirty="0"/>
          </a:p>
        </p:txBody>
      </p:sp>
    </p:spTree>
    <p:extLst>
      <p:ext uri="{BB962C8B-B14F-4D97-AF65-F5344CB8AC3E}">
        <p14:creationId xmlns:p14="http://schemas.microsoft.com/office/powerpoint/2010/main" val="205444163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The </a:t>
            </a:r>
            <a:r>
              <a:rPr lang="en-US" dirty="0" smtClean="0">
                <a:solidFill>
                  <a:srgbClr val="CCFFCC"/>
                </a:solidFill>
              </a:rPr>
              <a:t>intelligent</a:t>
            </a:r>
            <a:r>
              <a:rPr lang="en-US" dirty="0" smtClean="0"/>
              <a:t> connection of perception to action</a:t>
            </a:r>
          </a:p>
          <a:p>
            <a:r>
              <a:rPr lang="en-US" dirty="0" smtClean="0"/>
              <a:t>An AI system is </a:t>
            </a:r>
            <a:r>
              <a:rPr lang="en-US" dirty="0" smtClean="0">
                <a:solidFill>
                  <a:srgbClr val="CCFFCC"/>
                </a:solidFill>
              </a:rPr>
              <a:t>intelligent</a:t>
            </a:r>
            <a:r>
              <a:rPr lang="en-US" dirty="0" smtClean="0"/>
              <a:t> to the extent that it </a:t>
            </a:r>
            <a:r>
              <a:rPr lang="en-US" dirty="0" smtClean="0">
                <a:solidFill>
                  <a:srgbClr val="FFFF00"/>
                </a:solidFill>
              </a:rPr>
              <a:t>does the right thing </a:t>
            </a:r>
            <a:r>
              <a:rPr lang="en-US" dirty="0" smtClean="0"/>
              <a:t>given the available information</a:t>
            </a:r>
          </a:p>
          <a:p>
            <a:r>
              <a:rPr lang="en-US" dirty="0" smtClean="0"/>
              <a:t>The </a:t>
            </a:r>
            <a:r>
              <a:rPr lang="en-US" dirty="0" smtClean="0">
                <a:solidFill>
                  <a:srgbClr val="FFFF00"/>
                </a:solidFill>
              </a:rPr>
              <a:t>right thing </a:t>
            </a:r>
            <a:r>
              <a:rPr lang="en-US" dirty="0" smtClean="0"/>
              <a:t>= the action expected to achieve the goal (or maximize expected utility)</a:t>
            </a:r>
            <a:endParaRPr lang="en-US" dirty="0"/>
          </a:p>
        </p:txBody>
      </p:sp>
      <p:sp>
        <p:nvSpPr>
          <p:cNvPr id="3" name="Title 2"/>
          <p:cNvSpPr>
            <a:spLocks noGrp="1"/>
          </p:cNvSpPr>
          <p:nvPr>
            <p:ph type="title"/>
          </p:nvPr>
        </p:nvSpPr>
        <p:spPr/>
        <p:txBody>
          <a:bodyPr/>
          <a:lstStyle/>
          <a:p>
            <a:r>
              <a:rPr lang="en-US" dirty="0" smtClean="0"/>
              <a:t>What is AI?</a:t>
            </a:r>
            <a:endParaRPr lang="en-US" dirty="0"/>
          </a:p>
        </p:txBody>
      </p:sp>
    </p:spTree>
    <p:extLst>
      <p:ext uri="{BB962C8B-B14F-4D97-AF65-F5344CB8AC3E}">
        <p14:creationId xmlns:p14="http://schemas.microsoft.com/office/powerpoint/2010/main" val="7243559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1998" t="1" r="24001" b="7999"/>
          <a:stretch/>
        </p:blipFill>
        <p:spPr>
          <a:xfrm>
            <a:off x="381000" y="2057400"/>
            <a:ext cx="2066345" cy="3520440"/>
          </a:xfrm>
          <a:prstGeom prst="rect">
            <a:avLst/>
          </a:prstGeom>
        </p:spPr>
      </p:pic>
      <p:pic>
        <p:nvPicPr>
          <p:cNvPr id="5" name="Picture 4"/>
          <p:cNvPicPr>
            <a:picLocks noChangeAspect="1"/>
          </p:cNvPicPr>
          <p:nvPr/>
        </p:nvPicPr>
        <p:blipFill>
          <a:blip r:embed="rId3"/>
          <a:stretch>
            <a:fillRect/>
          </a:stretch>
        </p:blipFill>
        <p:spPr>
          <a:xfrm>
            <a:off x="3886200" y="1905000"/>
            <a:ext cx="2642273" cy="3352800"/>
          </a:xfrm>
          <a:prstGeom prst="rect">
            <a:avLst/>
          </a:prstGeom>
        </p:spPr>
      </p:pic>
      <p:sp>
        <p:nvSpPr>
          <p:cNvPr id="6" name="Title 2"/>
          <p:cNvSpPr>
            <a:spLocks noGrp="1"/>
          </p:cNvSpPr>
          <p:nvPr>
            <p:ph type="title"/>
          </p:nvPr>
        </p:nvSpPr>
        <p:spPr>
          <a:xfrm>
            <a:off x="533400" y="270181"/>
            <a:ext cx="8458200" cy="914400"/>
          </a:xfrm>
        </p:spPr>
        <p:txBody>
          <a:bodyPr/>
          <a:lstStyle/>
          <a:p>
            <a:r>
              <a:rPr lang="en-US" dirty="0" smtClean="0"/>
              <a:t>A chess robot: No autonomy</a:t>
            </a:r>
            <a:endParaRPr lang="en-US" dirty="0"/>
          </a:p>
        </p:txBody>
      </p:sp>
      <p:sp>
        <p:nvSpPr>
          <p:cNvPr id="7" name="Oval Callout 6"/>
          <p:cNvSpPr/>
          <p:nvPr/>
        </p:nvSpPr>
        <p:spPr>
          <a:xfrm>
            <a:off x="1905000" y="1600200"/>
            <a:ext cx="1447800" cy="990600"/>
          </a:xfrm>
          <a:prstGeom prst="wedgeEllipseCallout">
            <a:avLst>
              <a:gd name="adj1" fmla="val -65277"/>
              <a:gd name="adj2" fmla="val 74978"/>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latin typeface="Helvetica"/>
                <a:cs typeface="Helvetica"/>
              </a:rPr>
              <a:t>Take queen!</a:t>
            </a:r>
            <a:endParaRPr lang="en-US" sz="2000" b="1" dirty="0">
              <a:solidFill>
                <a:schemeClr val="bg1"/>
              </a:solidFill>
              <a:latin typeface="Helvetica"/>
              <a:cs typeface="Helvetica"/>
            </a:endParaRPr>
          </a:p>
        </p:txBody>
      </p:sp>
      <p:pic>
        <p:nvPicPr>
          <p:cNvPr id="72" name="Picture 71"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7000" y="4495800"/>
            <a:ext cx="1905000" cy="1905000"/>
          </a:xfrm>
          <a:prstGeom prst="rect">
            <a:avLst/>
          </a:prstGeom>
        </p:spPr>
      </p:pic>
      <p:sp>
        <p:nvSpPr>
          <p:cNvPr id="74" name="Oval Callout 73"/>
          <p:cNvSpPr/>
          <p:nvPr/>
        </p:nvSpPr>
        <p:spPr>
          <a:xfrm>
            <a:off x="6096000" y="1752600"/>
            <a:ext cx="1143000" cy="838200"/>
          </a:xfrm>
          <a:prstGeom prst="wedgeEllipseCallout">
            <a:avLst>
              <a:gd name="adj1" fmla="val -65277"/>
              <a:gd name="adj2" fmla="val 74978"/>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latin typeface="Helvetica"/>
                <a:cs typeface="Helvetica"/>
              </a:rPr>
              <a:t>OK</a:t>
            </a:r>
            <a:endParaRPr lang="en-US" sz="2000" b="1" dirty="0">
              <a:solidFill>
                <a:schemeClr val="bg1"/>
              </a:solidFill>
              <a:latin typeface="Helvetica"/>
              <a:cs typeface="Helvetica"/>
            </a:endParaRPr>
          </a:p>
        </p:txBody>
      </p:sp>
      <p:grpSp>
        <p:nvGrpSpPr>
          <p:cNvPr id="78" name="Group 77"/>
          <p:cNvGrpSpPr/>
          <p:nvPr/>
        </p:nvGrpSpPr>
        <p:grpSpPr>
          <a:xfrm>
            <a:off x="2209800" y="2971800"/>
            <a:ext cx="4038600" cy="3091329"/>
            <a:chOff x="2209800" y="2971800"/>
            <a:chExt cx="4038600" cy="3091329"/>
          </a:xfrm>
        </p:grpSpPr>
        <p:pic>
          <p:nvPicPr>
            <p:cNvPr id="75" name="Picture 74"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9800" y="2971800"/>
              <a:ext cx="1295400" cy="1295400"/>
            </a:xfrm>
            <a:prstGeom prst="rect">
              <a:avLst/>
            </a:prstGeom>
          </p:spPr>
        </p:pic>
        <p:sp>
          <p:nvSpPr>
            <p:cNvPr id="76" name="Bent Arrow 75"/>
            <p:cNvSpPr/>
            <p:nvPr/>
          </p:nvSpPr>
          <p:spPr>
            <a:xfrm rot="16200000">
              <a:off x="3543300" y="3358029"/>
              <a:ext cx="1752600" cy="3657600"/>
            </a:xfrm>
            <a:prstGeom prst="bentArrow">
              <a:avLst>
                <a:gd name="adj1" fmla="val 15622"/>
                <a:gd name="adj2" fmla="val 17327"/>
                <a:gd name="adj3" fmla="val 25000"/>
                <a:gd name="adj4" fmla="val 43750"/>
              </a:avLst>
            </a:prstGeom>
            <a:solidFill>
              <a:srgbClr val="E5E9E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77" name="Right Arrow 76"/>
          <p:cNvSpPr/>
          <p:nvPr/>
        </p:nvSpPr>
        <p:spPr>
          <a:xfrm>
            <a:off x="3505200" y="1905000"/>
            <a:ext cx="1447800" cy="533400"/>
          </a:xfrm>
          <a:prstGeom prst="rightArrow">
            <a:avLst>
              <a:gd name="adj1" fmla="val 50000"/>
              <a:gd name="adj2" fmla="val 66807"/>
            </a:avLst>
          </a:prstGeom>
          <a:solidFill>
            <a:srgbClr val="E5E9E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Oval Callout 78"/>
          <p:cNvSpPr/>
          <p:nvPr/>
        </p:nvSpPr>
        <p:spPr>
          <a:xfrm>
            <a:off x="6781800" y="2209800"/>
            <a:ext cx="1143000" cy="838200"/>
          </a:xfrm>
          <a:prstGeom prst="wedgeEllipseCallout">
            <a:avLst>
              <a:gd name="adj1" fmla="val -128022"/>
              <a:gd name="adj2" fmla="val 39327"/>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latin typeface="Helvetica"/>
                <a:cs typeface="Helvetica"/>
              </a:rPr>
              <a:t>boss</a:t>
            </a:r>
            <a:endParaRPr lang="en-US" sz="2000" b="1" dirty="0">
              <a:solidFill>
                <a:schemeClr val="bg1"/>
              </a:solidFill>
              <a:latin typeface="Helvetica"/>
              <a:cs typeface="Helvetica"/>
            </a:endParaRPr>
          </a:p>
        </p:txBody>
      </p:sp>
    </p:spTree>
    <p:extLst>
      <p:ext uri="{BB962C8B-B14F-4D97-AF65-F5344CB8AC3E}">
        <p14:creationId xmlns:p14="http://schemas.microsoft.com/office/powerpoint/2010/main" val="4920096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4" grpId="0" animBg="1"/>
      <p:bldP spid="77" grpId="0" animBg="1"/>
      <p:bldP spid="7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Title 2"/>
          <p:cNvSpPr>
            <a:spLocks noGrp="1"/>
          </p:cNvSpPr>
          <p:nvPr>
            <p:ph type="title"/>
          </p:nvPr>
        </p:nvSpPr>
        <p:spPr>
          <a:xfrm>
            <a:off x="410882" y="270181"/>
            <a:ext cx="8733118" cy="914400"/>
          </a:xfrm>
        </p:spPr>
        <p:txBody>
          <a:bodyPr/>
          <a:lstStyle/>
          <a:p>
            <a:r>
              <a:rPr lang="en-US" dirty="0" smtClean="0"/>
              <a:t>A chess robot: Some autonomy</a:t>
            </a:r>
            <a:endParaRPr lang="en-US" dirty="0"/>
          </a:p>
        </p:txBody>
      </p:sp>
      <p:pic>
        <p:nvPicPr>
          <p:cNvPr id="94" name="Picture 93"/>
          <p:cNvPicPr>
            <a:picLocks noChangeAspect="1"/>
          </p:cNvPicPr>
          <p:nvPr/>
        </p:nvPicPr>
        <p:blipFill rotWithShape="1">
          <a:blip r:embed="rId2"/>
          <a:srcRect l="21998" t="1" r="24001" b="7999"/>
          <a:stretch/>
        </p:blipFill>
        <p:spPr>
          <a:xfrm>
            <a:off x="410882" y="2024450"/>
            <a:ext cx="2066345" cy="3520440"/>
          </a:xfrm>
          <a:prstGeom prst="rect">
            <a:avLst/>
          </a:prstGeom>
        </p:spPr>
      </p:pic>
      <p:pic>
        <p:nvPicPr>
          <p:cNvPr id="95" name="Picture 94"/>
          <p:cNvPicPr>
            <a:picLocks noChangeAspect="1"/>
          </p:cNvPicPr>
          <p:nvPr/>
        </p:nvPicPr>
        <p:blipFill>
          <a:blip r:embed="rId3"/>
          <a:stretch>
            <a:fillRect/>
          </a:stretch>
        </p:blipFill>
        <p:spPr>
          <a:xfrm>
            <a:off x="5257800" y="1888594"/>
            <a:ext cx="2642273" cy="3352800"/>
          </a:xfrm>
          <a:prstGeom prst="rect">
            <a:avLst/>
          </a:prstGeom>
        </p:spPr>
      </p:pic>
      <p:pic>
        <p:nvPicPr>
          <p:cNvPr id="97" name="Picture 96"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9000" y="4914900"/>
            <a:ext cx="1905000" cy="1905000"/>
          </a:xfrm>
          <a:prstGeom prst="rect">
            <a:avLst/>
          </a:prstGeom>
        </p:spPr>
      </p:pic>
      <p:sp>
        <p:nvSpPr>
          <p:cNvPr id="98" name="Cloud Callout 97"/>
          <p:cNvSpPr/>
          <p:nvPr/>
        </p:nvSpPr>
        <p:spPr>
          <a:xfrm>
            <a:off x="7239000" y="1427869"/>
            <a:ext cx="1524000" cy="1162931"/>
          </a:xfrm>
          <a:prstGeom prst="cloudCallout">
            <a:avLst>
              <a:gd name="adj1" fmla="val -52753"/>
              <a:gd name="adj2" fmla="val 23897"/>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FF0000"/>
                </a:solidFill>
              </a:rPr>
              <a:t>take</a:t>
            </a:r>
          </a:p>
          <a:p>
            <a:pPr algn="ctr"/>
            <a:r>
              <a:rPr lang="en-US" dirty="0" smtClean="0">
                <a:solidFill>
                  <a:srgbClr val="FF0000"/>
                </a:solidFill>
              </a:rPr>
              <a:t>queen</a:t>
            </a:r>
            <a:endParaRPr lang="en-US" dirty="0">
              <a:solidFill>
                <a:srgbClr val="FF0000"/>
              </a:solidFill>
            </a:endParaRPr>
          </a:p>
        </p:txBody>
      </p:sp>
      <p:grpSp>
        <p:nvGrpSpPr>
          <p:cNvPr id="19" name="Group 18"/>
          <p:cNvGrpSpPr/>
          <p:nvPr/>
        </p:nvGrpSpPr>
        <p:grpSpPr>
          <a:xfrm>
            <a:off x="2443994" y="381000"/>
            <a:ext cx="3875481" cy="5943600"/>
            <a:chOff x="2443994" y="381000"/>
            <a:chExt cx="3875481" cy="5943600"/>
          </a:xfrm>
        </p:grpSpPr>
        <p:grpSp>
          <p:nvGrpSpPr>
            <p:cNvPr id="17" name="Group 16"/>
            <p:cNvGrpSpPr/>
            <p:nvPr/>
          </p:nvGrpSpPr>
          <p:grpSpPr>
            <a:xfrm>
              <a:off x="2443994" y="381000"/>
              <a:ext cx="2137530" cy="5943600"/>
              <a:chOff x="2443994" y="381000"/>
              <a:chExt cx="2137530" cy="5943600"/>
            </a:xfrm>
          </p:grpSpPr>
          <p:sp>
            <p:nvSpPr>
              <p:cNvPr id="15" name="Rounded Rectangular Callout 14"/>
              <p:cNvSpPr/>
              <p:nvPr/>
            </p:nvSpPr>
            <p:spPr>
              <a:xfrm>
                <a:off x="2477227" y="381000"/>
                <a:ext cx="2104297" cy="5943600"/>
              </a:xfrm>
              <a:prstGeom prst="wedgeRoundRectCallout">
                <a:avLst>
                  <a:gd name="adj1" fmla="val -83316"/>
                  <a:gd name="adj2" fmla="val -10401"/>
                  <a:gd name="adj3" fmla="val 16667"/>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 name="Group 13"/>
              <p:cNvGrpSpPr/>
              <p:nvPr/>
            </p:nvGrpSpPr>
            <p:grpSpPr>
              <a:xfrm>
                <a:off x="2443994" y="381000"/>
                <a:ext cx="2137530" cy="5943600"/>
                <a:chOff x="838200" y="381000"/>
                <a:chExt cx="2137530" cy="5943600"/>
              </a:xfrm>
            </p:grpSpPr>
            <p:sp>
              <p:nvSpPr>
                <p:cNvPr id="9" name="Rounded Rectangle 8"/>
                <p:cNvSpPr/>
                <p:nvPr/>
              </p:nvSpPr>
              <p:spPr>
                <a:xfrm>
                  <a:off x="838200" y="381000"/>
                  <a:ext cx="2137530" cy="5943600"/>
                </a:xfrm>
                <a:prstGeom prst="round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7"/>
                <p:cNvGrpSpPr/>
                <p:nvPr/>
              </p:nvGrpSpPr>
              <p:grpSpPr>
                <a:xfrm>
                  <a:off x="990599" y="572869"/>
                  <a:ext cx="1985131" cy="5294531"/>
                  <a:chOff x="696259" y="572869"/>
                  <a:chExt cx="2296688" cy="5675531"/>
                </a:xfrm>
              </p:grpSpPr>
              <p:pic>
                <p:nvPicPr>
                  <p:cNvPr id="10" name="Picture 9"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200" y="1447800"/>
                    <a:ext cx="609600" cy="609600"/>
                  </a:xfrm>
                  <a:prstGeom prst="rect">
                    <a:avLst/>
                  </a:prstGeom>
                </p:spPr>
              </p:pic>
              <p:pic>
                <p:nvPicPr>
                  <p:cNvPr id="23" name="Picture 22"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200" y="609600"/>
                    <a:ext cx="609600" cy="609600"/>
                  </a:xfrm>
                  <a:prstGeom prst="rect">
                    <a:avLst/>
                  </a:prstGeom>
                </p:spPr>
              </p:pic>
              <p:pic>
                <p:nvPicPr>
                  <p:cNvPr id="31" name="Picture 30"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259" y="2286000"/>
                    <a:ext cx="609600" cy="609600"/>
                  </a:xfrm>
                  <a:prstGeom prst="rect">
                    <a:avLst/>
                  </a:prstGeom>
                </p:spPr>
              </p:pic>
              <p:pic>
                <p:nvPicPr>
                  <p:cNvPr id="67" name="Picture 66"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200" y="4035612"/>
                    <a:ext cx="609600" cy="609600"/>
                  </a:xfrm>
                  <a:prstGeom prst="rect">
                    <a:avLst/>
                  </a:prstGeom>
                </p:spPr>
              </p:pic>
              <p:pic>
                <p:nvPicPr>
                  <p:cNvPr id="60" name="Picture 59"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259" y="3124200"/>
                    <a:ext cx="609600" cy="609600"/>
                  </a:xfrm>
                  <a:prstGeom prst="rect">
                    <a:avLst/>
                  </a:prstGeom>
                </p:spPr>
              </p:pic>
              <p:pic>
                <p:nvPicPr>
                  <p:cNvPr id="53" name="Picture 52"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259" y="4950012"/>
                    <a:ext cx="609600" cy="609600"/>
                  </a:xfrm>
                  <a:prstGeom prst="rect">
                    <a:avLst/>
                  </a:prstGeom>
                </p:spPr>
              </p:pic>
              <p:sp>
                <p:nvSpPr>
                  <p:cNvPr id="2" name="TextBox 1"/>
                  <p:cNvSpPr txBox="1"/>
                  <p:nvPr/>
                </p:nvSpPr>
                <p:spPr>
                  <a:xfrm>
                    <a:off x="1518023" y="727350"/>
                    <a:ext cx="498705" cy="395910"/>
                  </a:xfrm>
                  <a:prstGeom prst="rect">
                    <a:avLst/>
                  </a:prstGeom>
                  <a:noFill/>
                </p:spPr>
                <p:txBody>
                  <a:bodyPr wrap="none" rtlCol="0">
                    <a:spAutoFit/>
                  </a:bodyPr>
                  <a:lstStyle/>
                  <a:p>
                    <a:r>
                      <a:rPr lang="en-US" dirty="0" smtClean="0">
                        <a:solidFill>
                          <a:srgbClr val="FF0000"/>
                        </a:solidFill>
                        <a:latin typeface="Wingdings"/>
                        <a:ea typeface="Wingdings"/>
                        <a:cs typeface="Wingdings"/>
                        <a:sym typeface="Wingdings"/>
                      </a:rPr>
                      <a:t></a:t>
                    </a:r>
                    <a:endParaRPr lang="en-US" dirty="0">
                      <a:solidFill>
                        <a:srgbClr val="FF0000"/>
                      </a:solidFill>
                    </a:endParaRPr>
                  </a:p>
                </p:txBody>
              </p:sp>
              <p:sp>
                <p:nvSpPr>
                  <p:cNvPr id="75" name="TextBox 74"/>
                  <p:cNvSpPr txBox="1"/>
                  <p:nvPr/>
                </p:nvSpPr>
                <p:spPr>
                  <a:xfrm>
                    <a:off x="1518023" y="1524000"/>
                    <a:ext cx="498705" cy="395910"/>
                  </a:xfrm>
                  <a:prstGeom prst="rect">
                    <a:avLst/>
                  </a:prstGeom>
                  <a:noFill/>
                </p:spPr>
                <p:txBody>
                  <a:bodyPr wrap="none" rtlCol="0">
                    <a:spAutoFit/>
                  </a:bodyPr>
                  <a:lstStyle/>
                  <a:p>
                    <a:r>
                      <a:rPr lang="en-US" dirty="0" smtClean="0">
                        <a:solidFill>
                          <a:srgbClr val="FF0000"/>
                        </a:solidFill>
                        <a:latin typeface="Wingdings"/>
                        <a:ea typeface="Wingdings"/>
                        <a:cs typeface="Wingdings"/>
                        <a:sym typeface="Wingdings"/>
                      </a:rPr>
                      <a:t></a:t>
                    </a:r>
                    <a:endParaRPr lang="en-US" dirty="0">
                      <a:solidFill>
                        <a:srgbClr val="FF0000"/>
                      </a:solidFill>
                    </a:endParaRPr>
                  </a:p>
                </p:txBody>
              </p:sp>
              <p:sp>
                <p:nvSpPr>
                  <p:cNvPr id="77" name="TextBox 76"/>
                  <p:cNvSpPr txBox="1"/>
                  <p:nvPr/>
                </p:nvSpPr>
                <p:spPr>
                  <a:xfrm>
                    <a:off x="1518023" y="2362200"/>
                    <a:ext cx="498705" cy="395910"/>
                  </a:xfrm>
                  <a:prstGeom prst="rect">
                    <a:avLst/>
                  </a:prstGeom>
                  <a:noFill/>
                </p:spPr>
                <p:txBody>
                  <a:bodyPr wrap="none" rtlCol="0">
                    <a:spAutoFit/>
                  </a:bodyPr>
                  <a:lstStyle/>
                  <a:p>
                    <a:r>
                      <a:rPr lang="en-US" dirty="0" smtClean="0">
                        <a:solidFill>
                          <a:srgbClr val="FF0000"/>
                        </a:solidFill>
                        <a:latin typeface="Wingdings"/>
                        <a:ea typeface="Wingdings"/>
                        <a:cs typeface="Wingdings"/>
                        <a:sym typeface="Wingdings"/>
                      </a:rPr>
                      <a:t></a:t>
                    </a:r>
                    <a:endParaRPr lang="en-US" dirty="0">
                      <a:solidFill>
                        <a:srgbClr val="FF0000"/>
                      </a:solidFill>
                    </a:endParaRPr>
                  </a:p>
                </p:txBody>
              </p:sp>
              <p:sp>
                <p:nvSpPr>
                  <p:cNvPr id="80" name="TextBox 79"/>
                  <p:cNvSpPr txBox="1"/>
                  <p:nvPr/>
                </p:nvSpPr>
                <p:spPr>
                  <a:xfrm>
                    <a:off x="1518023" y="3276600"/>
                    <a:ext cx="498705" cy="395910"/>
                  </a:xfrm>
                  <a:prstGeom prst="rect">
                    <a:avLst/>
                  </a:prstGeom>
                  <a:noFill/>
                </p:spPr>
                <p:txBody>
                  <a:bodyPr wrap="none" rtlCol="0">
                    <a:spAutoFit/>
                  </a:bodyPr>
                  <a:lstStyle/>
                  <a:p>
                    <a:r>
                      <a:rPr lang="en-US" dirty="0" smtClean="0">
                        <a:solidFill>
                          <a:srgbClr val="FF0000"/>
                        </a:solidFill>
                        <a:latin typeface="Wingdings"/>
                        <a:ea typeface="Wingdings"/>
                        <a:cs typeface="Wingdings"/>
                        <a:sym typeface="Wingdings"/>
                      </a:rPr>
                      <a:t></a:t>
                    </a:r>
                    <a:endParaRPr lang="en-US" dirty="0">
                      <a:solidFill>
                        <a:srgbClr val="FF0000"/>
                      </a:solidFill>
                    </a:endParaRPr>
                  </a:p>
                </p:txBody>
              </p:sp>
              <p:sp>
                <p:nvSpPr>
                  <p:cNvPr id="81" name="TextBox 80"/>
                  <p:cNvSpPr txBox="1"/>
                  <p:nvPr/>
                </p:nvSpPr>
                <p:spPr>
                  <a:xfrm>
                    <a:off x="1518023" y="4126468"/>
                    <a:ext cx="498705" cy="395910"/>
                  </a:xfrm>
                  <a:prstGeom prst="rect">
                    <a:avLst/>
                  </a:prstGeom>
                  <a:noFill/>
                </p:spPr>
                <p:txBody>
                  <a:bodyPr wrap="none" rtlCol="0">
                    <a:spAutoFit/>
                  </a:bodyPr>
                  <a:lstStyle/>
                  <a:p>
                    <a:r>
                      <a:rPr lang="en-US" dirty="0" smtClean="0">
                        <a:solidFill>
                          <a:srgbClr val="FF0000"/>
                        </a:solidFill>
                        <a:latin typeface="Wingdings"/>
                        <a:ea typeface="Wingdings"/>
                        <a:cs typeface="Wingdings"/>
                        <a:sym typeface="Wingdings"/>
                      </a:rPr>
                      <a:t></a:t>
                    </a:r>
                    <a:endParaRPr lang="en-US" dirty="0">
                      <a:solidFill>
                        <a:srgbClr val="FF0000"/>
                      </a:solidFill>
                    </a:endParaRPr>
                  </a:p>
                </p:txBody>
              </p:sp>
              <p:sp>
                <p:nvSpPr>
                  <p:cNvPr id="82" name="TextBox 81"/>
                  <p:cNvSpPr txBox="1"/>
                  <p:nvPr/>
                </p:nvSpPr>
                <p:spPr>
                  <a:xfrm>
                    <a:off x="1518023" y="5040868"/>
                    <a:ext cx="498705" cy="395910"/>
                  </a:xfrm>
                  <a:prstGeom prst="rect">
                    <a:avLst/>
                  </a:prstGeom>
                  <a:noFill/>
                </p:spPr>
                <p:txBody>
                  <a:bodyPr wrap="none" rtlCol="0">
                    <a:spAutoFit/>
                  </a:bodyPr>
                  <a:lstStyle/>
                  <a:p>
                    <a:r>
                      <a:rPr lang="en-US" dirty="0" smtClean="0">
                        <a:solidFill>
                          <a:srgbClr val="FF0000"/>
                        </a:solidFill>
                        <a:latin typeface="Wingdings"/>
                        <a:ea typeface="Wingdings"/>
                        <a:cs typeface="Wingdings"/>
                        <a:sym typeface="Wingdings"/>
                      </a:rPr>
                      <a:t></a:t>
                    </a:r>
                    <a:endParaRPr lang="en-US" dirty="0">
                      <a:solidFill>
                        <a:srgbClr val="FF0000"/>
                      </a:solidFill>
                    </a:endParaRPr>
                  </a:p>
                </p:txBody>
              </p:sp>
              <p:sp>
                <p:nvSpPr>
                  <p:cNvPr id="3" name="TextBox 2"/>
                  <p:cNvSpPr txBox="1"/>
                  <p:nvPr/>
                </p:nvSpPr>
                <p:spPr>
                  <a:xfrm>
                    <a:off x="2057400" y="572869"/>
                    <a:ext cx="935547" cy="692842"/>
                  </a:xfrm>
                  <a:prstGeom prst="rect">
                    <a:avLst/>
                  </a:prstGeom>
                  <a:noFill/>
                </p:spPr>
                <p:txBody>
                  <a:bodyPr wrap="none" rtlCol="0">
                    <a:spAutoFit/>
                  </a:bodyPr>
                  <a:lstStyle/>
                  <a:p>
                    <a:r>
                      <a:rPr lang="en-US" dirty="0" smtClean="0">
                        <a:solidFill>
                          <a:srgbClr val="FF0000"/>
                        </a:solidFill>
                      </a:rPr>
                      <a:t>take</a:t>
                    </a:r>
                  </a:p>
                  <a:p>
                    <a:r>
                      <a:rPr lang="en-US" dirty="0" smtClean="0">
                        <a:solidFill>
                          <a:srgbClr val="FF0000"/>
                        </a:solidFill>
                      </a:rPr>
                      <a:t>queen</a:t>
                    </a:r>
                    <a:endParaRPr lang="en-US" dirty="0">
                      <a:solidFill>
                        <a:srgbClr val="FF0000"/>
                      </a:solidFill>
                    </a:endParaRPr>
                  </a:p>
                </p:txBody>
              </p:sp>
              <p:sp>
                <p:nvSpPr>
                  <p:cNvPr id="83" name="TextBox 82"/>
                  <p:cNvSpPr txBox="1"/>
                  <p:nvPr/>
                </p:nvSpPr>
                <p:spPr>
                  <a:xfrm>
                    <a:off x="2057401" y="1411069"/>
                    <a:ext cx="759244" cy="692842"/>
                  </a:xfrm>
                  <a:prstGeom prst="rect">
                    <a:avLst/>
                  </a:prstGeom>
                  <a:noFill/>
                </p:spPr>
                <p:txBody>
                  <a:bodyPr wrap="none" rtlCol="0">
                    <a:spAutoFit/>
                  </a:bodyPr>
                  <a:lstStyle/>
                  <a:p>
                    <a:r>
                      <a:rPr lang="en-US" dirty="0" smtClean="0">
                        <a:solidFill>
                          <a:srgbClr val="FF0000"/>
                        </a:solidFill>
                      </a:rPr>
                      <a:t>take</a:t>
                    </a:r>
                  </a:p>
                  <a:p>
                    <a:r>
                      <a:rPr lang="en-US" dirty="0" smtClean="0">
                        <a:solidFill>
                          <a:srgbClr val="FF0000"/>
                        </a:solidFill>
                      </a:rPr>
                      <a:t>rook</a:t>
                    </a:r>
                    <a:endParaRPr lang="en-US" dirty="0">
                      <a:solidFill>
                        <a:srgbClr val="FF0000"/>
                      </a:solidFill>
                    </a:endParaRPr>
                  </a:p>
                </p:txBody>
              </p:sp>
              <p:sp>
                <p:nvSpPr>
                  <p:cNvPr id="84" name="TextBox 83"/>
                  <p:cNvSpPr txBox="1"/>
                  <p:nvPr/>
                </p:nvSpPr>
                <p:spPr>
                  <a:xfrm>
                    <a:off x="2057401" y="2249269"/>
                    <a:ext cx="869433" cy="692842"/>
                  </a:xfrm>
                  <a:prstGeom prst="rect">
                    <a:avLst/>
                  </a:prstGeom>
                  <a:noFill/>
                </p:spPr>
                <p:txBody>
                  <a:bodyPr wrap="none" rtlCol="0">
                    <a:spAutoFit/>
                  </a:bodyPr>
                  <a:lstStyle/>
                  <a:p>
                    <a:r>
                      <a:rPr lang="en-US" dirty="0" smtClean="0">
                        <a:solidFill>
                          <a:srgbClr val="FF0000"/>
                        </a:solidFill>
                      </a:rPr>
                      <a:t>move</a:t>
                    </a:r>
                  </a:p>
                  <a:p>
                    <a:r>
                      <a:rPr lang="en-US" dirty="0" smtClean="0">
                        <a:solidFill>
                          <a:srgbClr val="FF0000"/>
                        </a:solidFill>
                      </a:rPr>
                      <a:t>king</a:t>
                    </a:r>
                    <a:endParaRPr lang="en-US" dirty="0">
                      <a:solidFill>
                        <a:srgbClr val="FF0000"/>
                      </a:solidFill>
                    </a:endParaRPr>
                  </a:p>
                </p:txBody>
              </p:sp>
              <p:sp>
                <p:nvSpPr>
                  <p:cNvPr id="85" name="TextBox 84"/>
                  <p:cNvSpPr txBox="1"/>
                  <p:nvPr/>
                </p:nvSpPr>
                <p:spPr>
                  <a:xfrm>
                    <a:off x="2057401" y="3087469"/>
                    <a:ext cx="759244" cy="692842"/>
                  </a:xfrm>
                  <a:prstGeom prst="rect">
                    <a:avLst/>
                  </a:prstGeom>
                  <a:noFill/>
                </p:spPr>
                <p:txBody>
                  <a:bodyPr wrap="none" rtlCol="0">
                    <a:spAutoFit/>
                  </a:bodyPr>
                  <a:lstStyle/>
                  <a:p>
                    <a:r>
                      <a:rPr lang="en-US" dirty="0" smtClean="0">
                        <a:solidFill>
                          <a:srgbClr val="FF0000"/>
                        </a:solidFill>
                      </a:rPr>
                      <a:t>take</a:t>
                    </a:r>
                  </a:p>
                  <a:p>
                    <a:r>
                      <a:rPr lang="en-US" dirty="0" smtClean="0">
                        <a:solidFill>
                          <a:srgbClr val="FF0000"/>
                        </a:solidFill>
                      </a:rPr>
                      <a:t>rook</a:t>
                    </a:r>
                    <a:endParaRPr lang="en-US" dirty="0">
                      <a:solidFill>
                        <a:srgbClr val="FF0000"/>
                      </a:solidFill>
                    </a:endParaRPr>
                  </a:p>
                </p:txBody>
              </p:sp>
              <p:sp>
                <p:nvSpPr>
                  <p:cNvPr id="86" name="TextBox 85"/>
                  <p:cNvSpPr txBox="1"/>
                  <p:nvPr/>
                </p:nvSpPr>
                <p:spPr>
                  <a:xfrm>
                    <a:off x="2057401" y="4035612"/>
                    <a:ext cx="935546" cy="692842"/>
                  </a:xfrm>
                  <a:prstGeom prst="rect">
                    <a:avLst/>
                  </a:prstGeom>
                  <a:noFill/>
                </p:spPr>
                <p:txBody>
                  <a:bodyPr wrap="none" rtlCol="0">
                    <a:spAutoFit/>
                  </a:bodyPr>
                  <a:lstStyle/>
                  <a:p>
                    <a:r>
                      <a:rPr lang="en-US" dirty="0" smtClean="0">
                        <a:solidFill>
                          <a:srgbClr val="FF0000"/>
                        </a:solidFill>
                      </a:rPr>
                      <a:t>take</a:t>
                    </a:r>
                  </a:p>
                  <a:p>
                    <a:r>
                      <a:rPr lang="en-US" dirty="0" smtClean="0">
                        <a:solidFill>
                          <a:srgbClr val="FF0000"/>
                        </a:solidFill>
                      </a:rPr>
                      <a:t>queen</a:t>
                    </a:r>
                    <a:endParaRPr lang="en-US" dirty="0">
                      <a:solidFill>
                        <a:srgbClr val="FF0000"/>
                      </a:solidFill>
                    </a:endParaRPr>
                  </a:p>
                </p:txBody>
              </p:sp>
              <p:sp>
                <p:nvSpPr>
                  <p:cNvPr id="87" name="TextBox 86"/>
                  <p:cNvSpPr txBox="1"/>
                  <p:nvPr/>
                </p:nvSpPr>
                <p:spPr>
                  <a:xfrm>
                    <a:off x="2057401" y="4913281"/>
                    <a:ext cx="869433" cy="692842"/>
                  </a:xfrm>
                  <a:prstGeom prst="rect">
                    <a:avLst/>
                  </a:prstGeom>
                  <a:noFill/>
                </p:spPr>
                <p:txBody>
                  <a:bodyPr wrap="none" rtlCol="0">
                    <a:spAutoFit/>
                  </a:bodyPr>
                  <a:lstStyle/>
                  <a:p>
                    <a:r>
                      <a:rPr lang="en-US" dirty="0" smtClean="0">
                        <a:solidFill>
                          <a:srgbClr val="FF0000"/>
                        </a:solidFill>
                      </a:rPr>
                      <a:t>move</a:t>
                    </a:r>
                  </a:p>
                  <a:p>
                    <a:r>
                      <a:rPr lang="en-US" dirty="0" smtClean="0">
                        <a:solidFill>
                          <a:srgbClr val="FF0000"/>
                        </a:solidFill>
                      </a:rPr>
                      <a:t>king</a:t>
                    </a:r>
                    <a:endParaRPr lang="en-US" dirty="0">
                      <a:solidFill>
                        <a:srgbClr val="FF0000"/>
                      </a:solidFill>
                    </a:endParaRPr>
                  </a:p>
                </p:txBody>
              </p:sp>
              <p:sp>
                <p:nvSpPr>
                  <p:cNvPr id="6" name="Oval 5"/>
                  <p:cNvSpPr/>
                  <p:nvPr/>
                </p:nvSpPr>
                <p:spPr>
                  <a:xfrm>
                    <a:off x="2362200" y="5867400"/>
                    <a:ext cx="76200" cy="762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88" name="Oval 87"/>
                  <p:cNvSpPr/>
                  <p:nvPr/>
                </p:nvSpPr>
                <p:spPr>
                  <a:xfrm>
                    <a:off x="2362200" y="6019800"/>
                    <a:ext cx="76200" cy="762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89" name="Oval 88"/>
                  <p:cNvSpPr/>
                  <p:nvPr/>
                </p:nvSpPr>
                <p:spPr>
                  <a:xfrm>
                    <a:off x="2362200" y="6172200"/>
                    <a:ext cx="76200" cy="762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91" name="Oval 90"/>
                  <p:cNvSpPr/>
                  <p:nvPr/>
                </p:nvSpPr>
                <p:spPr>
                  <a:xfrm>
                    <a:off x="990600" y="5867400"/>
                    <a:ext cx="76200" cy="762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92" name="Oval 91"/>
                  <p:cNvSpPr/>
                  <p:nvPr/>
                </p:nvSpPr>
                <p:spPr>
                  <a:xfrm>
                    <a:off x="990600" y="6019800"/>
                    <a:ext cx="76200" cy="762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93" name="Oval 92"/>
                  <p:cNvSpPr/>
                  <p:nvPr/>
                </p:nvSpPr>
                <p:spPr>
                  <a:xfrm>
                    <a:off x="990600" y="6172200"/>
                    <a:ext cx="76200" cy="762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grpSp>
          </p:grpSp>
        </p:grpSp>
        <p:sp>
          <p:nvSpPr>
            <p:cNvPr id="100" name="Right Arrow 99"/>
            <p:cNvSpPr/>
            <p:nvPr/>
          </p:nvSpPr>
          <p:spPr>
            <a:xfrm>
              <a:off x="4871675" y="1957743"/>
              <a:ext cx="1447800" cy="533400"/>
            </a:xfrm>
            <a:prstGeom prst="rightArrow">
              <a:avLst>
                <a:gd name="adj1" fmla="val 50000"/>
                <a:gd name="adj2" fmla="val 66807"/>
              </a:avLst>
            </a:prstGeom>
            <a:solidFill>
              <a:srgbClr val="E5E9E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1" name="Cloud Callout 100"/>
          <p:cNvSpPr/>
          <p:nvPr/>
        </p:nvSpPr>
        <p:spPr>
          <a:xfrm>
            <a:off x="7391400" y="2342269"/>
            <a:ext cx="1524000" cy="1162931"/>
          </a:xfrm>
          <a:prstGeom prst="cloudCallout">
            <a:avLst>
              <a:gd name="adj1" fmla="val -63537"/>
              <a:gd name="adj2" fmla="val -31349"/>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FF0000"/>
                </a:solidFill>
              </a:rPr>
              <a:t>really?</a:t>
            </a:r>
          </a:p>
        </p:txBody>
      </p:sp>
    </p:spTree>
    <p:extLst>
      <p:ext uri="{BB962C8B-B14F-4D97-AF65-F5344CB8AC3E}">
        <p14:creationId xmlns:p14="http://schemas.microsoft.com/office/powerpoint/2010/main" val="26052893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10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1998" t="1" r="24001" b="7999"/>
          <a:stretch/>
        </p:blipFill>
        <p:spPr>
          <a:xfrm>
            <a:off x="381000" y="2057400"/>
            <a:ext cx="2066345" cy="3520440"/>
          </a:xfrm>
          <a:prstGeom prst="rect">
            <a:avLst/>
          </a:prstGeom>
        </p:spPr>
      </p:pic>
      <p:pic>
        <p:nvPicPr>
          <p:cNvPr id="5" name="Picture 4"/>
          <p:cNvPicPr>
            <a:picLocks noChangeAspect="1"/>
          </p:cNvPicPr>
          <p:nvPr/>
        </p:nvPicPr>
        <p:blipFill>
          <a:blip r:embed="rId3"/>
          <a:stretch>
            <a:fillRect/>
          </a:stretch>
        </p:blipFill>
        <p:spPr>
          <a:xfrm>
            <a:off x="3886200" y="1905000"/>
            <a:ext cx="2642273" cy="3352800"/>
          </a:xfrm>
          <a:prstGeom prst="rect">
            <a:avLst/>
          </a:prstGeom>
        </p:spPr>
      </p:pic>
      <p:sp>
        <p:nvSpPr>
          <p:cNvPr id="6" name="Title 2"/>
          <p:cNvSpPr>
            <a:spLocks noGrp="1"/>
          </p:cNvSpPr>
          <p:nvPr>
            <p:ph type="title"/>
          </p:nvPr>
        </p:nvSpPr>
        <p:spPr>
          <a:xfrm>
            <a:off x="533400" y="270181"/>
            <a:ext cx="8458200" cy="914400"/>
          </a:xfrm>
        </p:spPr>
        <p:txBody>
          <a:bodyPr/>
          <a:lstStyle/>
          <a:p>
            <a:r>
              <a:rPr lang="en-US" dirty="0" smtClean="0"/>
              <a:t>A chess robot: Full autonomy</a:t>
            </a:r>
            <a:endParaRPr lang="en-US" dirty="0"/>
          </a:p>
        </p:txBody>
      </p:sp>
      <p:sp>
        <p:nvSpPr>
          <p:cNvPr id="7" name="Oval Callout 6"/>
          <p:cNvSpPr/>
          <p:nvPr/>
        </p:nvSpPr>
        <p:spPr>
          <a:xfrm>
            <a:off x="1905000" y="1752600"/>
            <a:ext cx="1143000" cy="838200"/>
          </a:xfrm>
          <a:prstGeom prst="wedgeEllipseCallout">
            <a:avLst>
              <a:gd name="adj1" fmla="val -65277"/>
              <a:gd name="adj2" fmla="val 74978"/>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latin typeface="Helvetica"/>
                <a:cs typeface="Helvetica"/>
              </a:rPr>
              <a:t>Win!</a:t>
            </a:r>
            <a:endParaRPr lang="en-US" sz="2000" b="1" dirty="0">
              <a:solidFill>
                <a:schemeClr val="bg1"/>
              </a:solidFill>
              <a:latin typeface="Helvetica"/>
              <a:cs typeface="Helvetica"/>
            </a:endParaRPr>
          </a:p>
        </p:txBody>
      </p:sp>
      <p:grpSp>
        <p:nvGrpSpPr>
          <p:cNvPr id="73" name="Group 72"/>
          <p:cNvGrpSpPr/>
          <p:nvPr/>
        </p:nvGrpSpPr>
        <p:grpSpPr>
          <a:xfrm>
            <a:off x="5867400" y="838200"/>
            <a:ext cx="3276600" cy="2438400"/>
            <a:chOff x="5867400" y="838200"/>
            <a:chExt cx="3276600" cy="2438400"/>
          </a:xfrm>
        </p:grpSpPr>
        <p:sp>
          <p:nvSpPr>
            <p:cNvPr id="8" name="Cloud Callout 7"/>
            <p:cNvSpPr/>
            <p:nvPr/>
          </p:nvSpPr>
          <p:spPr>
            <a:xfrm>
              <a:off x="5867400" y="838200"/>
              <a:ext cx="3276600" cy="2438400"/>
            </a:xfrm>
            <a:prstGeom prst="cloudCallout">
              <a:avLst>
                <a:gd name="adj1" fmla="val -52753"/>
                <a:gd name="adj2" fmla="val 23897"/>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 name="Group 8"/>
            <p:cNvGrpSpPr/>
            <p:nvPr/>
          </p:nvGrpSpPr>
          <p:grpSpPr>
            <a:xfrm>
              <a:off x="6282548" y="1059751"/>
              <a:ext cx="2324847" cy="1690497"/>
              <a:chOff x="418353" y="0"/>
              <a:chExt cx="8383494" cy="6096000"/>
            </a:xfrm>
          </p:grpSpPr>
          <p:pic>
            <p:nvPicPr>
              <p:cNvPr id="10" name="Picture 9"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7600" y="0"/>
                <a:ext cx="1905000" cy="1905000"/>
              </a:xfrm>
              <a:prstGeom prst="rect">
                <a:avLst/>
              </a:prstGeom>
              <a:ln w="3175" cmpd="sng">
                <a:solidFill>
                  <a:schemeClr val="bg2"/>
                </a:solidFill>
              </a:ln>
            </p:spPr>
          </p:pic>
          <p:grpSp>
            <p:nvGrpSpPr>
              <p:cNvPr id="11" name="Group 10"/>
              <p:cNvGrpSpPr/>
              <p:nvPr/>
            </p:nvGrpSpPr>
            <p:grpSpPr>
              <a:xfrm>
                <a:off x="418353" y="2741706"/>
                <a:ext cx="8383494" cy="3354294"/>
                <a:chOff x="418353" y="2741706"/>
                <a:chExt cx="8383494" cy="3354294"/>
              </a:xfrm>
            </p:grpSpPr>
            <p:grpSp>
              <p:nvGrpSpPr>
                <p:cNvPr id="14" name="Group 13"/>
                <p:cNvGrpSpPr/>
                <p:nvPr/>
              </p:nvGrpSpPr>
              <p:grpSpPr>
                <a:xfrm>
                  <a:off x="418353" y="2743200"/>
                  <a:ext cx="4001247" cy="3352800"/>
                  <a:chOff x="152400" y="2743200"/>
                  <a:chExt cx="4001247" cy="3352800"/>
                </a:xfrm>
              </p:grpSpPr>
              <p:pic>
                <p:nvPicPr>
                  <p:cNvPr id="44" name="Picture 43"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2100" y="2743200"/>
                    <a:ext cx="1143000" cy="1143000"/>
                  </a:xfrm>
                  <a:prstGeom prst="rect">
                    <a:avLst/>
                  </a:prstGeom>
                  <a:ln w="3175" cmpd="sng">
                    <a:solidFill>
                      <a:schemeClr val="bg2"/>
                    </a:solidFill>
                  </a:ln>
                </p:spPr>
              </p:pic>
              <p:grpSp>
                <p:nvGrpSpPr>
                  <p:cNvPr id="45" name="Group 44"/>
                  <p:cNvGrpSpPr/>
                  <p:nvPr/>
                </p:nvGrpSpPr>
                <p:grpSpPr>
                  <a:xfrm>
                    <a:off x="1524000" y="4648200"/>
                    <a:ext cx="1219200" cy="1447800"/>
                    <a:chOff x="1828800" y="4648200"/>
                    <a:chExt cx="1219200" cy="1447800"/>
                  </a:xfrm>
                </p:grpSpPr>
                <p:pic>
                  <p:nvPicPr>
                    <p:cNvPr id="65" name="Picture 64"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4648200"/>
                      <a:ext cx="609600" cy="609600"/>
                    </a:xfrm>
                    <a:prstGeom prst="rect">
                      <a:avLst/>
                    </a:prstGeom>
                    <a:ln w="3175" cmpd="sng">
                      <a:solidFill>
                        <a:schemeClr val="bg2"/>
                      </a:solidFill>
                    </a:ln>
                  </p:spPr>
                </p:pic>
                <p:pic>
                  <p:nvPicPr>
                    <p:cNvPr id="66" name="Picture 65"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5791200"/>
                      <a:ext cx="304800" cy="304800"/>
                    </a:xfrm>
                    <a:prstGeom prst="rect">
                      <a:avLst/>
                    </a:prstGeom>
                    <a:ln w="3175" cmpd="sng">
                      <a:solidFill>
                        <a:schemeClr val="bg2"/>
                      </a:solidFill>
                    </a:ln>
                  </p:spPr>
                </p:pic>
                <p:pic>
                  <p:nvPicPr>
                    <p:cNvPr id="67" name="Picture 66"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4471" y="5791200"/>
                      <a:ext cx="304800" cy="304800"/>
                    </a:xfrm>
                    <a:prstGeom prst="rect">
                      <a:avLst/>
                    </a:prstGeom>
                    <a:ln w="3175" cmpd="sng">
                      <a:solidFill>
                        <a:schemeClr val="bg2"/>
                      </a:solidFill>
                    </a:ln>
                  </p:spPr>
                </p:pic>
                <p:pic>
                  <p:nvPicPr>
                    <p:cNvPr id="68" name="Picture 67"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3200" y="5791200"/>
                      <a:ext cx="304800" cy="304800"/>
                    </a:xfrm>
                    <a:prstGeom prst="rect">
                      <a:avLst/>
                    </a:prstGeom>
                    <a:ln w="3175" cmpd="sng">
                      <a:solidFill>
                        <a:schemeClr val="bg2"/>
                      </a:solidFill>
                    </a:ln>
                  </p:spPr>
                </p:pic>
                <p:cxnSp>
                  <p:nvCxnSpPr>
                    <p:cNvPr id="69" name="Straight Connector 68"/>
                    <p:cNvCxnSpPr>
                      <a:stCxn id="65" idx="2"/>
                      <a:endCxn id="66" idx="0"/>
                    </p:cNvCxnSpPr>
                    <p:nvPr/>
                  </p:nvCxnSpPr>
                  <p:spPr>
                    <a:xfrm flipH="1">
                      <a:off x="1981200" y="5257800"/>
                      <a:ext cx="457200" cy="5334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a:stCxn id="65" idx="2"/>
                      <a:endCxn id="67" idx="0"/>
                    </p:cNvCxnSpPr>
                    <p:nvPr/>
                  </p:nvCxnSpPr>
                  <p:spPr>
                    <a:xfrm>
                      <a:off x="2438400" y="5257800"/>
                      <a:ext cx="8471" cy="5334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a:stCxn id="65" idx="2"/>
                      <a:endCxn id="68" idx="0"/>
                    </p:cNvCxnSpPr>
                    <p:nvPr/>
                  </p:nvCxnSpPr>
                  <p:spPr>
                    <a:xfrm>
                      <a:off x="2438400" y="5257800"/>
                      <a:ext cx="457200" cy="5334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grpSp>
              <p:grpSp>
                <p:nvGrpSpPr>
                  <p:cNvPr id="46" name="Group 45"/>
                  <p:cNvGrpSpPr/>
                  <p:nvPr/>
                </p:nvGrpSpPr>
                <p:grpSpPr>
                  <a:xfrm>
                    <a:off x="152400" y="4648200"/>
                    <a:ext cx="1219200" cy="1447800"/>
                    <a:chOff x="1828800" y="4648200"/>
                    <a:chExt cx="1219200" cy="1447800"/>
                  </a:xfrm>
                </p:grpSpPr>
                <p:pic>
                  <p:nvPicPr>
                    <p:cNvPr id="58" name="Picture 57"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4648200"/>
                      <a:ext cx="609600" cy="609600"/>
                    </a:xfrm>
                    <a:prstGeom prst="rect">
                      <a:avLst/>
                    </a:prstGeom>
                    <a:ln w="3175" cmpd="sng">
                      <a:solidFill>
                        <a:schemeClr val="bg2"/>
                      </a:solidFill>
                    </a:ln>
                  </p:spPr>
                </p:pic>
                <p:pic>
                  <p:nvPicPr>
                    <p:cNvPr id="59" name="Picture 58"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5791200"/>
                      <a:ext cx="304800" cy="304800"/>
                    </a:xfrm>
                    <a:prstGeom prst="rect">
                      <a:avLst/>
                    </a:prstGeom>
                    <a:ln w="3175" cmpd="sng">
                      <a:solidFill>
                        <a:schemeClr val="bg2"/>
                      </a:solidFill>
                    </a:ln>
                  </p:spPr>
                </p:pic>
                <p:pic>
                  <p:nvPicPr>
                    <p:cNvPr id="60" name="Picture 59"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4471" y="5791200"/>
                      <a:ext cx="304800" cy="304800"/>
                    </a:xfrm>
                    <a:prstGeom prst="rect">
                      <a:avLst/>
                    </a:prstGeom>
                    <a:ln w="3175" cmpd="sng">
                      <a:solidFill>
                        <a:schemeClr val="bg2"/>
                      </a:solidFill>
                    </a:ln>
                  </p:spPr>
                </p:pic>
                <p:pic>
                  <p:nvPicPr>
                    <p:cNvPr id="61" name="Picture 60"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3200" y="5791200"/>
                      <a:ext cx="304800" cy="304800"/>
                    </a:xfrm>
                    <a:prstGeom prst="rect">
                      <a:avLst/>
                    </a:prstGeom>
                    <a:ln w="3175" cmpd="sng">
                      <a:solidFill>
                        <a:schemeClr val="bg2"/>
                      </a:solidFill>
                    </a:ln>
                  </p:spPr>
                </p:pic>
                <p:cxnSp>
                  <p:nvCxnSpPr>
                    <p:cNvPr id="62" name="Straight Connector 61"/>
                    <p:cNvCxnSpPr>
                      <a:stCxn id="58" idx="2"/>
                      <a:endCxn id="59" idx="0"/>
                    </p:cNvCxnSpPr>
                    <p:nvPr/>
                  </p:nvCxnSpPr>
                  <p:spPr>
                    <a:xfrm flipH="1">
                      <a:off x="1981200" y="5257800"/>
                      <a:ext cx="457200" cy="5334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a:stCxn id="58" idx="2"/>
                      <a:endCxn id="60" idx="0"/>
                    </p:cNvCxnSpPr>
                    <p:nvPr/>
                  </p:nvCxnSpPr>
                  <p:spPr>
                    <a:xfrm>
                      <a:off x="2438400" y="5257800"/>
                      <a:ext cx="8471" cy="5334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a:stCxn id="58" idx="2"/>
                      <a:endCxn id="61" idx="0"/>
                    </p:cNvCxnSpPr>
                    <p:nvPr/>
                  </p:nvCxnSpPr>
                  <p:spPr>
                    <a:xfrm>
                      <a:off x="2438400" y="5257800"/>
                      <a:ext cx="457200" cy="5334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grpSp>
              <p:grpSp>
                <p:nvGrpSpPr>
                  <p:cNvPr id="47" name="Group 46"/>
                  <p:cNvGrpSpPr/>
                  <p:nvPr/>
                </p:nvGrpSpPr>
                <p:grpSpPr>
                  <a:xfrm>
                    <a:off x="2934447" y="4646706"/>
                    <a:ext cx="1219200" cy="1447800"/>
                    <a:chOff x="1828800" y="4648200"/>
                    <a:chExt cx="1219200" cy="1447800"/>
                  </a:xfrm>
                </p:grpSpPr>
                <p:pic>
                  <p:nvPicPr>
                    <p:cNvPr id="51" name="Picture 50"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4648200"/>
                      <a:ext cx="609600" cy="609600"/>
                    </a:xfrm>
                    <a:prstGeom prst="rect">
                      <a:avLst/>
                    </a:prstGeom>
                    <a:ln w="3175" cmpd="sng">
                      <a:solidFill>
                        <a:schemeClr val="bg2"/>
                      </a:solidFill>
                    </a:ln>
                  </p:spPr>
                </p:pic>
                <p:pic>
                  <p:nvPicPr>
                    <p:cNvPr id="52" name="Picture 51"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5791200"/>
                      <a:ext cx="304800" cy="304800"/>
                    </a:xfrm>
                    <a:prstGeom prst="rect">
                      <a:avLst/>
                    </a:prstGeom>
                    <a:ln w="3175" cmpd="sng">
                      <a:solidFill>
                        <a:schemeClr val="bg2"/>
                      </a:solidFill>
                    </a:ln>
                  </p:spPr>
                </p:pic>
                <p:pic>
                  <p:nvPicPr>
                    <p:cNvPr id="53" name="Picture 52"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4471" y="5791200"/>
                      <a:ext cx="304800" cy="304800"/>
                    </a:xfrm>
                    <a:prstGeom prst="rect">
                      <a:avLst/>
                    </a:prstGeom>
                    <a:ln w="3175" cmpd="sng">
                      <a:solidFill>
                        <a:schemeClr val="bg2"/>
                      </a:solidFill>
                    </a:ln>
                  </p:spPr>
                </p:pic>
                <p:pic>
                  <p:nvPicPr>
                    <p:cNvPr id="54" name="Picture 53"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3200" y="5791200"/>
                      <a:ext cx="304800" cy="304800"/>
                    </a:xfrm>
                    <a:prstGeom prst="rect">
                      <a:avLst/>
                    </a:prstGeom>
                    <a:ln w="3175" cmpd="sng">
                      <a:solidFill>
                        <a:schemeClr val="bg2"/>
                      </a:solidFill>
                    </a:ln>
                  </p:spPr>
                </p:pic>
                <p:cxnSp>
                  <p:nvCxnSpPr>
                    <p:cNvPr id="55" name="Straight Connector 54"/>
                    <p:cNvCxnSpPr>
                      <a:stCxn id="51" idx="2"/>
                      <a:endCxn id="52" idx="0"/>
                    </p:cNvCxnSpPr>
                    <p:nvPr/>
                  </p:nvCxnSpPr>
                  <p:spPr>
                    <a:xfrm flipH="1">
                      <a:off x="1981200" y="5257800"/>
                      <a:ext cx="457200" cy="5334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a:stCxn id="51" idx="2"/>
                      <a:endCxn id="53" idx="0"/>
                    </p:cNvCxnSpPr>
                    <p:nvPr/>
                  </p:nvCxnSpPr>
                  <p:spPr>
                    <a:xfrm>
                      <a:off x="2438400" y="5257800"/>
                      <a:ext cx="8471" cy="5334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a:stCxn id="51" idx="2"/>
                      <a:endCxn id="54" idx="0"/>
                    </p:cNvCxnSpPr>
                    <p:nvPr/>
                  </p:nvCxnSpPr>
                  <p:spPr>
                    <a:xfrm>
                      <a:off x="2438400" y="5257800"/>
                      <a:ext cx="457200" cy="5334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grpSp>
              <p:cxnSp>
                <p:nvCxnSpPr>
                  <p:cNvPr id="48" name="Straight Connector 47"/>
                  <p:cNvCxnSpPr>
                    <a:stCxn id="44" idx="2"/>
                    <a:endCxn id="58" idx="0"/>
                  </p:cNvCxnSpPr>
                  <p:nvPr/>
                </p:nvCxnSpPr>
                <p:spPr>
                  <a:xfrm flipH="1">
                    <a:off x="762000" y="3886200"/>
                    <a:ext cx="1371600" cy="7620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a:stCxn id="44" idx="2"/>
                    <a:endCxn id="65" idx="0"/>
                  </p:cNvCxnSpPr>
                  <p:nvPr/>
                </p:nvCxnSpPr>
                <p:spPr>
                  <a:xfrm>
                    <a:off x="2133600" y="3886200"/>
                    <a:ext cx="0" cy="7620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a:stCxn id="44" idx="2"/>
                    <a:endCxn id="51" idx="0"/>
                  </p:cNvCxnSpPr>
                  <p:nvPr/>
                </p:nvCxnSpPr>
                <p:spPr>
                  <a:xfrm>
                    <a:off x="2133600" y="3886200"/>
                    <a:ext cx="1410447" cy="760506"/>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grpSp>
            <p:grpSp>
              <p:nvGrpSpPr>
                <p:cNvPr id="15" name="Group 14"/>
                <p:cNvGrpSpPr/>
                <p:nvPr/>
              </p:nvGrpSpPr>
              <p:grpSpPr>
                <a:xfrm>
                  <a:off x="4800600" y="2741706"/>
                  <a:ext cx="4001247" cy="3352800"/>
                  <a:chOff x="152400" y="2743200"/>
                  <a:chExt cx="4001247" cy="3352800"/>
                </a:xfrm>
              </p:grpSpPr>
              <p:pic>
                <p:nvPicPr>
                  <p:cNvPr id="16" name="Picture 15"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2100" y="2743200"/>
                    <a:ext cx="1143000" cy="1143000"/>
                  </a:xfrm>
                  <a:prstGeom prst="rect">
                    <a:avLst/>
                  </a:prstGeom>
                  <a:ln w="3175" cmpd="sng">
                    <a:solidFill>
                      <a:schemeClr val="bg2"/>
                    </a:solidFill>
                  </a:ln>
                </p:spPr>
              </p:pic>
              <p:grpSp>
                <p:nvGrpSpPr>
                  <p:cNvPr id="17" name="Group 16"/>
                  <p:cNvGrpSpPr/>
                  <p:nvPr/>
                </p:nvGrpSpPr>
                <p:grpSpPr>
                  <a:xfrm>
                    <a:off x="1524000" y="4648200"/>
                    <a:ext cx="1219200" cy="1447800"/>
                    <a:chOff x="1828800" y="4648200"/>
                    <a:chExt cx="1219200" cy="1447800"/>
                  </a:xfrm>
                </p:grpSpPr>
                <p:pic>
                  <p:nvPicPr>
                    <p:cNvPr id="37" name="Picture 36"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4648200"/>
                      <a:ext cx="609600" cy="609600"/>
                    </a:xfrm>
                    <a:prstGeom prst="rect">
                      <a:avLst/>
                    </a:prstGeom>
                    <a:ln w="3175" cmpd="sng">
                      <a:solidFill>
                        <a:schemeClr val="bg2"/>
                      </a:solidFill>
                    </a:ln>
                  </p:spPr>
                </p:pic>
                <p:pic>
                  <p:nvPicPr>
                    <p:cNvPr id="38" name="Picture 37"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5791200"/>
                      <a:ext cx="304800" cy="304800"/>
                    </a:xfrm>
                    <a:prstGeom prst="rect">
                      <a:avLst/>
                    </a:prstGeom>
                    <a:ln w="3175" cmpd="sng">
                      <a:solidFill>
                        <a:schemeClr val="bg2"/>
                      </a:solidFill>
                    </a:ln>
                  </p:spPr>
                </p:pic>
                <p:pic>
                  <p:nvPicPr>
                    <p:cNvPr id="39" name="Picture 38"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4471" y="5791200"/>
                      <a:ext cx="304800" cy="304800"/>
                    </a:xfrm>
                    <a:prstGeom prst="rect">
                      <a:avLst/>
                    </a:prstGeom>
                    <a:ln w="3175" cmpd="sng">
                      <a:solidFill>
                        <a:schemeClr val="bg2"/>
                      </a:solidFill>
                    </a:ln>
                  </p:spPr>
                </p:pic>
                <p:pic>
                  <p:nvPicPr>
                    <p:cNvPr id="40" name="Picture 39"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3200" y="5791200"/>
                      <a:ext cx="304800" cy="304800"/>
                    </a:xfrm>
                    <a:prstGeom prst="rect">
                      <a:avLst/>
                    </a:prstGeom>
                    <a:ln w="3175" cmpd="sng">
                      <a:solidFill>
                        <a:schemeClr val="bg2"/>
                      </a:solidFill>
                    </a:ln>
                  </p:spPr>
                </p:pic>
                <p:cxnSp>
                  <p:nvCxnSpPr>
                    <p:cNvPr id="41" name="Straight Connector 40"/>
                    <p:cNvCxnSpPr>
                      <a:stCxn id="37" idx="2"/>
                      <a:endCxn id="38" idx="0"/>
                    </p:cNvCxnSpPr>
                    <p:nvPr/>
                  </p:nvCxnSpPr>
                  <p:spPr>
                    <a:xfrm flipH="1">
                      <a:off x="1981200" y="5257800"/>
                      <a:ext cx="457200" cy="5334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a:stCxn id="37" idx="2"/>
                      <a:endCxn id="39" idx="0"/>
                    </p:cNvCxnSpPr>
                    <p:nvPr/>
                  </p:nvCxnSpPr>
                  <p:spPr>
                    <a:xfrm>
                      <a:off x="2438400" y="5257800"/>
                      <a:ext cx="8471" cy="5334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a:stCxn id="37" idx="2"/>
                      <a:endCxn id="40" idx="0"/>
                    </p:cNvCxnSpPr>
                    <p:nvPr/>
                  </p:nvCxnSpPr>
                  <p:spPr>
                    <a:xfrm>
                      <a:off x="2438400" y="5257800"/>
                      <a:ext cx="457200" cy="5334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a:off x="152400" y="4648200"/>
                    <a:ext cx="1219200" cy="1447800"/>
                    <a:chOff x="1828800" y="4648200"/>
                    <a:chExt cx="1219200" cy="1447800"/>
                  </a:xfrm>
                </p:grpSpPr>
                <p:pic>
                  <p:nvPicPr>
                    <p:cNvPr id="30" name="Picture 29"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4648200"/>
                      <a:ext cx="609600" cy="609600"/>
                    </a:xfrm>
                    <a:prstGeom prst="rect">
                      <a:avLst/>
                    </a:prstGeom>
                    <a:ln w="3175" cmpd="sng">
                      <a:solidFill>
                        <a:schemeClr val="bg2"/>
                      </a:solidFill>
                    </a:ln>
                  </p:spPr>
                </p:pic>
                <p:pic>
                  <p:nvPicPr>
                    <p:cNvPr id="31" name="Picture 30"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5791200"/>
                      <a:ext cx="304800" cy="304800"/>
                    </a:xfrm>
                    <a:prstGeom prst="rect">
                      <a:avLst/>
                    </a:prstGeom>
                    <a:ln w="3175" cmpd="sng">
                      <a:solidFill>
                        <a:schemeClr val="bg2"/>
                      </a:solidFill>
                    </a:ln>
                  </p:spPr>
                </p:pic>
                <p:pic>
                  <p:nvPicPr>
                    <p:cNvPr id="32" name="Picture 31"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4471" y="5791200"/>
                      <a:ext cx="304800" cy="304800"/>
                    </a:xfrm>
                    <a:prstGeom prst="rect">
                      <a:avLst/>
                    </a:prstGeom>
                    <a:ln w="3175" cmpd="sng">
                      <a:solidFill>
                        <a:schemeClr val="bg2"/>
                      </a:solidFill>
                    </a:ln>
                  </p:spPr>
                </p:pic>
                <p:pic>
                  <p:nvPicPr>
                    <p:cNvPr id="33" name="Picture 32"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3200" y="5791200"/>
                      <a:ext cx="304800" cy="304800"/>
                    </a:xfrm>
                    <a:prstGeom prst="rect">
                      <a:avLst/>
                    </a:prstGeom>
                    <a:ln w="3175" cmpd="sng">
                      <a:solidFill>
                        <a:schemeClr val="bg2"/>
                      </a:solidFill>
                    </a:ln>
                  </p:spPr>
                </p:pic>
                <p:cxnSp>
                  <p:nvCxnSpPr>
                    <p:cNvPr id="34" name="Straight Connector 33"/>
                    <p:cNvCxnSpPr>
                      <a:stCxn id="30" idx="2"/>
                      <a:endCxn id="31" idx="0"/>
                    </p:cNvCxnSpPr>
                    <p:nvPr/>
                  </p:nvCxnSpPr>
                  <p:spPr>
                    <a:xfrm flipH="1">
                      <a:off x="1981200" y="5257800"/>
                      <a:ext cx="457200" cy="5334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a:stCxn id="30" idx="2"/>
                      <a:endCxn id="32" idx="0"/>
                    </p:cNvCxnSpPr>
                    <p:nvPr/>
                  </p:nvCxnSpPr>
                  <p:spPr>
                    <a:xfrm>
                      <a:off x="2438400" y="5257800"/>
                      <a:ext cx="8471" cy="5334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a:stCxn id="30" idx="2"/>
                      <a:endCxn id="33" idx="0"/>
                    </p:cNvCxnSpPr>
                    <p:nvPr/>
                  </p:nvCxnSpPr>
                  <p:spPr>
                    <a:xfrm>
                      <a:off x="2438400" y="5257800"/>
                      <a:ext cx="457200" cy="5334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grpSp>
              <p:grpSp>
                <p:nvGrpSpPr>
                  <p:cNvPr id="19" name="Group 18"/>
                  <p:cNvGrpSpPr/>
                  <p:nvPr/>
                </p:nvGrpSpPr>
                <p:grpSpPr>
                  <a:xfrm>
                    <a:off x="2934447" y="4646706"/>
                    <a:ext cx="1219200" cy="1447800"/>
                    <a:chOff x="1828800" y="4648200"/>
                    <a:chExt cx="1219200" cy="1447800"/>
                  </a:xfrm>
                </p:grpSpPr>
                <p:pic>
                  <p:nvPicPr>
                    <p:cNvPr id="23" name="Picture 22"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4648200"/>
                      <a:ext cx="609600" cy="609600"/>
                    </a:xfrm>
                    <a:prstGeom prst="rect">
                      <a:avLst/>
                    </a:prstGeom>
                    <a:ln w="3175" cmpd="sng">
                      <a:solidFill>
                        <a:schemeClr val="bg2"/>
                      </a:solidFill>
                    </a:ln>
                  </p:spPr>
                </p:pic>
                <p:pic>
                  <p:nvPicPr>
                    <p:cNvPr id="24" name="Picture 23"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5791200"/>
                      <a:ext cx="304800" cy="304800"/>
                    </a:xfrm>
                    <a:prstGeom prst="rect">
                      <a:avLst/>
                    </a:prstGeom>
                    <a:ln w="3175" cmpd="sng">
                      <a:solidFill>
                        <a:schemeClr val="bg2"/>
                      </a:solidFill>
                    </a:ln>
                  </p:spPr>
                </p:pic>
                <p:pic>
                  <p:nvPicPr>
                    <p:cNvPr id="25" name="Picture 24"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4471" y="5791200"/>
                      <a:ext cx="304800" cy="304800"/>
                    </a:xfrm>
                    <a:prstGeom prst="rect">
                      <a:avLst/>
                    </a:prstGeom>
                    <a:ln w="3175" cmpd="sng">
                      <a:solidFill>
                        <a:schemeClr val="bg2"/>
                      </a:solidFill>
                    </a:ln>
                  </p:spPr>
                </p:pic>
                <p:pic>
                  <p:nvPicPr>
                    <p:cNvPr id="26" name="Picture 25"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3200" y="5791200"/>
                      <a:ext cx="304800" cy="304800"/>
                    </a:xfrm>
                    <a:prstGeom prst="rect">
                      <a:avLst/>
                    </a:prstGeom>
                    <a:ln w="3175" cmpd="sng">
                      <a:solidFill>
                        <a:schemeClr val="bg2"/>
                      </a:solidFill>
                    </a:ln>
                  </p:spPr>
                </p:pic>
                <p:cxnSp>
                  <p:nvCxnSpPr>
                    <p:cNvPr id="27" name="Straight Connector 26"/>
                    <p:cNvCxnSpPr>
                      <a:stCxn id="23" idx="2"/>
                      <a:endCxn id="24" idx="0"/>
                    </p:cNvCxnSpPr>
                    <p:nvPr/>
                  </p:nvCxnSpPr>
                  <p:spPr>
                    <a:xfrm flipH="1">
                      <a:off x="1981200" y="5257800"/>
                      <a:ext cx="457200" cy="5334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stCxn id="23" idx="2"/>
                      <a:endCxn id="25" idx="0"/>
                    </p:cNvCxnSpPr>
                    <p:nvPr/>
                  </p:nvCxnSpPr>
                  <p:spPr>
                    <a:xfrm>
                      <a:off x="2438400" y="5257800"/>
                      <a:ext cx="8471" cy="5334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a:stCxn id="23" idx="2"/>
                      <a:endCxn id="26" idx="0"/>
                    </p:cNvCxnSpPr>
                    <p:nvPr/>
                  </p:nvCxnSpPr>
                  <p:spPr>
                    <a:xfrm>
                      <a:off x="2438400" y="5257800"/>
                      <a:ext cx="457200" cy="5334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grpSp>
              <p:cxnSp>
                <p:nvCxnSpPr>
                  <p:cNvPr id="20" name="Straight Connector 19"/>
                  <p:cNvCxnSpPr>
                    <a:stCxn id="16" idx="2"/>
                    <a:endCxn id="30" idx="0"/>
                  </p:cNvCxnSpPr>
                  <p:nvPr/>
                </p:nvCxnSpPr>
                <p:spPr>
                  <a:xfrm flipH="1">
                    <a:off x="762000" y="3886200"/>
                    <a:ext cx="1371600" cy="7620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a:stCxn id="16" idx="2"/>
                    <a:endCxn id="37" idx="0"/>
                  </p:cNvCxnSpPr>
                  <p:nvPr/>
                </p:nvCxnSpPr>
                <p:spPr>
                  <a:xfrm>
                    <a:off x="2133600" y="3886200"/>
                    <a:ext cx="0" cy="7620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a:stCxn id="16" idx="2"/>
                    <a:endCxn id="23" idx="0"/>
                  </p:cNvCxnSpPr>
                  <p:nvPr/>
                </p:nvCxnSpPr>
                <p:spPr>
                  <a:xfrm>
                    <a:off x="2133600" y="3886200"/>
                    <a:ext cx="1410447" cy="760506"/>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grpSp>
          </p:grpSp>
          <p:cxnSp>
            <p:nvCxnSpPr>
              <p:cNvPr id="12" name="Straight Connector 11"/>
              <p:cNvCxnSpPr>
                <a:stCxn id="10" idx="2"/>
                <a:endCxn id="44" idx="0"/>
              </p:cNvCxnSpPr>
              <p:nvPr/>
            </p:nvCxnSpPr>
            <p:spPr>
              <a:xfrm flipH="1">
                <a:off x="2399553" y="1905000"/>
                <a:ext cx="2210547" cy="838200"/>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a:stCxn id="10" idx="2"/>
                <a:endCxn id="16" idx="0"/>
              </p:cNvCxnSpPr>
              <p:nvPr/>
            </p:nvCxnSpPr>
            <p:spPr>
              <a:xfrm>
                <a:off x="4610100" y="1905000"/>
                <a:ext cx="2171700" cy="836706"/>
              </a:xfrm>
              <a:prstGeom prst="line">
                <a:avLst/>
              </a:prstGeom>
              <a:ln w="3175" cmpd="sng">
                <a:solidFill>
                  <a:schemeClr val="bg2"/>
                </a:solidFill>
              </a:ln>
            </p:spPr>
            <p:style>
              <a:lnRef idx="2">
                <a:schemeClr val="accent1"/>
              </a:lnRef>
              <a:fillRef idx="0">
                <a:schemeClr val="accent1"/>
              </a:fillRef>
              <a:effectRef idx="1">
                <a:schemeClr val="accent1"/>
              </a:effectRef>
              <a:fontRef idx="minor">
                <a:schemeClr val="tx1"/>
              </a:fontRef>
            </p:style>
          </p:cxnSp>
        </p:grpSp>
      </p:grpSp>
      <p:pic>
        <p:nvPicPr>
          <p:cNvPr id="72" name="Picture 71" descr="chess-pos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7000" y="4495800"/>
            <a:ext cx="1905000" cy="1905000"/>
          </a:xfrm>
          <a:prstGeom prst="rect">
            <a:avLst/>
          </a:prstGeom>
        </p:spPr>
      </p:pic>
    </p:spTree>
    <p:extLst>
      <p:ext uri="{BB962C8B-B14F-4D97-AF65-F5344CB8AC3E}">
        <p14:creationId xmlns:p14="http://schemas.microsoft.com/office/powerpoint/2010/main" val="39775817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16182" y="1720272"/>
            <a:ext cx="7599218" cy="4985328"/>
          </a:xfrm>
        </p:spPr>
        <p:txBody>
          <a:bodyPr>
            <a:normAutofit/>
          </a:bodyPr>
          <a:lstStyle/>
          <a:p>
            <a:r>
              <a:rPr lang="en-US" dirty="0" smtClean="0"/>
              <a:t>Even for chess, the human </a:t>
            </a:r>
            <a:r>
              <a:rPr lang="en-US" b="1" i="1" dirty="0" smtClean="0"/>
              <a:t>cannot</a:t>
            </a:r>
            <a:r>
              <a:rPr lang="en-US" dirty="0" smtClean="0"/>
              <a:t> provide, in advance, an individual response for each of 10</a:t>
            </a:r>
            <a:r>
              <a:rPr lang="en-US" baseline="30000" dirty="0" smtClean="0"/>
              <a:t>55</a:t>
            </a:r>
            <a:r>
              <a:rPr lang="en-US" dirty="0" smtClean="0"/>
              <a:t> scenarios</a:t>
            </a:r>
          </a:p>
          <a:p>
            <a:r>
              <a:rPr lang="en-US" b="1" i="1" dirty="0" smtClean="0">
                <a:solidFill>
                  <a:srgbClr val="FFFF00"/>
                </a:solidFill>
              </a:rPr>
              <a:t>Delegating to a machine results in different decisions from those the human would make</a:t>
            </a:r>
          </a:p>
          <a:p>
            <a:r>
              <a:rPr lang="en-US" b="1" i="1" dirty="0" smtClean="0">
                <a:solidFill>
                  <a:srgbClr val="FFFF00"/>
                </a:solidFill>
              </a:rPr>
              <a:t>This is true regardless of whether it’s done by human-defined rules or purely autonomous deliberation</a:t>
            </a:r>
            <a:endParaRPr lang="en-US" b="1" i="1" dirty="0">
              <a:solidFill>
                <a:srgbClr val="FFFF00"/>
              </a:solidFill>
            </a:endParaRPr>
          </a:p>
        </p:txBody>
      </p:sp>
      <p:sp>
        <p:nvSpPr>
          <p:cNvPr id="3" name="Title 2"/>
          <p:cNvSpPr>
            <a:spLocks noGrp="1"/>
          </p:cNvSpPr>
          <p:nvPr>
            <p:ph type="title"/>
          </p:nvPr>
        </p:nvSpPr>
        <p:spPr/>
        <p:txBody>
          <a:bodyPr/>
          <a:lstStyle/>
          <a:p>
            <a:r>
              <a:rPr lang="en-US" dirty="0" smtClean="0"/>
              <a:t>Locus of decision making</a:t>
            </a:r>
            <a:endParaRPr lang="en-US" dirty="0"/>
          </a:p>
        </p:txBody>
      </p:sp>
    </p:spTree>
    <p:extLst>
      <p:ext uri="{BB962C8B-B14F-4D97-AF65-F5344CB8AC3E}">
        <p14:creationId xmlns:p14="http://schemas.microsoft.com/office/powerpoint/2010/main" val="28833311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From chess to warfare</a:t>
            </a:r>
            <a:endParaRPr lang="en-US" dirty="0"/>
          </a:p>
        </p:txBody>
      </p:sp>
      <p:pic>
        <p:nvPicPr>
          <p:cNvPr id="5" name="Picture 4" descr="world-war-iii-chessboar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 y="1295400"/>
            <a:ext cx="8290560" cy="5181600"/>
          </a:xfrm>
          <a:prstGeom prst="rect">
            <a:avLst/>
          </a:prstGeom>
        </p:spPr>
      </p:pic>
    </p:spTree>
    <p:extLst>
      <p:ext uri="{BB962C8B-B14F-4D97-AF65-F5344CB8AC3E}">
        <p14:creationId xmlns:p14="http://schemas.microsoft.com/office/powerpoint/2010/main" val="161614615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Many more agents and objects</a:t>
            </a:r>
          </a:p>
          <a:p>
            <a:r>
              <a:rPr lang="en-US" dirty="0" smtClean="0"/>
              <a:t>Partial observability (‘fog of war”)</a:t>
            </a:r>
          </a:p>
          <a:p>
            <a:r>
              <a:rPr lang="en-US" dirty="0" smtClean="0"/>
              <a:t>Continuous space and time</a:t>
            </a:r>
          </a:p>
          <a:p>
            <a:r>
              <a:rPr lang="en-US" dirty="0" smtClean="0"/>
              <a:t>Uncertainty in action outcomes</a:t>
            </a:r>
          </a:p>
          <a:p>
            <a:r>
              <a:rPr lang="en-US" dirty="0"/>
              <a:t>U</a:t>
            </a:r>
            <a:r>
              <a:rPr lang="en-US" dirty="0" smtClean="0"/>
              <a:t>nknown </a:t>
            </a:r>
            <a:r>
              <a:rPr lang="en-US" dirty="0" err="1" smtClean="0"/>
              <a:t>unknowns</a:t>
            </a:r>
            <a:r>
              <a:rPr lang="en-US" baseline="30000" dirty="0" err="1" smtClean="0"/>
              <a:t>TM</a:t>
            </a:r>
            <a:endParaRPr lang="en-US" baseline="30000" dirty="0" smtClean="0"/>
          </a:p>
          <a:p>
            <a:endParaRPr lang="en-US" baseline="30000" dirty="0"/>
          </a:p>
          <a:p>
            <a:r>
              <a:rPr lang="en-US" dirty="0" smtClean="0"/>
              <a:t>A theoretical framework is in place to support the development of precise definitions when necessary</a:t>
            </a:r>
            <a:endParaRPr lang="en-US" dirty="0"/>
          </a:p>
        </p:txBody>
      </p:sp>
      <p:sp>
        <p:nvSpPr>
          <p:cNvPr id="3" name="Title 2"/>
          <p:cNvSpPr>
            <a:spLocks noGrp="1"/>
          </p:cNvSpPr>
          <p:nvPr>
            <p:ph type="title"/>
          </p:nvPr>
        </p:nvSpPr>
        <p:spPr/>
        <p:txBody>
          <a:bodyPr/>
          <a:lstStyle/>
          <a:p>
            <a:r>
              <a:rPr lang="en-US" dirty="0" smtClean="0"/>
              <a:t>From chess to warfare</a:t>
            </a:r>
            <a:endParaRPr lang="en-US" dirty="0"/>
          </a:p>
        </p:txBody>
      </p:sp>
    </p:spTree>
    <p:extLst>
      <p:ext uri="{BB962C8B-B14F-4D97-AF65-F5344CB8AC3E}">
        <p14:creationId xmlns:p14="http://schemas.microsoft.com/office/powerpoint/2010/main" val="192451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90600" y="1720273"/>
            <a:ext cx="7924800" cy="4052454"/>
          </a:xfrm>
        </p:spPr>
        <p:txBody>
          <a:bodyPr/>
          <a:lstStyle/>
          <a:p>
            <a:r>
              <a:rPr lang="en-US" dirty="0"/>
              <a:t>C</a:t>
            </a:r>
            <a:r>
              <a:rPr lang="en-US" dirty="0" smtClean="0"/>
              <a:t>omputer power</a:t>
            </a:r>
          </a:p>
          <a:p>
            <a:r>
              <a:rPr lang="en-US" dirty="0"/>
              <a:t>D</a:t>
            </a:r>
            <a:r>
              <a:rPr lang="en-US" dirty="0" smtClean="0"/>
              <a:t>ata resources</a:t>
            </a:r>
          </a:p>
          <a:p>
            <a:r>
              <a:rPr lang="en-US" dirty="0"/>
              <a:t>I</a:t>
            </a:r>
            <a:r>
              <a:rPr lang="en-US" dirty="0" smtClean="0"/>
              <a:t>ndustry research</a:t>
            </a:r>
          </a:p>
          <a:p>
            <a:r>
              <a:rPr lang="en-US" b="1" i="1" dirty="0" smtClean="0"/>
              <a:t>Capabilities…</a:t>
            </a:r>
            <a:endParaRPr lang="en-US" b="1" i="1" dirty="0"/>
          </a:p>
        </p:txBody>
      </p:sp>
      <p:sp>
        <p:nvSpPr>
          <p:cNvPr id="3" name="Title 2"/>
          <p:cNvSpPr>
            <a:spLocks noGrp="1"/>
          </p:cNvSpPr>
          <p:nvPr>
            <p:ph type="title"/>
          </p:nvPr>
        </p:nvSpPr>
        <p:spPr/>
        <p:txBody>
          <a:bodyPr/>
          <a:lstStyle/>
          <a:p>
            <a:r>
              <a:rPr lang="en-US" dirty="0" smtClean="0"/>
              <a:t>AI: </a:t>
            </a:r>
            <a:r>
              <a:rPr lang="en-US" dirty="0"/>
              <a:t>Rapidly increasing…</a:t>
            </a:r>
          </a:p>
        </p:txBody>
      </p:sp>
    </p:spTree>
    <p:extLst>
      <p:ext uri="{BB962C8B-B14F-4D97-AF65-F5344CB8AC3E}">
        <p14:creationId xmlns:p14="http://schemas.microsoft.com/office/powerpoint/2010/main" val="29369003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16182" y="1720273"/>
            <a:ext cx="7294418" cy="4052454"/>
          </a:xfrm>
        </p:spPr>
        <p:txBody>
          <a:bodyPr>
            <a:normAutofit fontScale="92500" lnSpcReduction="20000"/>
          </a:bodyPr>
          <a:lstStyle/>
          <a:p>
            <a:r>
              <a:rPr lang="en-US" dirty="0" smtClean="0"/>
              <a:t>“Deep learning” achieves human-level object recognition on 1000 categories</a:t>
            </a:r>
          </a:p>
          <a:p>
            <a:pPr lvl="1"/>
            <a:r>
              <a:rPr lang="en-US" dirty="0" smtClean="0"/>
              <a:t>Note: “Combatant” is not a visual category!</a:t>
            </a:r>
          </a:p>
          <a:p>
            <a:r>
              <a:rPr lang="en-US" dirty="0" smtClean="0"/>
              <a:t>Face recognition exceeds human performance</a:t>
            </a:r>
          </a:p>
          <a:p>
            <a:r>
              <a:rPr lang="en-US" dirty="0" smtClean="0"/>
              <a:t>Vision and 3D sensors track moving objects in real time</a:t>
            </a:r>
          </a:p>
          <a:p>
            <a:r>
              <a:rPr lang="en-US" dirty="0" smtClean="0"/>
              <a:t>Asynchronous video cameras ~1000fps support high-speed decision cycle</a:t>
            </a:r>
            <a:endParaRPr lang="en-US" dirty="0"/>
          </a:p>
        </p:txBody>
      </p:sp>
      <p:sp>
        <p:nvSpPr>
          <p:cNvPr id="3" name="Title 2"/>
          <p:cNvSpPr>
            <a:spLocks noGrp="1"/>
          </p:cNvSpPr>
          <p:nvPr>
            <p:ph type="title"/>
          </p:nvPr>
        </p:nvSpPr>
        <p:spPr/>
        <p:txBody>
          <a:bodyPr/>
          <a:lstStyle/>
          <a:p>
            <a:r>
              <a:rPr lang="en-US" dirty="0" smtClean="0"/>
              <a:t>Perception</a:t>
            </a:r>
            <a:endParaRPr lang="en-US" dirty="0"/>
          </a:p>
        </p:txBody>
      </p:sp>
    </p:spTree>
    <p:extLst>
      <p:ext uri="{BB962C8B-B14F-4D97-AF65-F5344CB8AC3E}">
        <p14:creationId xmlns:p14="http://schemas.microsoft.com/office/powerpoint/2010/main" val="220556636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16182" y="1720273"/>
            <a:ext cx="7370618" cy="4052454"/>
          </a:xfrm>
        </p:spPr>
        <p:txBody>
          <a:bodyPr>
            <a:normAutofit/>
          </a:bodyPr>
          <a:lstStyle/>
          <a:p>
            <a:r>
              <a:rPr lang="en-US" dirty="0" smtClean="0"/>
              <a:t>Navigation is easy in known environments (e.g., cruise missiles)</a:t>
            </a:r>
          </a:p>
          <a:p>
            <a:r>
              <a:rPr lang="en-US" dirty="0"/>
              <a:t>Autonomous </a:t>
            </a:r>
            <a:r>
              <a:rPr lang="en-US" dirty="0" smtClean="0"/>
              <a:t>driving </a:t>
            </a:r>
            <a:r>
              <a:rPr lang="en-US" dirty="0"/>
              <a:t>in </a:t>
            </a:r>
            <a:r>
              <a:rPr lang="en-US" dirty="0" smtClean="0"/>
              <a:t>complex urban environments is harder </a:t>
            </a:r>
          </a:p>
          <a:p>
            <a:r>
              <a:rPr lang="en-US" dirty="0"/>
              <a:t>R</a:t>
            </a:r>
            <a:r>
              <a:rPr lang="en-US" dirty="0" smtClean="0"/>
              <a:t>eal-time robot exploration and 3D mapping of city/building/cave</a:t>
            </a:r>
          </a:p>
        </p:txBody>
      </p:sp>
      <p:sp>
        <p:nvSpPr>
          <p:cNvPr id="3" name="Title 2"/>
          <p:cNvSpPr>
            <a:spLocks noGrp="1"/>
          </p:cNvSpPr>
          <p:nvPr>
            <p:ph type="title"/>
          </p:nvPr>
        </p:nvSpPr>
        <p:spPr/>
        <p:txBody>
          <a:bodyPr/>
          <a:lstStyle/>
          <a:p>
            <a:r>
              <a:rPr lang="en-US" dirty="0" smtClean="0"/>
              <a:t>Navigation and mapping</a:t>
            </a:r>
            <a:endParaRPr lang="en-US" dirty="0"/>
          </a:p>
        </p:txBody>
      </p:sp>
    </p:spTree>
    <p:extLst>
      <p:ext uri="{BB962C8B-B14F-4D97-AF65-F5344CB8AC3E}">
        <p14:creationId xmlns:p14="http://schemas.microsoft.com/office/powerpoint/2010/main" val="14681599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xploration and mapping.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p:spPr>
      </p:pic>
    </p:spTree>
    <p:extLst>
      <p:ext uri="{BB962C8B-B14F-4D97-AF65-F5344CB8AC3E}">
        <p14:creationId xmlns:p14="http://schemas.microsoft.com/office/powerpoint/2010/main" val="22536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2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Superhuman precision and dynamic control of aerobatic maneuvers, even in tight spaces</a:t>
            </a:r>
          </a:p>
          <a:p>
            <a:r>
              <a:rPr lang="en-US" dirty="0" smtClean="0"/>
              <a:t>Stabilized platforms for automated snipers</a:t>
            </a:r>
          </a:p>
          <a:p>
            <a:r>
              <a:rPr lang="en-US" dirty="0" smtClean="0"/>
              <a:t>Insect-sized flapping-wing vehicles</a:t>
            </a:r>
          </a:p>
          <a:p>
            <a:r>
              <a:rPr lang="en-US" dirty="0" smtClean="0"/>
              <a:t>Robust legged locomotion</a:t>
            </a:r>
            <a:endParaRPr lang="en-US" dirty="0"/>
          </a:p>
        </p:txBody>
      </p:sp>
      <p:sp>
        <p:nvSpPr>
          <p:cNvPr id="3" name="Title 2"/>
          <p:cNvSpPr>
            <a:spLocks noGrp="1"/>
          </p:cNvSpPr>
          <p:nvPr>
            <p:ph type="title"/>
          </p:nvPr>
        </p:nvSpPr>
        <p:spPr/>
        <p:txBody>
          <a:bodyPr/>
          <a:lstStyle/>
          <a:p>
            <a:r>
              <a:rPr lang="en-US" dirty="0" smtClean="0"/>
              <a:t>Motor control</a:t>
            </a:r>
            <a:endParaRPr lang="en-US" dirty="0"/>
          </a:p>
        </p:txBody>
      </p:sp>
    </p:spTree>
    <p:extLst>
      <p:ext uri="{BB962C8B-B14F-4D97-AF65-F5344CB8AC3E}">
        <p14:creationId xmlns:p14="http://schemas.microsoft.com/office/powerpoint/2010/main" val="335680039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Window flyb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p:spPr>
      </p:pic>
    </p:spTree>
    <p:extLst>
      <p:ext uri="{BB962C8B-B14F-4D97-AF65-F5344CB8AC3E}">
        <p14:creationId xmlns:p14="http://schemas.microsoft.com/office/powerpoint/2010/main" val="327807936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UPenn Swarming.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p:spPr>
      </p:pic>
    </p:spTree>
    <p:extLst>
      <p:ext uri="{BB962C8B-B14F-4D97-AF65-F5344CB8AC3E}">
        <p14:creationId xmlns:p14="http://schemas.microsoft.com/office/powerpoint/2010/main" val="42860498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7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Mel Swarming Quadrotor Swarming.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p:spPr>
      </p:pic>
    </p:spTree>
    <p:extLst>
      <p:ext uri="{BB962C8B-B14F-4D97-AF65-F5344CB8AC3E}">
        <p14:creationId xmlns:p14="http://schemas.microsoft.com/office/powerpoint/2010/main" val="42860498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1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BigDog.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p:spPr>
      </p:pic>
    </p:spTree>
    <p:extLst>
      <p:ext uri="{BB962C8B-B14F-4D97-AF65-F5344CB8AC3E}">
        <p14:creationId xmlns:p14="http://schemas.microsoft.com/office/powerpoint/2010/main" val="371295739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0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1720273"/>
            <a:ext cx="7924800" cy="4052454"/>
          </a:xfrm>
        </p:spPr>
        <p:txBody>
          <a:bodyPr>
            <a:normAutofit/>
          </a:bodyPr>
          <a:lstStyle/>
          <a:p>
            <a:r>
              <a:rPr lang="en-US" dirty="0" smtClean="0">
                <a:solidFill>
                  <a:srgbClr val="CCFFCC"/>
                </a:solidFill>
              </a:rPr>
              <a:t>Tactical pursuit/targeting/attack</a:t>
            </a:r>
            <a:r>
              <a:rPr lang="en-US" dirty="0" smtClean="0"/>
              <a:t>: entirely self-taught superhuman performance on wide range of video games</a:t>
            </a:r>
          </a:p>
          <a:p>
            <a:r>
              <a:rPr lang="en-US" dirty="0" smtClean="0">
                <a:solidFill>
                  <a:srgbClr val="CCFFCC"/>
                </a:solidFill>
              </a:rPr>
              <a:t>Coordinated attack planning</a:t>
            </a:r>
            <a:r>
              <a:rPr lang="en-US" dirty="0" smtClean="0"/>
              <a:t> in strategy games, </a:t>
            </a:r>
            <a:r>
              <a:rPr lang="en-US" dirty="0" err="1" smtClean="0"/>
              <a:t>RoboCup</a:t>
            </a:r>
            <a:r>
              <a:rPr lang="en-US" dirty="0" smtClean="0"/>
              <a:t> soccer</a:t>
            </a:r>
          </a:p>
          <a:p>
            <a:r>
              <a:rPr lang="en-US" dirty="0" smtClean="0">
                <a:solidFill>
                  <a:srgbClr val="CCFFCC"/>
                </a:solidFill>
              </a:rPr>
              <a:t>Long-range hierarchical planning </a:t>
            </a:r>
            <a:r>
              <a:rPr lang="en-US" dirty="0" smtClean="0"/>
              <a:t>in strategy games, logistics, construction</a:t>
            </a:r>
          </a:p>
        </p:txBody>
      </p:sp>
      <p:sp>
        <p:nvSpPr>
          <p:cNvPr id="3" name="Title 2"/>
          <p:cNvSpPr>
            <a:spLocks noGrp="1"/>
          </p:cNvSpPr>
          <p:nvPr>
            <p:ph type="title"/>
          </p:nvPr>
        </p:nvSpPr>
        <p:spPr/>
        <p:txBody>
          <a:bodyPr/>
          <a:lstStyle/>
          <a:p>
            <a:r>
              <a:rPr lang="en-US" dirty="0" smtClean="0"/>
              <a:t>Tactical/strategic decisions</a:t>
            </a:r>
            <a:endParaRPr lang="en-US" dirty="0"/>
          </a:p>
        </p:txBody>
      </p:sp>
    </p:spTree>
    <p:extLst>
      <p:ext uri="{BB962C8B-B14F-4D97-AF65-F5344CB8AC3E}">
        <p14:creationId xmlns:p14="http://schemas.microsoft.com/office/powerpoint/2010/main" val="4939999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struction team.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p:spPr>
      </p:pic>
    </p:spTree>
    <p:extLst>
      <p:ext uri="{BB962C8B-B14F-4D97-AF65-F5344CB8AC3E}">
        <p14:creationId xmlns:p14="http://schemas.microsoft.com/office/powerpoint/2010/main" val="262105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5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458200" cy="4800600"/>
          </a:xfrm>
        </p:spPr>
        <p:txBody>
          <a:bodyPr>
            <a:normAutofit fontScale="92500" lnSpcReduction="20000"/>
          </a:bodyPr>
          <a:lstStyle/>
          <a:p>
            <a:r>
              <a:rPr lang="en-US" dirty="0" smtClean="0"/>
              <a:t>Received wisdom: 20-30 years away</a:t>
            </a:r>
          </a:p>
          <a:p>
            <a:pPr lvl="1"/>
            <a:r>
              <a:rPr lang="en-US" dirty="0" smtClean="0"/>
              <a:t>“</a:t>
            </a:r>
            <a:r>
              <a:rPr lang="en-US" dirty="0" smtClean="0">
                <a:solidFill>
                  <a:srgbClr val="CCFFCC"/>
                </a:solidFill>
                <a:effectLst/>
              </a:rPr>
              <a:t>20 </a:t>
            </a:r>
            <a:r>
              <a:rPr lang="en-US" dirty="0">
                <a:solidFill>
                  <a:srgbClr val="CCFFCC"/>
                </a:solidFill>
                <a:effectLst/>
              </a:rPr>
              <a:t>or 30 years away from being </a:t>
            </a:r>
            <a:r>
              <a:rPr lang="en-US" dirty="0" smtClean="0">
                <a:solidFill>
                  <a:srgbClr val="CCFFCC"/>
                </a:solidFill>
                <a:effectLst/>
              </a:rPr>
              <a:t>even possible</a:t>
            </a:r>
            <a:r>
              <a:rPr lang="en-US" dirty="0" smtClean="0">
                <a:effectLst/>
              </a:rPr>
              <a:t>” </a:t>
            </a:r>
          </a:p>
          <a:p>
            <a:pPr marL="749808" lvl="2" indent="0">
              <a:buNone/>
            </a:pPr>
            <a:r>
              <a:rPr lang="en-US" dirty="0" smtClean="0">
                <a:effectLst/>
              </a:rPr>
              <a:t>(</a:t>
            </a:r>
            <a:r>
              <a:rPr lang="en-US" dirty="0" err="1" smtClean="0">
                <a:effectLst/>
              </a:rPr>
              <a:t>techthefuture.com</a:t>
            </a:r>
            <a:r>
              <a:rPr lang="en-US" dirty="0" smtClean="0">
                <a:effectLst/>
              </a:rPr>
              <a:t>)</a:t>
            </a:r>
          </a:p>
          <a:p>
            <a:pPr lvl="1"/>
            <a:r>
              <a:rPr lang="en-US" dirty="0" smtClean="0">
                <a:effectLst/>
              </a:rPr>
              <a:t>“</a:t>
            </a:r>
            <a:r>
              <a:rPr lang="en-US" dirty="0" smtClean="0">
                <a:solidFill>
                  <a:srgbClr val="CCFFCC"/>
                </a:solidFill>
                <a:effectLst/>
              </a:rPr>
              <a:t>could </a:t>
            </a:r>
            <a:r>
              <a:rPr lang="en-US" dirty="0">
                <a:solidFill>
                  <a:srgbClr val="CCFFCC"/>
                </a:solidFill>
                <a:effectLst/>
              </a:rPr>
              <a:t>be developed within 20 to 30 </a:t>
            </a:r>
            <a:r>
              <a:rPr lang="en-US" dirty="0" smtClean="0">
                <a:solidFill>
                  <a:srgbClr val="CCFFCC"/>
                </a:solidFill>
                <a:effectLst/>
              </a:rPr>
              <a:t>years</a:t>
            </a:r>
            <a:r>
              <a:rPr lang="en-US" dirty="0" smtClean="0">
                <a:effectLst/>
              </a:rPr>
              <a:t>”          </a:t>
            </a:r>
          </a:p>
          <a:p>
            <a:pPr marL="749808" lvl="2" indent="0">
              <a:buNone/>
            </a:pPr>
            <a:r>
              <a:rPr lang="en-US" dirty="0" smtClean="0">
                <a:effectLst/>
              </a:rPr>
              <a:t> (20 Nobel peace prize laureates)</a:t>
            </a:r>
          </a:p>
          <a:p>
            <a:pPr lvl="1"/>
            <a:r>
              <a:rPr lang="en-US" dirty="0" smtClean="0">
                <a:effectLst/>
              </a:rPr>
              <a:t> “</a:t>
            </a:r>
            <a:r>
              <a:rPr lang="en-US" dirty="0">
                <a:solidFill>
                  <a:srgbClr val="CCFFCC"/>
                </a:solidFill>
                <a:effectLst/>
              </a:rPr>
              <a:t>could become a reality within 20 or 30 </a:t>
            </a:r>
            <a:r>
              <a:rPr lang="en-US" dirty="0" smtClean="0">
                <a:solidFill>
                  <a:srgbClr val="CCFFCC"/>
                </a:solidFill>
                <a:effectLst/>
              </a:rPr>
              <a:t>years</a:t>
            </a:r>
            <a:r>
              <a:rPr lang="en-US" dirty="0" smtClean="0">
                <a:effectLst/>
              </a:rPr>
              <a:t>” </a:t>
            </a:r>
          </a:p>
          <a:p>
            <a:pPr marL="749808" lvl="2" indent="0">
              <a:buNone/>
            </a:pPr>
            <a:r>
              <a:rPr lang="en-US" dirty="0" smtClean="0">
                <a:effectLst/>
              </a:rPr>
              <a:t>(HRW)</a:t>
            </a:r>
          </a:p>
          <a:p>
            <a:r>
              <a:rPr lang="en-US" dirty="0" smtClean="0">
                <a:effectLst/>
              </a:rPr>
              <a:t>On the other hand:</a:t>
            </a:r>
          </a:p>
          <a:p>
            <a:pPr lvl="1"/>
            <a:r>
              <a:rPr lang="en-US" dirty="0" smtClean="0">
                <a:effectLst/>
              </a:rPr>
              <a:t>“</a:t>
            </a:r>
            <a:r>
              <a:rPr lang="en-US" dirty="0">
                <a:solidFill>
                  <a:srgbClr val="FFFF00"/>
                </a:solidFill>
                <a:effectLst/>
              </a:rPr>
              <a:t>may come to fruition sooner than we </a:t>
            </a:r>
            <a:r>
              <a:rPr lang="en-US" dirty="0" smtClean="0">
                <a:solidFill>
                  <a:srgbClr val="FFFF00"/>
                </a:solidFill>
                <a:effectLst/>
              </a:rPr>
              <a:t>realize</a:t>
            </a:r>
            <a:r>
              <a:rPr lang="en-US" dirty="0" smtClean="0">
                <a:effectLst/>
              </a:rPr>
              <a:t>”</a:t>
            </a:r>
          </a:p>
          <a:p>
            <a:pPr marL="749808" lvl="2" indent="0">
              <a:buNone/>
            </a:pPr>
            <a:r>
              <a:rPr lang="en-US" dirty="0" smtClean="0">
                <a:effectLst/>
              </a:rPr>
              <a:t>(Horowitz and </a:t>
            </a:r>
            <a:r>
              <a:rPr lang="en-US" dirty="0" err="1" smtClean="0">
                <a:effectLst/>
              </a:rPr>
              <a:t>Scharre</a:t>
            </a:r>
            <a:r>
              <a:rPr lang="en-US" dirty="0" smtClean="0">
                <a:effectLst/>
              </a:rPr>
              <a:t>, 2015)</a:t>
            </a:r>
          </a:p>
          <a:p>
            <a:pPr lvl="1"/>
            <a:r>
              <a:rPr lang="en-US" dirty="0" smtClean="0">
                <a:effectLst/>
              </a:rPr>
              <a:t>“</a:t>
            </a:r>
            <a:r>
              <a:rPr lang="en-US" dirty="0" smtClean="0">
                <a:solidFill>
                  <a:srgbClr val="FFFF00"/>
                </a:solidFill>
                <a:effectLst/>
              </a:rPr>
              <a:t>probably feasible now</a:t>
            </a:r>
            <a:r>
              <a:rPr lang="en-US" dirty="0" smtClean="0">
                <a:effectLst/>
              </a:rPr>
              <a:t>” </a:t>
            </a:r>
          </a:p>
          <a:p>
            <a:pPr marL="749808" lvl="2" indent="0">
              <a:buNone/>
            </a:pPr>
            <a:r>
              <a:rPr lang="en-US" dirty="0" smtClean="0">
                <a:effectLst/>
              </a:rPr>
              <a:t>(UK </a:t>
            </a:r>
            <a:r>
              <a:rPr lang="en-US" dirty="0" err="1" smtClean="0">
                <a:effectLst/>
              </a:rPr>
              <a:t>MoD</a:t>
            </a:r>
            <a:r>
              <a:rPr lang="en-US" dirty="0" smtClean="0">
                <a:effectLst/>
              </a:rPr>
              <a:t>)</a:t>
            </a:r>
          </a:p>
          <a:p>
            <a:pPr marL="749808" lvl="2" indent="0">
              <a:buNone/>
            </a:pPr>
            <a:endParaRPr lang="en-US" dirty="0" smtClean="0">
              <a:effectLst/>
            </a:endParaRPr>
          </a:p>
          <a:p>
            <a:pPr lvl="1"/>
            <a:endParaRPr lang="en-US" dirty="0" smtClean="0"/>
          </a:p>
          <a:p>
            <a:pPr lvl="1"/>
            <a:endParaRPr lang="en-US" dirty="0"/>
          </a:p>
        </p:txBody>
      </p:sp>
      <p:sp>
        <p:nvSpPr>
          <p:cNvPr id="3" name="Title 2"/>
          <p:cNvSpPr>
            <a:spLocks noGrp="1"/>
          </p:cNvSpPr>
          <p:nvPr>
            <p:ph type="title"/>
          </p:nvPr>
        </p:nvSpPr>
        <p:spPr>
          <a:xfrm>
            <a:off x="304800" y="270181"/>
            <a:ext cx="8839200" cy="914400"/>
          </a:xfrm>
        </p:spPr>
        <p:txBody>
          <a:bodyPr/>
          <a:lstStyle/>
          <a:p>
            <a:r>
              <a:rPr lang="en-US" dirty="0" smtClean="0"/>
              <a:t>Future developments: Timeline</a:t>
            </a:r>
            <a:endParaRPr lang="en-US" dirty="0"/>
          </a:p>
        </p:txBody>
      </p:sp>
    </p:spTree>
    <p:extLst>
      <p:ext uri="{BB962C8B-B14F-4D97-AF65-F5344CB8AC3E}">
        <p14:creationId xmlns:p14="http://schemas.microsoft.com/office/powerpoint/2010/main" val="28041853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720273"/>
            <a:ext cx="8305800" cy="4052454"/>
          </a:xfrm>
        </p:spPr>
        <p:txBody>
          <a:bodyPr>
            <a:normAutofit/>
          </a:bodyPr>
          <a:lstStyle/>
          <a:p>
            <a:r>
              <a:rPr lang="en-US" dirty="0" smtClean="0"/>
              <a:t>Distributed situation awareness</a:t>
            </a:r>
          </a:p>
          <a:p>
            <a:r>
              <a:rPr lang="en-US" dirty="0" smtClean="0"/>
              <a:t>Integrated strategic, tactical planning and execution for extended tasks, e.g.,</a:t>
            </a:r>
          </a:p>
          <a:p>
            <a:pPr lvl="2"/>
            <a:r>
              <a:rPr lang="en-US" dirty="0"/>
              <a:t>C</a:t>
            </a:r>
            <a:r>
              <a:rPr lang="en-US" dirty="0" smtClean="0"/>
              <a:t>lear an underground complex</a:t>
            </a:r>
          </a:p>
          <a:p>
            <a:pPr lvl="2"/>
            <a:r>
              <a:rPr lang="en-US" dirty="0" smtClean="0"/>
              <a:t>Prevent ground infiltration over large area</a:t>
            </a:r>
          </a:p>
          <a:p>
            <a:r>
              <a:rPr lang="en-US" dirty="0" smtClean="0"/>
              <a:t>Sense/act decision cycles in milliseconds</a:t>
            </a:r>
          </a:p>
          <a:p>
            <a:pPr lvl="1"/>
            <a:endParaRPr lang="en-US" dirty="0" smtClean="0"/>
          </a:p>
        </p:txBody>
      </p:sp>
      <p:sp>
        <p:nvSpPr>
          <p:cNvPr id="3" name="Title 2"/>
          <p:cNvSpPr>
            <a:spLocks noGrp="1"/>
          </p:cNvSpPr>
          <p:nvPr>
            <p:ph type="title"/>
          </p:nvPr>
        </p:nvSpPr>
        <p:spPr/>
        <p:txBody>
          <a:bodyPr/>
          <a:lstStyle/>
          <a:p>
            <a:r>
              <a:rPr lang="en-US" dirty="0" smtClean="0"/>
              <a:t>Near-term capabilities</a:t>
            </a:r>
            <a:endParaRPr lang="en-US" dirty="0"/>
          </a:p>
        </p:txBody>
      </p:sp>
    </p:spTree>
    <p:extLst>
      <p:ext uri="{BB962C8B-B14F-4D97-AF65-F5344CB8AC3E}">
        <p14:creationId xmlns:p14="http://schemas.microsoft.com/office/powerpoint/2010/main" val="15329727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447801"/>
            <a:ext cx="7848600" cy="3352800"/>
          </a:xfrm>
        </p:spPr>
        <p:txBody>
          <a:bodyPr>
            <a:normAutofit fontScale="92500" lnSpcReduction="20000"/>
          </a:bodyPr>
          <a:lstStyle/>
          <a:p>
            <a:r>
              <a:rPr lang="en-US" dirty="0" smtClean="0"/>
              <a:t>Systems will be constrained by physics (range</a:t>
            </a:r>
            <a:r>
              <a:rPr lang="en-US" dirty="0"/>
              <a:t>, speed, acceleration, payload, stability, etc</a:t>
            </a:r>
            <a:r>
              <a:rPr lang="en-US" dirty="0" smtClean="0"/>
              <a:t>.), not by AI capabilities</a:t>
            </a:r>
          </a:p>
          <a:p>
            <a:r>
              <a:rPr lang="en-US" dirty="0" smtClean="0"/>
              <a:t>E.g., lethality of very low-mass platforms is limited by physical robustness of humans:</a:t>
            </a:r>
          </a:p>
          <a:p>
            <a:pPr lvl="1"/>
            <a:r>
              <a:rPr lang="en-US" dirty="0" smtClean="0"/>
              <a:t>Could use very small caliber weapon</a:t>
            </a:r>
          </a:p>
          <a:p>
            <a:pPr lvl="2"/>
            <a:r>
              <a:rPr lang="en-US" dirty="0" smtClean="0"/>
              <a:t>Human eyeballs may be the easiest target</a:t>
            </a:r>
          </a:p>
          <a:p>
            <a:pPr lvl="1"/>
            <a:r>
              <a:rPr lang="en-US" dirty="0" smtClean="0"/>
              <a:t>Could use ~1g shaped charge on direct contact</a:t>
            </a:r>
          </a:p>
        </p:txBody>
      </p:sp>
      <p:sp>
        <p:nvSpPr>
          <p:cNvPr id="3" name="Title 2"/>
          <p:cNvSpPr>
            <a:spLocks noGrp="1"/>
          </p:cNvSpPr>
          <p:nvPr>
            <p:ph type="title"/>
          </p:nvPr>
        </p:nvSpPr>
        <p:spPr>
          <a:xfrm>
            <a:off x="685800" y="270181"/>
            <a:ext cx="8458200" cy="914400"/>
          </a:xfrm>
        </p:spPr>
        <p:txBody>
          <a:bodyPr/>
          <a:lstStyle/>
          <a:p>
            <a:r>
              <a:rPr lang="en-US" dirty="0" smtClean="0"/>
              <a:t>Physical limits</a:t>
            </a:r>
            <a:endParaRPr lang="en-US" dirty="0"/>
          </a:p>
        </p:txBody>
      </p:sp>
      <p:grpSp>
        <p:nvGrpSpPr>
          <p:cNvPr id="11" name="Group 10"/>
          <p:cNvGrpSpPr/>
          <p:nvPr/>
        </p:nvGrpSpPr>
        <p:grpSpPr>
          <a:xfrm>
            <a:off x="1143000" y="4800600"/>
            <a:ext cx="4495800" cy="1447800"/>
            <a:chOff x="1143000" y="4800600"/>
            <a:chExt cx="4495800" cy="1447800"/>
          </a:xfrm>
        </p:grpSpPr>
        <p:pic>
          <p:nvPicPr>
            <p:cNvPr id="5" name="Picture 4" descr="HMTD-1g-mild-steel.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4800600"/>
              <a:ext cx="2788751" cy="1447800"/>
            </a:xfrm>
            <a:prstGeom prst="rect">
              <a:avLst/>
            </a:prstGeom>
          </p:spPr>
        </p:pic>
        <p:sp>
          <p:nvSpPr>
            <p:cNvPr id="6" name="TextBox 5"/>
            <p:cNvSpPr txBox="1"/>
            <p:nvPr/>
          </p:nvSpPr>
          <p:spPr>
            <a:xfrm>
              <a:off x="3962400" y="4819471"/>
              <a:ext cx="1676400" cy="923330"/>
            </a:xfrm>
            <a:prstGeom prst="rect">
              <a:avLst/>
            </a:prstGeom>
            <a:solidFill>
              <a:schemeClr val="accent3">
                <a:lumMod val="20000"/>
                <a:lumOff val="80000"/>
              </a:schemeClr>
            </a:solidFill>
          </p:spPr>
          <p:txBody>
            <a:bodyPr wrap="square" rtlCol="0">
              <a:spAutoFit/>
            </a:bodyPr>
            <a:lstStyle/>
            <a:p>
              <a:r>
                <a:rPr lang="en-US" dirty="0" smtClean="0">
                  <a:solidFill>
                    <a:schemeClr val="accent3"/>
                  </a:solidFill>
                </a:rPr>
                <a:t>1g HMTD, 9mm mild steel plate</a:t>
              </a:r>
              <a:endParaRPr lang="en-US" dirty="0">
                <a:solidFill>
                  <a:schemeClr val="accent3"/>
                </a:solidFill>
              </a:endParaRPr>
            </a:p>
          </p:txBody>
        </p:sp>
      </p:grpSp>
      <p:pic>
        <p:nvPicPr>
          <p:cNvPr id="7" name="Picture 6"/>
          <p:cNvPicPr>
            <a:picLocks noChangeAspect="1"/>
          </p:cNvPicPr>
          <p:nvPr/>
        </p:nvPicPr>
        <p:blipFill>
          <a:blip r:embed="rId3"/>
          <a:stretch>
            <a:fillRect/>
          </a:stretch>
        </p:blipFill>
        <p:spPr>
          <a:xfrm>
            <a:off x="5867400" y="4636460"/>
            <a:ext cx="2667000" cy="2242457"/>
          </a:xfrm>
          <a:prstGeom prst="rect">
            <a:avLst/>
          </a:prstGeom>
        </p:spPr>
      </p:pic>
      <p:grpSp>
        <p:nvGrpSpPr>
          <p:cNvPr id="8" name="Group 7"/>
          <p:cNvGrpSpPr/>
          <p:nvPr/>
        </p:nvGrpSpPr>
        <p:grpSpPr>
          <a:xfrm>
            <a:off x="6184392" y="4736301"/>
            <a:ext cx="2045208" cy="1969299"/>
            <a:chOff x="2339752" y="1700808"/>
            <a:chExt cx="5616624" cy="5616624"/>
          </a:xfrm>
        </p:grpSpPr>
        <p:sp>
          <p:nvSpPr>
            <p:cNvPr id="9" name="Oval 8"/>
            <p:cNvSpPr/>
            <p:nvPr/>
          </p:nvSpPr>
          <p:spPr>
            <a:xfrm>
              <a:off x="2339752" y="1700808"/>
              <a:ext cx="5616624" cy="5616624"/>
            </a:xfrm>
            <a:prstGeom prst="ellipse">
              <a:avLst/>
            </a:prstGeom>
            <a:noFill/>
            <a:ln w="3619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Connector 9"/>
            <p:cNvCxnSpPr>
              <a:stCxn id="9" idx="3"/>
              <a:endCxn id="9" idx="7"/>
            </p:cNvCxnSpPr>
            <p:nvPr/>
          </p:nvCxnSpPr>
          <p:spPr>
            <a:xfrm flipV="1">
              <a:off x="3162288" y="2523344"/>
              <a:ext cx="3971552" cy="3971552"/>
            </a:xfrm>
            <a:prstGeom prst="line">
              <a:avLst/>
            </a:prstGeom>
            <a:ln w="361950">
              <a:solidFill>
                <a:srgbClr val="FF0000"/>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1616569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 y="270181"/>
            <a:ext cx="9067800" cy="914400"/>
          </a:xfrm>
        </p:spPr>
        <p:txBody>
          <a:bodyPr/>
          <a:lstStyle/>
          <a:p>
            <a:r>
              <a:rPr lang="en-US" sz="4800" dirty="0" smtClean="0"/>
              <a:t>The IHL matchup: A false debate</a:t>
            </a:r>
            <a:endParaRPr lang="en-US" sz="4800" dirty="0"/>
          </a:p>
        </p:txBody>
      </p:sp>
      <p:pic>
        <p:nvPicPr>
          <p:cNvPr id="4" name="Picture 3"/>
          <p:cNvPicPr>
            <a:picLocks noChangeAspect="1"/>
          </p:cNvPicPr>
          <p:nvPr/>
        </p:nvPicPr>
        <p:blipFill rotWithShape="1">
          <a:blip r:embed="rId2"/>
          <a:srcRect l="21998" t="1" r="24001" b="7999"/>
          <a:stretch/>
        </p:blipFill>
        <p:spPr>
          <a:xfrm>
            <a:off x="1066800" y="1295400"/>
            <a:ext cx="1049020" cy="1787219"/>
          </a:xfrm>
          <a:prstGeom prst="rect">
            <a:avLst/>
          </a:prstGeom>
        </p:spPr>
      </p:pic>
      <p:pic>
        <p:nvPicPr>
          <p:cNvPr id="5" name="Picture 4"/>
          <p:cNvPicPr>
            <a:picLocks noChangeAspect="1"/>
          </p:cNvPicPr>
          <p:nvPr/>
        </p:nvPicPr>
        <p:blipFill>
          <a:blip r:embed="rId3"/>
          <a:stretch>
            <a:fillRect/>
          </a:stretch>
        </p:blipFill>
        <p:spPr>
          <a:xfrm>
            <a:off x="6248400" y="1193546"/>
            <a:ext cx="1561343" cy="1981200"/>
          </a:xfrm>
          <a:prstGeom prst="rect">
            <a:avLst/>
          </a:prstGeom>
        </p:spPr>
      </p:pic>
      <p:pic>
        <p:nvPicPr>
          <p:cNvPr id="6" name="Picture 5" descr="predato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448" y="3174746"/>
            <a:ext cx="2640616" cy="1656773"/>
          </a:xfrm>
          <a:prstGeom prst="rect">
            <a:avLst/>
          </a:prstGeom>
        </p:spPr>
      </p:pic>
      <p:pic>
        <p:nvPicPr>
          <p:cNvPr id="7" name="Picture 6" descr="predato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5000" y="3210605"/>
            <a:ext cx="2640616" cy="1656773"/>
          </a:xfrm>
          <a:prstGeom prst="rect">
            <a:avLst/>
          </a:prstGeom>
        </p:spPr>
      </p:pic>
      <p:sp>
        <p:nvSpPr>
          <p:cNvPr id="8" name="Title 2"/>
          <p:cNvSpPr txBox="1">
            <a:spLocks/>
          </p:cNvSpPr>
          <p:nvPr/>
        </p:nvSpPr>
        <p:spPr>
          <a:xfrm>
            <a:off x="3429000" y="2286000"/>
            <a:ext cx="2514600"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versus</a:t>
            </a:r>
            <a:endParaRPr lang="en-US" dirty="0"/>
          </a:p>
        </p:txBody>
      </p:sp>
    </p:spTree>
    <p:extLst>
      <p:ext uri="{BB962C8B-B14F-4D97-AF65-F5344CB8AC3E}">
        <p14:creationId xmlns:p14="http://schemas.microsoft.com/office/powerpoint/2010/main" val="427074128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720272"/>
            <a:ext cx="8077200" cy="4832927"/>
          </a:xfrm>
        </p:spPr>
        <p:txBody>
          <a:bodyPr>
            <a:normAutofit/>
          </a:bodyPr>
          <a:lstStyle/>
          <a:p>
            <a:r>
              <a:rPr lang="en-US" dirty="0" smtClean="0"/>
              <a:t>What is the likely end point of an arms race, and is that desirable for the human race?</a:t>
            </a:r>
          </a:p>
          <a:p>
            <a:r>
              <a:rPr lang="en-US" dirty="0" smtClean="0"/>
              <a:t>Given long-term </a:t>
            </a:r>
            <a:r>
              <a:rPr lang="en-US" dirty="0"/>
              <a:t>concerns about controllability of </a:t>
            </a:r>
            <a:r>
              <a:rPr lang="en-US" dirty="0" smtClean="0"/>
              <a:t>human-level AI systems, should </a:t>
            </a:r>
            <a:r>
              <a:rPr lang="en-US" dirty="0"/>
              <a:t>we arm them and turn over our defense to them</a:t>
            </a:r>
            <a:r>
              <a:rPr lang="en-US" dirty="0" smtClean="0"/>
              <a:t>?</a:t>
            </a:r>
          </a:p>
          <a:p>
            <a:r>
              <a:rPr lang="en-US" dirty="0" smtClean="0"/>
              <a:t>What does a “Flash Crash” look like in the defense arena?</a:t>
            </a:r>
            <a:endParaRPr lang="en-US" dirty="0"/>
          </a:p>
          <a:p>
            <a:endParaRPr lang="en-US" dirty="0" smtClean="0"/>
          </a:p>
        </p:txBody>
      </p:sp>
      <p:sp>
        <p:nvSpPr>
          <p:cNvPr id="3" name="Title 2"/>
          <p:cNvSpPr>
            <a:spLocks noGrp="1"/>
          </p:cNvSpPr>
          <p:nvPr>
            <p:ph type="title"/>
          </p:nvPr>
        </p:nvSpPr>
        <p:spPr/>
        <p:txBody>
          <a:bodyPr/>
          <a:lstStyle/>
          <a:p>
            <a:r>
              <a:rPr lang="en-US" dirty="0"/>
              <a:t>Instead….</a:t>
            </a:r>
          </a:p>
        </p:txBody>
      </p:sp>
    </p:spTree>
    <p:extLst>
      <p:ext uri="{BB962C8B-B14F-4D97-AF65-F5344CB8AC3E}">
        <p14:creationId xmlns:p14="http://schemas.microsoft.com/office/powerpoint/2010/main" val="40245223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20272"/>
            <a:ext cx="8763000" cy="4528128"/>
          </a:xfrm>
        </p:spPr>
        <p:txBody>
          <a:bodyPr>
            <a:normAutofit fontScale="85000" lnSpcReduction="10000"/>
          </a:bodyPr>
          <a:lstStyle/>
          <a:p>
            <a:r>
              <a:rPr lang="en-US" dirty="0" smtClean="0"/>
              <a:t>Sensory, computational, and power limitations are rapidly disappearing</a:t>
            </a:r>
          </a:p>
          <a:p>
            <a:r>
              <a:rPr lang="en-US" dirty="0" smtClean="0"/>
              <a:t>Core AI capabilities (perception, navigation, mapping, tactics, strategic planning) are, or soon will be in place</a:t>
            </a:r>
          </a:p>
          <a:p>
            <a:r>
              <a:rPr lang="en-US" dirty="0" smtClean="0"/>
              <a:t>LAWS will be limited by physics more than by AI</a:t>
            </a:r>
          </a:p>
          <a:p>
            <a:r>
              <a:rPr lang="en-US" dirty="0" smtClean="0"/>
              <a:t>Humans will be largely defenseless </a:t>
            </a:r>
          </a:p>
          <a:p>
            <a:r>
              <a:rPr lang="en-US" dirty="0" smtClean="0"/>
              <a:t>Non-state actors could use LAWS to significant effect</a:t>
            </a:r>
          </a:p>
          <a:p>
            <a:r>
              <a:rPr lang="en-US" dirty="0" smtClean="0"/>
              <a:t>Controllability will be an increasingly difficult issue</a:t>
            </a:r>
            <a:endParaRPr lang="en-US" dirty="0"/>
          </a:p>
        </p:txBody>
      </p:sp>
      <p:sp>
        <p:nvSpPr>
          <p:cNvPr id="3" name="Title 2"/>
          <p:cNvSpPr>
            <a:spLocks noGrp="1"/>
          </p:cNvSpPr>
          <p:nvPr>
            <p:ph type="title"/>
          </p:nvPr>
        </p:nvSpPr>
        <p:spPr/>
        <p:txBody>
          <a:bodyPr/>
          <a:lstStyle/>
          <a:p>
            <a:r>
              <a:rPr lang="en-US" dirty="0" smtClean="0"/>
              <a:t>Conclusions</a:t>
            </a:r>
            <a:endParaRPr lang="en-US" dirty="0"/>
          </a:p>
        </p:txBody>
      </p:sp>
    </p:spTree>
    <p:extLst>
      <p:ext uri="{BB962C8B-B14F-4D97-AF65-F5344CB8AC3E}">
        <p14:creationId xmlns:p14="http://schemas.microsoft.com/office/powerpoint/2010/main" val="95866722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524000"/>
            <a:ext cx="8229600" cy="4648200"/>
          </a:xfrm>
        </p:spPr>
        <p:txBody>
          <a:bodyPr>
            <a:normAutofit/>
          </a:bodyPr>
          <a:lstStyle/>
          <a:p>
            <a:r>
              <a:rPr lang="en-US" dirty="0" smtClean="0"/>
              <a:t>Traditional AI position: </a:t>
            </a:r>
          </a:p>
          <a:p>
            <a:pPr lvl="1"/>
            <a:r>
              <a:rPr lang="en-US" dirty="0" smtClean="0"/>
              <a:t>“</a:t>
            </a:r>
            <a:r>
              <a:rPr lang="en-US" dirty="0"/>
              <a:t>C</a:t>
            </a:r>
            <a:r>
              <a:rPr lang="en-US" dirty="0" smtClean="0"/>
              <a:t>ool toys, lots of funding!”</a:t>
            </a:r>
          </a:p>
          <a:p>
            <a:pPr lvl="1"/>
            <a:r>
              <a:rPr lang="en-US" dirty="0" smtClean="0"/>
              <a:t>“We take no position on ethical issues.”</a:t>
            </a:r>
          </a:p>
          <a:p>
            <a:r>
              <a:rPr lang="en-US" dirty="0" smtClean="0"/>
              <a:t>Current AI position:</a:t>
            </a:r>
          </a:p>
          <a:p>
            <a:pPr marL="640080" lvl="2"/>
            <a:r>
              <a:rPr lang="en-US" sz="2900" dirty="0"/>
              <a:t>“Cool toys, lots of funding!</a:t>
            </a:r>
            <a:r>
              <a:rPr lang="en-US" sz="2900" dirty="0" smtClean="0"/>
              <a:t>”</a:t>
            </a:r>
          </a:p>
          <a:p>
            <a:pPr lvl="1"/>
            <a:r>
              <a:rPr lang="en-US" dirty="0" smtClean="0"/>
              <a:t>Autonomous weapons may damage the reputation of AI</a:t>
            </a:r>
          </a:p>
          <a:p>
            <a:pPr lvl="1"/>
            <a:r>
              <a:rPr lang="en-US" dirty="0" smtClean="0"/>
              <a:t>Professional associations moving towards formal votes on official policy</a:t>
            </a:r>
            <a:endParaRPr lang="en-US" dirty="0"/>
          </a:p>
        </p:txBody>
      </p:sp>
      <p:sp>
        <p:nvSpPr>
          <p:cNvPr id="3" name="Title 2"/>
          <p:cNvSpPr>
            <a:spLocks noGrp="1"/>
          </p:cNvSpPr>
          <p:nvPr>
            <p:ph type="title"/>
          </p:nvPr>
        </p:nvSpPr>
        <p:spPr/>
        <p:txBody>
          <a:bodyPr/>
          <a:lstStyle/>
          <a:p>
            <a:r>
              <a:rPr lang="en-US" dirty="0" smtClean="0"/>
              <a:t>Evolving Position of AI</a:t>
            </a:r>
            <a:endParaRPr lang="en-US" dirty="0"/>
          </a:p>
        </p:txBody>
      </p:sp>
    </p:spTree>
    <p:extLst>
      <p:ext uri="{BB962C8B-B14F-4D97-AF65-F5344CB8AC3E}">
        <p14:creationId xmlns:p14="http://schemas.microsoft.com/office/powerpoint/2010/main" val="14278653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Elemental.thmx</Template>
  <TotalTime>51293</TotalTime>
  <Words>866</Words>
  <Application>Microsoft Macintosh PowerPoint</Application>
  <PresentationFormat>On-screen Show (4:3)</PresentationFormat>
  <Paragraphs>129</Paragraphs>
  <Slides>27</Slides>
  <Notes>2</Notes>
  <HiddenSlides>3</HiddenSlides>
  <MMClips>6</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Elemental</vt:lpstr>
      <vt:lpstr>Artificial Intelligence: Implications for Autonomous Weapons</vt:lpstr>
      <vt:lpstr>Outline</vt:lpstr>
      <vt:lpstr>What is AI?</vt:lpstr>
      <vt:lpstr>A chess robot: No autonomy</vt:lpstr>
      <vt:lpstr>A chess robot: Some autonomy</vt:lpstr>
      <vt:lpstr>A chess robot: Full autonomy</vt:lpstr>
      <vt:lpstr>Locus of decision making</vt:lpstr>
      <vt:lpstr>From chess to warfare</vt:lpstr>
      <vt:lpstr>From chess to warfare</vt:lpstr>
      <vt:lpstr>AI: Rapidly increasing…</vt:lpstr>
      <vt:lpstr>Perception</vt:lpstr>
      <vt:lpstr>Navigation and mapping</vt:lpstr>
      <vt:lpstr>PowerPoint Presentation</vt:lpstr>
      <vt:lpstr>Motor control</vt:lpstr>
      <vt:lpstr>PowerPoint Presentation</vt:lpstr>
      <vt:lpstr>PowerPoint Presentation</vt:lpstr>
      <vt:lpstr>PowerPoint Presentation</vt:lpstr>
      <vt:lpstr>PowerPoint Presentation</vt:lpstr>
      <vt:lpstr>Tactical/strategic decisions</vt:lpstr>
      <vt:lpstr>PowerPoint Presentation</vt:lpstr>
      <vt:lpstr>Future developments: Timeline</vt:lpstr>
      <vt:lpstr>Near-term capabilities</vt:lpstr>
      <vt:lpstr>Physical limits</vt:lpstr>
      <vt:lpstr>The IHL matchup: A false debate</vt:lpstr>
      <vt:lpstr>Instead….</vt:lpstr>
      <vt:lpstr>Conclusions</vt:lpstr>
      <vt:lpstr>Evolving Position of AI</vt:lpstr>
    </vt:vector>
  </TitlesOfParts>
  <Company>UC Berkeley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of AI: What if We Succeed?</dc:title>
  <dc:creator>Stuart Russell</dc:creator>
  <cp:lastModifiedBy>Stuart Russell</cp:lastModifiedBy>
  <cp:revision>218</cp:revision>
  <cp:lastPrinted>2015-04-09T12:00:37Z</cp:lastPrinted>
  <dcterms:created xsi:type="dcterms:W3CDTF">2013-08-02T15:33:16Z</dcterms:created>
  <dcterms:modified xsi:type="dcterms:W3CDTF">2015-04-13T12:28:23Z</dcterms:modified>
</cp:coreProperties>
</file>