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4v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</p:sldMasterIdLst>
  <p:notesMasterIdLst>
    <p:notesMasterId r:id="rId66"/>
  </p:notesMasterIdLst>
  <p:sldIdLst>
    <p:sldId id="256" r:id="rId3"/>
    <p:sldId id="257" r:id="rId4"/>
    <p:sldId id="384" r:id="rId5"/>
    <p:sldId id="389" r:id="rId6"/>
    <p:sldId id="261" r:id="rId7"/>
    <p:sldId id="262" r:id="rId8"/>
    <p:sldId id="353" r:id="rId9"/>
    <p:sldId id="390" r:id="rId10"/>
    <p:sldId id="391" r:id="rId11"/>
    <p:sldId id="392" r:id="rId12"/>
    <p:sldId id="386" r:id="rId13"/>
    <p:sldId id="393" r:id="rId14"/>
    <p:sldId id="394" r:id="rId15"/>
    <p:sldId id="395" r:id="rId16"/>
    <p:sldId id="388" r:id="rId17"/>
    <p:sldId id="396" r:id="rId18"/>
    <p:sldId id="397" r:id="rId19"/>
    <p:sldId id="401" r:id="rId20"/>
    <p:sldId id="400" r:id="rId21"/>
    <p:sldId id="402" r:id="rId22"/>
    <p:sldId id="403" r:id="rId23"/>
    <p:sldId id="404" r:id="rId24"/>
    <p:sldId id="405" r:id="rId25"/>
    <p:sldId id="264" r:id="rId26"/>
    <p:sldId id="315" r:id="rId27"/>
    <p:sldId id="381" r:id="rId28"/>
    <p:sldId id="383" r:id="rId29"/>
    <p:sldId id="337" r:id="rId30"/>
    <p:sldId id="406" r:id="rId31"/>
    <p:sldId id="407" r:id="rId32"/>
    <p:sldId id="363" r:id="rId33"/>
    <p:sldId id="364" r:id="rId34"/>
    <p:sldId id="312" r:id="rId35"/>
    <p:sldId id="365" r:id="rId36"/>
    <p:sldId id="366" r:id="rId37"/>
    <p:sldId id="368" r:id="rId38"/>
    <p:sldId id="367" r:id="rId39"/>
    <p:sldId id="369" r:id="rId40"/>
    <p:sldId id="370" r:id="rId41"/>
    <p:sldId id="371" r:id="rId42"/>
    <p:sldId id="372" r:id="rId43"/>
    <p:sldId id="409" r:id="rId44"/>
    <p:sldId id="379" r:id="rId45"/>
    <p:sldId id="373" r:id="rId46"/>
    <p:sldId id="374" r:id="rId47"/>
    <p:sldId id="375" r:id="rId48"/>
    <p:sldId id="376" r:id="rId49"/>
    <p:sldId id="382" r:id="rId50"/>
    <p:sldId id="377" r:id="rId51"/>
    <p:sldId id="378" r:id="rId52"/>
    <p:sldId id="411" r:id="rId53"/>
    <p:sldId id="408" r:id="rId54"/>
    <p:sldId id="380" r:id="rId55"/>
    <p:sldId id="413" r:id="rId56"/>
    <p:sldId id="412" r:id="rId57"/>
    <p:sldId id="414" r:id="rId58"/>
    <p:sldId id="354" r:id="rId59"/>
    <p:sldId id="355" r:id="rId60"/>
    <p:sldId id="356" r:id="rId61"/>
    <p:sldId id="357" r:id="rId62"/>
    <p:sldId id="361" r:id="rId63"/>
    <p:sldId id="362" r:id="rId64"/>
    <p:sldId id="359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65" d="100"/>
          <a:sy n="65" d="100"/>
        </p:scale>
        <p:origin x="-148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notesMaster" Target="notesMasters/notes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96A90-FF2D-A344-AF44-F84767C383C9}" type="datetimeFigureOut">
              <a:rPr lang="en-US" smtClean="0"/>
              <a:t>1/25/15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39B6-718A-E04C-9CBF-1FE0695B4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6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What</a:t>
            </a:r>
            <a:r>
              <a:rPr lang="en-US" sz="2000" baseline="0" dirty="0" smtClean="0"/>
              <a:t> </a:t>
            </a:r>
            <a:r>
              <a:rPr lang="en-US" sz="2000" b="1" i="1" baseline="0" dirty="0" smtClean="0"/>
              <a:t>is</a:t>
            </a:r>
            <a:r>
              <a:rPr lang="en-US" sz="2000" dirty="0" smtClean="0"/>
              <a:t> a good decision?</a:t>
            </a:r>
          </a:p>
          <a:p>
            <a:r>
              <a:rPr lang="en-US" sz="2000" dirty="0" smtClean="0"/>
              <a:t>Any economist can tell you, it means</a:t>
            </a:r>
          </a:p>
          <a:p>
            <a:r>
              <a:rPr lang="en-US" sz="2000" b="1" i="1" dirty="0" smtClean="0"/>
              <a:t>maximizing</a:t>
            </a:r>
          </a:p>
          <a:p>
            <a:r>
              <a:rPr lang="en-US" sz="2000" dirty="0" smtClean="0"/>
              <a:t>[your] </a:t>
            </a:r>
            <a:r>
              <a:rPr lang="en-US" sz="2000" b="1" i="1" dirty="0" smtClean="0"/>
              <a:t>expected</a:t>
            </a:r>
            <a:r>
              <a:rPr lang="en-US" sz="2000" b="0" i="0" dirty="0" smtClean="0"/>
              <a:t> [looking out over the whole future]</a:t>
            </a:r>
            <a:endParaRPr lang="en-US" sz="2000" b="1" i="1" dirty="0" smtClean="0"/>
          </a:p>
          <a:p>
            <a:r>
              <a:rPr lang="en-US" sz="2000" b="1" i="1" dirty="0" smtClean="0"/>
              <a:t>utility</a:t>
            </a:r>
          </a:p>
          <a:p>
            <a:r>
              <a:rPr lang="en-US" sz="2000" dirty="0" smtClean="0"/>
              <a:t>This covers everything from lottery tickets to Davos meetings to designing</a:t>
            </a:r>
            <a:r>
              <a:rPr lang="en-US" sz="2000" baseline="0" dirty="0" smtClean="0"/>
              <a:t> radio telescopes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Calibri"/>
                <a:cs typeface="Calibri"/>
              </a:rPr>
              <a:t>For the “</a:t>
            </a:r>
            <a:r>
              <a:rPr lang="en-US" sz="2000" b="1" i="1" dirty="0" smtClean="0">
                <a:latin typeface="Calibri"/>
                <a:cs typeface="Calibri"/>
              </a:rPr>
              <a:t>expectations</a:t>
            </a:r>
            <a:r>
              <a:rPr lang="en-US" sz="2000" dirty="0" smtClean="0">
                <a:latin typeface="Calibri"/>
                <a:cs typeface="Calibri"/>
              </a:rPr>
              <a:t>”  part:</a:t>
            </a:r>
            <a:r>
              <a:rPr lang="en-US" sz="2000" baseline="0" dirty="0" smtClean="0">
                <a:latin typeface="Calibri"/>
                <a:cs typeface="Calibri"/>
              </a:rPr>
              <a:t> those are</a:t>
            </a:r>
            <a:r>
              <a:rPr lang="en-US" sz="2000" dirty="0" smtClean="0">
                <a:latin typeface="Calibri"/>
                <a:cs typeface="Calibri"/>
              </a:rPr>
              <a:t> driven by learning</a:t>
            </a:r>
            <a:r>
              <a:rPr lang="en-US" sz="2000" baseline="0" dirty="0" smtClean="0">
                <a:latin typeface="Calibri"/>
                <a:cs typeface="Calibri"/>
              </a:rPr>
              <a:t> and perception.</a:t>
            </a:r>
            <a:endParaRPr lang="en-US" sz="2000" dirty="0" smtClean="0">
              <a:latin typeface="Calibri"/>
              <a:cs typeface="Calibri"/>
            </a:endParaRPr>
          </a:p>
          <a:p>
            <a:r>
              <a:rPr lang="en-US" sz="2000" dirty="0" smtClean="0">
                <a:latin typeface="Calibri"/>
                <a:cs typeface="Calibri"/>
              </a:rPr>
              <a:t>Again</a:t>
            </a:r>
            <a:r>
              <a:rPr lang="en-US" sz="2000" baseline="0" dirty="0" smtClean="0">
                <a:latin typeface="Calibri"/>
                <a:cs typeface="Calibri"/>
              </a:rPr>
              <a:t> … there’s been </a:t>
            </a:r>
            <a:r>
              <a:rPr lang="en-US" sz="2000" dirty="0" smtClean="0">
                <a:latin typeface="Calibri"/>
                <a:cs typeface="Calibri"/>
              </a:rPr>
              <a:t>dramatic progress</a:t>
            </a:r>
          </a:p>
          <a:p>
            <a:r>
              <a:rPr lang="en-US" sz="2000" dirty="0" smtClean="0">
                <a:latin typeface="Calibri"/>
                <a:cs typeface="Calibri"/>
              </a:rPr>
              <a:t>in extracting</a:t>
            </a:r>
            <a:r>
              <a:rPr lang="en-US" sz="2000" baseline="0" dirty="0" smtClean="0">
                <a:latin typeface="Calibri"/>
                <a:cs typeface="Calibri"/>
              </a:rPr>
              <a:t> information from text</a:t>
            </a:r>
            <a:endParaRPr lang="en-US" sz="2000" dirty="0" smtClean="0">
              <a:latin typeface="Calibri"/>
              <a:cs typeface="Calibri"/>
            </a:endParaRPr>
          </a:p>
          <a:p>
            <a:r>
              <a:rPr lang="en-US" sz="2000" dirty="0" smtClean="0">
                <a:latin typeface="Calibri"/>
                <a:cs typeface="Calibri"/>
              </a:rPr>
              <a:t>in self-driving cars</a:t>
            </a:r>
            <a:r>
              <a:rPr lang="en-US" sz="2000" baseline="0" dirty="0" smtClean="0">
                <a:latin typeface="Calibri"/>
                <a:cs typeface="Calibri"/>
              </a:rPr>
              <a:t> that see the world</a:t>
            </a:r>
            <a:endParaRPr lang="en-US" sz="2000" dirty="0" smtClean="0">
              <a:latin typeface="Calibri"/>
              <a:cs typeface="Calibri"/>
            </a:endParaRPr>
          </a:p>
          <a:p>
            <a:r>
              <a:rPr lang="en-US" sz="2000" dirty="0" smtClean="0">
                <a:latin typeface="Calibri"/>
                <a:cs typeface="Calibri"/>
              </a:rPr>
              <a:t>in systems that learn to recognize images and write descriptions</a:t>
            </a:r>
          </a:p>
          <a:p>
            <a:r>
              <a:rPr lang="en-US" sz="2000" dirty="0" smtClean="0">
                <a:latin typeface="Calibri"/>
                <a:cs typeface="Calibri"/>
              </a:rPr>
              <a:t>and even in </a:t>
            </a:r>
            <a:r>
              <a:rPr lang="en-US" sz="2000" b="1" i="1" dirty="0" smtClean="0">
                <a:latin typeface="Calibri"/>
                <a:cs typeface="Calibri"/>
              </a:rPr>
              <a:t>discovering</a:t>
            </a:r>
            <a:r>
              <a:rPr lang="en-US" sz="2000" dirty="0" smtClean="0">
                <a:latin typeface="Calibri"/>
                <a:cs typeface="Calibri"/>
              </a:rPr>
              <a:t> the concept of a cat from millions </a:t>
            </a:r>
            <a:r>
              <a:rPr lang="en-US" sz="2000" baseline="0" dirty="0" smtClean="0">
                <a:latin typeface="Calibri"/>
                <a:cs typeface="Calibri"/>
              </a:rPr>
              <a:t>of photos of everything under the sun</a:t>
            </a:r>
            <a:endParaRPr lang="en-US" sz="2000" dirty="0" smtClean="0"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AI</a:t>
            </a:r>
            <a:r>
              <a:rPr lang="en-US" sz="2000" baseline="0" dirty="0" smtClean="0"/>
              <a:t> has made a lot of progress on the </a:t>
            </a:r>
            <a:r>
              <a:rPr lang="en-US" sz="2000" b="1" i="1" baseline="0" dirty="0" smtClean="0"/>
              <a:t>maximizing</a:t>
            </a:r>
            <a:r>
              <a:rPr lang="en-US" sz="2000" baseline="0" dirty="0" smtClean="0"/>
              <a:t> part:</a:t>
            </a:r>
          </a:p>
          <a:p>
            <a:r>
              <a:rPr lang="en-US" sz="2000" baseline="0" dirty="0" smtClean="0"/>
              <a:t>- 18 years ago Deep Blue beat Kasparov</a:t>
            </a:r>
          </a:p>
          <a:p>
            <a:pPr marL="0" indent="0">
              <a:buFontTx/>
              <a:buNone/>
            </a:pPr>
            <a:r>
              <a:rPr lang="en-US" sz="2000" baseline="0" dirty="0" smtClean="0"/>
              <a:t>- last week poker was solved perfectly, with bluffing and all</a:t>
            </a:r>
            <a:endParaRPr lang="en-US" sz="2000" dirty="0" smtClean="0"/>
          </a:p>
          <a:p>
            <a:pPr marL="0" indent="0">
              <a:buFontTx/>
              <a:buNone/>
            </a:pPr>
            <a:r>
              <a:rPr lang="en-US" sz="2000" dirty="0" smtClean="0"/>
              <a:t>- and right now the DeepMind system is</a:t>
            </a:r>
            <a:r>
              <a:rPr lang="en-US" sz="2000" baseline="0" dirty="0" smtClean="0"/>
              <a:t> playing </a:t>
            </a:r>
            <a:r>
              <a:rPr lang="en-US" sz="2000" dirty="0" smtClean="0"/>
              <a:t>superhumanly</a:t>
            </a:r>
            <a:r>
              <a:rPr lang="en-US" sz="2000" baseline="0" dirty="0" smtClean="0"/>
              <a:t> well on 29 different video games</a:t>
            </a:r>
            <a:endParaRPr lang="en-US" sz="2000" dirty="0" smtClean="0"/>
          </a:p>
          <a:p>
            <a:r>
              <a:rPr lang="en-US" sz="2000" dirty="0" smtClean="0"/>
              <a:t>that it learned </a:t>
            </a:r>
            <a:r>
              <a:rPr lang="en-US" sz="2000" b="1" i="1" dirty="0" smtClean="0"/>
              <a:t>entirely from scratch</a:t>
            </a:r>
          </a:p>
          <a:p>
            <a:r>
              <a:rPr lang="en-US" sz="2000" dirty="0" smtClean="0"/>
              <a:t>... just by watching the screen!</a:t>
            </a:r>
          </a:p>
          <a:p>
            <a:r>
              <a:rPr lang="en-US" sz="2000" dirty="0" smtClean="0"/>
              <a:t>Imagine</a:t>
            </a:r>
            <a:r>
              <a:rPr lang="en-US" sz="2000" baseline="0" dirty="0" smtClean="0"/>
              <a:t> if your newborn baby did that….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AI</a:t>
            </a:r>
            <a:r>
              <a:rPr lang="en-US" sz="2000" baseline="0" dirty="0" smtClean="0"/>
              <a:t> has made a lot of progress on the </a:t>
            </a:r>
            <a:r>
              <a:rPr lang="en-US" sz="2000" b="1" i="1" baseline="0" dirty="0" smtClean="0"/>
              <a:t>maximizing</a:t>
            </a:r>
            <a:r>
              <a:rPr lang="en-US" sz="2000" baseline="0" dirty="0" smtClean="0"/>
              <a:t> part:</a:t>
            </a:r>
          </a:p>
          <a:p>
            <a:r>
              <a:rPr lang="en-US" sz="2000" baseline="0" dirty="0" smtClean="0"/>
              <a:t>- 18 years ago Deep Blue beat Kasparov</a:t>
            </a:r>
          </a:p>
          <a:p>
            <a:pPr marL="0" indent="0">
              <a:buFontTx/>
              <a:buNone/>
            </a:pPr>
            <a:r>
              <a:rPr lang="en-US" sz="2000" baseline="0" dirty="0" smtClean="0"/>
              <a:t>- last week poker was solved perfectly, with bluffing and all</a:t>
            </a:r>
            <a:endParaRPr lang="en-US" sz="2000" dirty="0" smtClean="0"/>
          </a:p>
          <a:p>
            <a:pPr marL="0" indent="0">
              <a:buFontTx/>
              <a:buNone/>
            </a:pPr>
            <a:r>
              <a:rPr lang="en-US" sz="2000" dirty="0" smtClean="0"/>
              <a:t>- and right now the DeepMind system is</a:t>
            </a:r>
            <a:r>
              <a:rPr lang="en-US" sz="2000" baseline="0" dirty="0" smtClean="0"/>
              <a:t> playing </a:t>
            </a:r>
            <a:r>
              <a:rPr lang="en-US" sz="2000" dirty="0" smtClean="0"/>
              <a:t>superhumanly</a:t>
            </a:r>
            <a:r>
              <a:rPr lang="en-US" sz="2000" baseline="0" dirty="0" smtClean="0"/>
              <a:t> well on 29 different video games</a:t>
            </a:r>
            <a:endParaRPr lang="en-US" sz="2000" dirty="0" smtClean="0"/>
          </a:p>
          <a:p>
            <a:r>
              <a:rPr lang="en-US" sz="2000" dirty="0" smtClean="0"/>
              <a:t>that it learned </a:t>
            </a:r>
            <a:r>
              <a:rPr lang="en-US" sz="2000" b="1" i="1" dirty="0" smtClean="0"/>
              <a:t>entirely from scratch</a:t>
            </a:r>
          </a:p>
          <a:p>
            <a:r>
              <a:rPr lang="en-US" sz="2000" dirty="0" smtClean="0"/>
              <a:t>... just by watching the screen!</a:t>
            </a:r>
          </a:p>
          <a:p>
            <a:r>
              <a:rPr lang="en-US" sz="2000" dirty="0" smtClean="0"/>
              <a:t>Imagine</a:t>
            </a:r>
            <a:r>
              <a:rPr lang="en-US" sz="2000" baseline="0" dirty="0" smtClean="0"/>
              <a:t> if your newborn baby did that….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AI</a:t>
            </a:r>
            <a:r>
              <a:rPr lang="en-US" sz="2000" baseline="0" dirty="0" smtClean="0"/>
              <a:t> has made a lot of progress on the </a:t>
            </a:r>
            <a:r>
              <a:rPr lang="en-US" sz="2000" b="1" i="1" baseline="0" dirty="0" smtClean="0"/>
              <a:t>maximizing</a:t>
            </a:r>
            <a:r>
              <a:rPr lang="en-US" sz="2000" baseline="0" dirty="0" smtClean="0"/>
              <a:t> part:</a:t>
            </a:r>
          </a:p>
          <a:p>
            <a:r>
              <a:rPr lang="en-US" sz="2000" baseline="0" dirty="0" smtClean="0"/>
              <a:t>- 18 years ago Deep Blue beat Kasparov</a:t>
            </a:r>
          </a:p>
          <a:p>
            <a:pPr marL="0" indent="0">
              <a:buFontTx/>
              <a:buNone/>
            </a:pPr>
            <a:r>
              <a:rPr lang="en-US" sz="2000" baseline="0" dirty="0" smtClean="0"/>
              <a:t>- last week poker was solved perfectly, with bluffing and all</a:t>
            </a:r>
            <a:endParaRPr lang="en-US" sz="2000" dirty="0" smtClean="0"/>
          </a:p>
          <a:p>
            <a:pPr marL="0" indent="0">
              <a:buFontTx/>
              <a:buNone/>
            </a:pPr>
            <a:r>
              <a:rPr lang="en-US" sz="2000" dirty="0" smtClean="0"/>
              <a:t>- and right now the DeepMind system is</a:t>
            </a:r>
            <a:r>
              <a:rPr lang="en-US" sz="2000" baseline="0" dirty="0" smtClean="0"/>
              <a:t> playing </a:t>
            </a:r>
            <a:r>
              <a:rPr lang="en-US" sz="2000" dirty="0" smtClean="0"/>
              <a:t>superhumanly</a:t>
            </a:r>
            <a:r>
              <a:rPr lang="en-US" sz="2000" baseline="0" dirty="0" smtClean="0"/>
              <a:t> well on 29 different video games</a:t>
            </a:r>
            <a:endParaRPr lang="en-US" sz="2000" dirty="0" smtClean="0"/>
          </a:p>
          <a:p>
            <a:r>
              <a:rPr lang="en-US" sz="2000" dirty="0" smtClean="0"/>
              <a:t>that it learned </a:t>
            </a:r>
            <a:r>
              <a:rPr lang="en-US" sz="2000" b="1" i="1" dirty="0" smtClean="0"/>
              <a:t>entirely from scratch</a:t>
            </a:r>
          </a:p>
          <a:p>
            <a:r>
              <a:rPr lang="en-US" sz="2000" dirty="0" smtClean="0"/>
              <a:t>... just by watching the screen!</a:t>
            </a:r>
          </a:p>
          <a:p>
            <a:r>
              <a:rPr lang="en-US" sz="2000" dirty="0" smtClean="0"/>
              <a:t>Imagine</a:t>
            </a:r>
            <a:r>
              <a:rPr lang="en-US" sz="2000" baseline="0" dirty="0" smtClean="0"/>
              <a:t> if your newborn baby did that….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aseline="0" dirty="0" smtClean="0"/>
              <a:t>In the near future we’ll see</a:t>
            </a:r>
            <a:endParaRPr lang="en-US" sz="2000" dirty="0" smtClean="0"/>
          </a:p>
          <a:p>
            <a:pPr marL="342900" indent="-342900">
              <a:buFontTx/>
              <a:buChar char="-"/>
            </a:pPr>
            <a:r>
              <a:rPr lang="en-US" sz="2000" dirty="0" smtClean="0"/>
              <a:t>domestic robots,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search engines that "understand" every single page on the web,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personal tutors for all levels of learning,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and</a:t>
            </a:r>
            <a:r>
              <a:rPr lang="en-US" sz="2000" baseline="0" dirty="0" smtClean="0"/>
              <a:t> perhaps</a:t>
            </a:r>
            <a:r>
              <a:rPr lang="en-US" sz="2000" dirty="0" smtClean="0"/>
              <a:t>, in</a:t>
            </a:r>
            <a:r>
              <a:rPr lang="en-US" sz="2000" baseline="0" dirty="0" smtClean="0"/>
              <a:t> the far future, it will find the missing sock!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CF23F-0A1F-8E4E-800B-DA19CA2FC89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83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A9A46CC-6719-DF4A-A6BC-25BDC079F537}" type="datetime9">
              <a:rPr lang="en-US"/>
              <a:pPr/>
              <a:t>1/26/15 12:04 PM</a:t>
            </a:fld>
            <a:endParaRPr lang="en-US"/>
          </a:p>
        </p:txBody>
      </p:sp>
      <p:sp>
        <p:nvSpPr>
          <p:cNvPr id="1536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A6AAE-457A-0042-B146-56A7900DE298}" type="slidenum">
              <a:rPr lang="en-US"/>
              <a:pPr/>
              <a:t>16</a:t>
            </a:fld>
            <a:endParaRPr lang="en-US"/>
          </a:p>
        </p:txBody>
      </p:sp>
      <p:sp>
        <p:nvSpPr>
          <p:cNvPr id="153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 million tons of earth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7D4BD70-590B-F84B-8949-9763251A2A3F}" type="datetime1">
              <a:rPr lang="en-US" smtClean="0"/>
              <a:pPr/>
              <a:t>1/26/15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E150B-6121-D147-8C3F-CF993A35DE1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7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B72E5D-BB25-BA44-B937-A852CA917960}" type="datetime9">
              <a:rPr lang="en-US" sz="1200">
                <a:cs typeface="Arial" charset="0"/>
              </a:rPr>
              <a:pPr eaLnBrk="1" hangingPunct="1"/>
              <a:t>1/26/15 12:04 PM</a:t>
            </a:fld>
            <a:endParaRPr lang="en-US" sz="1200">
              <a:cs typeface="Arial" charset="0"/>
            </a:endParaRP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65B2F1-618B-E841-B6DD-50302FCB170F}" type="slidenum">
              <a:rPr lang="en-US" sz="1200">
                <a:cs typeface="Arial" charset="0"/>
              </a:rPr>
              <a:pPr eaLnBrk="1" hangingPunct="1"/>
              <a:t>19</a:t>
            </a:fld>
            <a:endParaRPr lang="en-US" sz="1200">
              <a:cs typeface="Arial" charset="0"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7F924D4-9D97-2A4E-BC76-35CAC3DED1A3}" type="datetime9">
              <a:rPr lang="en-US"/>
              <a:pPr/>
              <a:t>1/26/15 12:12 PM</a:t>
            </a:fld>
            <a:endParaRPr lang="en-US"/>
          </a:p>
        </p:txBody>
      </p:sp>
      <p:sp>
        <p:nvSpPr>
          <p:cNvPr id="187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41EE1E-7FE7-344C-9C22-DFECA0BF4F5A}" type="slidenum">
              <a:rPr lang="en-US"/>
              <a:pPr/>
              <a:t>20</a:t>
            </a:fld>
            <a:endParaRPr lang="en-US"/>
          </a:p>
        </p:txBody>
      </p:sp>
      <p:sp>
        <p:nvSpPr>
          <p:cNvPr id="187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Here’s the whole thing, will look at pieces of it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7AA4D6B-AB3C-7347-B326-DD41817DE478}" type="datetime9">
              <a:rPr lang="en-US">
                <a:solidFill>
                  <a:prstClr val="black"/>
                </a:solidFill>
              </a:rPr>
              <a:pPr/>
              <a:t>1/26/15 12:13 PM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78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64C358-4B9A-9A44-961F-70BBEF3F03D4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787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A510763-A2AA-0147-9E8C-C60B23592D5E}" type="datetime9">
              <a:rPr lang="en-US">
                <a:solidFill>
                  <a:prstClr val="black"/>
                </a:solidFill>
              </a:rPr>
              <a:pPr/>
              <a:t>1/26/15 12:13 PM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99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70429-50E2-C849-8C3B-F2A443ACA83B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9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Arial" charset="0"/>
              </a:rPr>
              <a:t>in 2009 the UN’s SEL3 automated bulletin missed 27.4% of the 27294 events in the magnitude range 3–4 while NET-VISA missed 11.1% </a:t>
            </a:r>
            <a:endParaRPr lang="en-US" dirty="0" smtClean="0"/>
          </a:p>
          <a:p>
            <a:pPr eaLnBrk="1" hangingPunct="1"/>
            <a:endParaRPr lang="en-US" dirty="0" smtClean="0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Prompted by an overexcited press release from an east coast university whose initials are M.I.T.</a:t>
            </a:r>
          </a:p>
        </p:txBody>
      </p:sp>
      <p:sp>
        <p:nvSpPr>
          <p:cNvPr id="409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3A7A7DB-F269-6F40-ACB9-1D876268F58D}" type="datetime1">
              <a:rPr lang="en-US" smtClean="0"/>
              <a:pPr/>
              <a:t>1/25/15</a:t>
            </a:fld>
            <a:endParaRPr lang="en-US" smtClean="0"/>
          </a:p>
        </p:txBody>
      </p:sp>
      <p:sp>
        <p:nvSpPr>
          <p:cNvPr id="409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5D88A-80C7-4D41-9DD6-087EC6D55107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aseline="0" dirty="0" smtClean="0"/>
              <a:t>The point of AI is that </a:t>
            </a:r>
            <a:r>
              <a:rPr lang="en-US" sz="2000" dirty="0" smtClean="0"/>
              <a:t>everything civilization has</a:t>
            </a:r>
            <a:r>
              <a:rPr lang="en-US" sz="2000" baseline="0" dirty="0" smtClean="0"/>
              <a:t> to offer</a:t>
            </a:r>
            <a:endParaRPr lang="en-US" sz="2000" dirty="0" smtClean="0"/>
          </a:p>
          <a:p>
            <a:r>
              <a:rPr lang="en-US" sz="2000" dirty="0" smtClean="0"/>
              <a:t>is a </a:t>
            </a:r>
            <a:r>
              <a:rPr lang="en-US" sz="2000" b="1" i="1" dirty="0" smtClean="0"/>
              <a:t>product of intelligence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so, with</a:t>
            </a:r>
            <a:r>
              <a:rPr lang="en-US" sz="2000" baseline="0" dirty="0" smtClean="0"/>
              <a:t> tools that </a:t>
            </a:r>
            <a:r>
              <a:rPr lang="en-US" sz="2000" b="1" i="1" baseline="0" dirty="0" smtClean="0"/>
              <a:t>expand</a:t>
            </a:r>
            <a:r>
              <a:rPr lang="en-US" sz="2000" baseline="0" dirty="0" smtClean="0"/>
              <a:t> our intelligence</a:t>
            </a:r>
            <a:endParaRPr lang="en-US" sz="2000" dirty="0" smtClean="0"/>
          </a:p>
          <a:p>
            <a:r>
              <a:rPr lang="en-US" sz="2000" dirty="0" smtClean="0"/>
              <a:t>there are no limits to where humanity can go.</a:t>
            </a:r>
          </a:p>
          <a:p>
            <a:r>
              <a:rPr lang="en-US" sz="2000" dirty="0" smtClean="0"/>
              <a:t>[[pause]]</a:t>
            </a:r>
          </a:p>
          <a:p>
            <a:r>
              <a:rPr lang="en-US" sz="2000" dirty="0" smtClean="0"/>
              <a:t>But actually I want to talk about a problem,</a:t>
            </a:r>
          </a:p>
          <a:p>
            <a:r>
              <a:rPr lang="en-US" sz="2000" dirty="0" smtClean="0"/>
              <a:t>which</a:t>
            </a:r>
            <a:r>
              <a:rPr lang="en-US" sz="2000" baseline="0" dirty="0" smtClean="0"/>
              <a:t> is the utility part of the equation.</a:t>
            </a:r>
          </a:p>
          <a:p>
            <a:r>
              <a:rPr lang="en-US" sz="2000" dirty="0" smtClean="0"/>
              <a:t>Suppose you ask your</a:t>
            </a:r>
            <a:r>
              <a:rPr lang="en-US" sz="2000" baseline="0" dirty="0" smtClean="0"/>
              <a:t> robot to …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aseline="0" dirty="0" smtClean="0"/>
              <a:t>The point of AI is that </a:t>
            </a:r>
            <a:r>
              <a:rPr lang="en-US" sz="2000" dirty="0" smtClean="0"/>
              <a:t>everything civilization has</a:t>
            </a:r>
            <a:r>
              <a:rPr lang="en-US" sz="2000" baseline="0" dirty="0" smtClean="0"/>
              <a:t> to offer</a:t>
            </a:r>
            <a:endParaRPr lang="en-US" sz="2000" dirty="0" smtClean="0"/>
          </a:p>
          <a:p>
            <a:r>
              <a:rPr lang="en-US" sz="2000" dirty="0" smtClean="0"/>
              <a:t>is a </a:t>
            </a:r>
            <a:r>
              <a:rPr lang="en-US" sz="2000" b="1" i="1" dirty="0" smtClean="0"/>
              <a:t>product of intelligence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so, with</a:t>
            </a:r>
            <a:r>
              <a:rPr lang="en-US" sz="2000" baseline="0" dirty="0" smtClean="0"/>
              <a:t> tools that </a:t>
            </a:r>
            <a:r>
              <a:rPr lang="en-US" sz="2000" b="1" i="1" baseline="0" dirty="0" smtClean="0"/>
              <a:t>expand</a:t>
            </a:r>
            <a:r>
              <a:rPr lang="en-US" sz="2000" baseline="0" dirty="0" smtClean="0"/>
              <a:t> our intelligence</a:t>
            </a:r>
            <a:endParaRPr lang="en-US" sz="2000" dirty="0" smtClean="0"/>
          </a:p>
          <a:p>
            <a:r>
              <a:rPr lang="en-US" sz="2000" dirty="0" smtClean="0"/>
              <a:t>there are no limits to where humanity can go.</a:t>
            </a:r>
          </a:p>
          <a:p>
            <a:r>
              <a:rPr lang="en-US" sz="2000" dirty="0" smtClean="0"/>
              <a:t>[[pause]]</a:t>
            </a:r>
          </a:p>
          <a:p>
            <a:r>
              <a:rPr lang="en-US" sz="2000" dirty="0" smtClean="0"/>
              <a:t>But actually I want to talk about a problem,</a:t>
            </a:r>
          </a:p>
          <a:p>
            <a:r>
              <a:rPr lang="en-US" sz="2000" dirty="0" smtClean="0"/>
              <a:t>which</a:t>
            </a:r>
            <a:r>
              <a:rPr lang="en-US" sz="2000" baseline="0" dirty="0" smtClean="0"/>
              <a:t> is the utility part of the equation.</a:t>
            </a:r>
          </a:p>
          <a:p>
            <a:r>
              <a:rPr lang="en-US" sz="2000" dirty="0" smtClean="0"/>
              <a:t>Suppose you ask your</a:t>
            </a:r>
            <a:r>
              <a:rPr lang="en-US" sz="2000" baseline="0" dirty="0" smtClean="0"/>
              <a:t> robot to …</a:t>
            </a:r>
            <a:endParaRPr lang="en-US" sz="20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is</a:t>
            </a:r>
            <a:r>
              <a:rPr lang="en-US" sz="2000" baseline="0" dirty="0" smtClean="0"/>
              <a:t> </a:t>
            </a:r>
            <a:r>
              <a:rPr lang="en-US" sz="2000" dirty="0" smtClean="0"/>
              <a:t>the problem of </a:t>
            </a:r>
            <a:r>
              <a:rPr lang="en-US" sz="2000" b="1" i="1" dirty="0" smtClean="0"/>
              <a:t>value</a:t>
            </a:r>
            <a:r>
              <a:rPr lang="en-US" sz="2000" b="1" i="1" baseline="0" dirty="0" smtClean="0"/>
              <a:t> </a:t>
            </a:r>
            <a:r>
              <a:rPr lang="en-US" sz="2000" b="1" i="1" dirty="0" smtClean="0"/>
              <a:t>alignment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And</a:t>
            </a:r>
            <a:r>
              <a:rPr lang="en-US" sz="2000" baseline="0" dirty="0" smtClean="0"/>
              <a:t> when you m</a:t>
            </a:r>
            <a:r>
              <a:rPr lang="en-US" sz="2000" dirty="0" smtClean="0"/>
              <a:t>ix</a:t>
            </a:r>
            <a:r>
              <a:rPr lang="en-US" sz="2000" baseline="0" dirty="0" smtClean="0"/>
              <a:t> that with a superintelligent system that can affect the world dramatically, it’s not such a good thing.</a:t>
            </a:r>
            <a:endParaRPr lang="en-US" sz="2000" dirty="0" smtClean="0"/>
          </a:p>
          <a:p>
            <a:r>
              <a:rPr lang="en-US" sz="2000" dirty="0" smtClean="0"/>
              <a:t>The</a:t>
            </a:r>
            <a:r>
              <a:rPr lang="en-US" sz="2000" baseline="0" dirty="0" smtClean="0"/>
              <a:t> point is that</a:t>
            </a:r>
            <a:r>
              <a:rPr lang="en-US" sz="2000" dirty="0" smtClean="0"/>
              <a:t> a machine can be </a:t>
            </a:r>
            <a:r>
              <a:rPr lang="en-US" sz="2000" b="1" i="1" dirty="0" smtClean="0"/>
              <a:t>better at making decisions</a:t>
            </a:r>
          </a:p>
          <a:p>
            <a:r>
              <a:rPr lang="en-US" sz="2000" dirty="0" smtClean="0"/>
              <a:t>but still fail to </a:t>
            </a:r>
            <a:r>
              <a:rPr lang="en-US" sz="2000" b="1" i="1" dirty="0" smtClean="0"/>
              <a:t>make better decisions</a:t>
            </a:r>
          </a:p>
          <a:p>
            <a:r>
              <a:rPr lang="en-US" sz="2000" dirty="0" smtClean="0"/>
              <a:t>if its values are not exactly the same as ours.</a:t>
            </a:r>
          </a:p>
          <a:p>
            <a:endParaRPr lang="en-US" sz="20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One idea for doing this is called</a:t>
            </a:r>
            <a:r>
              <a:rPr lang="en-US" sz="2000" b="1" i="1" dirty="0" smtClean="0"/>
              <a:t> inverse reinforcement learning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For example, the machine watches someone making coffee in the morning</a:t>
            </a:r>
            <a:r>
              <a:rPr lang="en-US" sz="2000" baseline="0" dirty="0" smtClean="0"/>
              <a:t> and learns the </a:t>
            </a:r>
            <a:r>
              <a:rPr lang="en-US" sz="2000" b="1" i="1" u="none" dirty="0" smtClean="0"/>
              <a:t>purpose</a:t>
            </a:r>
            <a:r>
              <a:rPr lang="en-US" sz="2000" dirty="0" smtClean="0"/>
              <a:t>,</a:t>
            </a:r>
            <a:r>
              <a:rPr lang="en-US" sz="2000" baseline="0" dirty="0" smtClean="0"/>
              <a:t> </a:t>
            </a:r>
            <a:r>
              <a:rPr lang="en-US" sz="2000" dirty="0" smtClean="0"/>
              <a:t>the </a:t>
            </a:r>
            <a:r>
              <a:rPr lang="en-US" sz="2000" b="1" i="1" dirty="0" smtClean="0"/>
              <a:t>utility function </a:t>
            </a:r>
            <a:r>
              <a:rPr lang="en-US" sz="2000" dirty="0" smtClean="0"/>
              <a:t>that underlies this</a:t>
            </a:r>
            <a:r>
              <a:rPr lang="en-US" sz="2000" baseline="0" dirty="0" smtClean="0"/>
              <a:t> behavior: </a:t>
            </a:r>
          </a:p>
          <a:p>
            <a:r>
              <a:rPr lang="en-US" sz="2000" dirty="0" smtClean="0"/>
              <a:t>Namely, having coffee is a good idea (as</a:t>
            </a:r>
            <a:r>
              <a:rPr lang="en-US" sz="2000" baseline="0" dirty="0" smtClean="0"/>
              <a:t> long as it’s not</a:t>
            </a:r>
            <a:r>
              <a:rPr lang="en-US" sz="2000" dirty="0" smtClean="0"/>
              <a:t> too much!)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It's not so simple, of course:</a:t>
            </a:r>
            <a:r>
              <a:rPr lang="en-US" sz="2000" baseline="0" dirty="0" smtClean="0"/>
              <a:t> </a:t>
            </a:r>
            <a:r>
              <a:rPr lang="en-US" sz="2000" dirty="0" smtClean="0"/>
              <a:t>people have different values</a:t>
            </a:r>
            <a:r>
              <a:rPr lang="en-US" sz="2000" baseline="0" dirty="0" smtClean="0"/>
              <a:t> </a:t>
            </a:r>
            <a:r>
              <a:rPr lang="en-US" sz="2000" dirty="0" smtClean="0"/>
              <a:t>and we are not</a:t>
            </a:r>
            <a:r>
              <a:rPr lang="en-US" sz="2000" baseline="0" dirty="0" smtClean="0"/>
              <a:t> exactly</a:t>
            </a:r>
            <a:r>
              <a:rPr lang="en-US" sz="2000" dirty="0" smtClean="0"/>
              <a:t> perfect. </a:t>
            </a:r>
          </a:p>
          <a:p>
            <a:r>
              <a:rPr lang="en-US" sz="2000" dirty="0" smtClean="0"/>
              <a:t>But there’s tons of</a:t>
            </a:r>
            <a:r>
              <a:rPr lang="en-US" sz="2000" baseline="0" dirty="0" smtClean="0"/>
              <a:t> data to learn from! E</a:t>
            </a:r>
            <a:r>
              <a:rPr lang="en-US" sz="2000" dirty="0" smtClean="0"/>
              <a:t>very book, every newspaper,</a:t>
            </a:r>
            <a:r>
              <a:rPr lang="en-US" sz="2000" baseline="0" dirty="0" smtClean="0"/>
              <a:t> </a:t>
            </a:r>
            <a:r>
              <a:rPr lang="en-US" sz="2000" dirty="0" smtClean="0"/>
              <a:t>every movie</a:t>
            </a:r>
            <a:r>
              <a:rPr lang="en-US" sz="2000" baseline="0" dirty="0" smtClean="0"/>
              <a:t> </a:t>
            </a:r>
            <a:r>
              <a:rPr lang="en-US" sz="2000" dirty="0" smtClean="0"/>
              <a:t>is about human actions</a:t>
            </a:r>
          </a:p>
          <a:p>
            <a:r>
              <a:rPr lang="en-US" sz="2000" b="1" i="1" dirty="0" smtClean="0"/>
              <a:t>and about our attitudes to those</a:t>
            </a:r>
            <a:r>
              <a:rPr lang="en-US" sz="2000" b="1" i="1" baseline="0" dirty="0" smtClean="0"/>
              <a:t> actions</a:t>
            </a:r>
            <a:r>
              <a:rPr lang="en-US" sz="2000" dirty="0" smtClean="0"/>
              <a:t>.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aseline="0" dirty="0" smtClean="0"/>
              <a:t>So the rational behavior for the machine …</a:t>
            </a: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aseline="0" dirty="0" smtClean="0"/>
              <a:t>… is to engage in a </a:t>
            </a:r>
            <a:r>
              <a:rPr lang="en-US" sz="2000" b="1" i="1" baseline="0" dirty="0" smtClean="0"/>
              <a:t>conversation</a:t>
            </a:r>
            <a:r>
              <a:rPr lang="en-US" sz="2000" baseline="0" dirty="0" smtClean="0"/>
              <a:t> with the human race</a:t>
            </a:r>
          </a:p>
          <a:p>
            <a:r>
              <a:rPr lang="en-US" sz="2000" baseline="0" dirty="0" smtClean="0"/>
              <a:t>to learn our values </a:t>
            </a:r>
            <a:r>
              <a:rPr lang="en-US" sz="2000" b="1" i="1" baseline="0" dirty="0" smtClean="0"/>
              <a:t>before </a:t>
            </a:r>
            <a:r>
              <a:rPr lang="en-US" sz="2000" baseline="0" dirty="0" smtClean="0"/>
              <a:t>it can propose any real action.</a:t>
            </a:r>
          </a:p>
          <a:p>
            <a:r>
              <a:rPr lang="en-US" sz="2000" baseline="0" dirty="0" smtClean="0"/>
              <a:t>Of course, </a:t>
            </a:r>
            <a:r>
              <a:rPr lang="en-US" sz="2000" b="1" i="1" baseline="0" dirty="0" smtClean="0"/>
              <a:t>your</a:t>
            </a:r>
            <a:r>
              <a:rPr lang="en-US" sz="2000" baseline="0" dirty="0" smtClean="0"/>
              <a:t> domestic robot will come </a:t>
            </a:r>
            <a:r>
              <a:rPr lang="en-US" sz="2000" b="1" i="1" baseline="0" dirty="0" smtClean="0"/>
              <a:t>preloaded</a:t>
            </a:r>
            <a:r>
              <a:rPr lang="en-US" sz="2000" baseline="0" dirty="0" smtClean="0"/>
              <a:t> with values but presumably you’ll be able to buy </a:t>
            </a:r>
          </a:p>
          <a:p>
            <a:r>
              <a:rPr lang="en-US" sz="2000" baseline="0" dirty="0" smtClean="0"/>
              <a:t>… maybe a more artistic version, … maybe a even </a:t>
            </a:r>
            <a:r>
              <a:rPr lang="en-US" sz="2000" b="1" i="1" baseline="0" dirty="0" smtClean="0"/>
              <a:t>vegan</a:t>
            </a:r>
            <a:r>
              <a:rPr lang="en-US" sz="2000" baseline="0" dirty="0" smtClean="0"/>
              <a:t> one, who knows</a:t>
            </a:r>
            <a:endParaRPr lang="en-US" sz="20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/>
              <a:t>Sunday, January 25, 15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/>
              <a:t>Sunday, January 25,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/>
              <a:t>Sunday, January 25,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AADF27-B277-F74F-B5AD-D27CF0F6EA21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92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C0DCE1-DF56-6347-996F-6BB67FE5E826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370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CE526-B3D4-D146-B42E-39DAC6D0F04B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91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24811A-7879-F14B-9DB7-E23721365CDE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18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02E33-6928-4647-8E7F-FE545A32B9EF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04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7A047-B852-944B-9918-0806B0FE7690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31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EECF3-CD51-304E-8734-CC47D0D2C7F5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773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FB849C-1607-4D44-BA94-4984D8466A45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442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AA0EE0-667B-794F-BE7B-8BF397EEEFBA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805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ACC71-6DE4-5544-8411-233AF3AF34DE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272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202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202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825690-5158-C040-AEB5-824462C33E3C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69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1219200"/>
            <a:ext cx="9144000" cy="49831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E0985-FFB9-5549-A388-1054A5666486}" type="slidenum">
              <a:rPr lang="en-US">
                <a:solidFill>
                  <a:srgbClr val="023103"/>
                </a:solidFill>
              </a:rPr>
              <a:pPr/>
              <a:t>‹#›</a:t>
            </a:fld>
            <a:endParaRPr lang="en-US">
              <a:solidFill>
                <a:srgbClr val="0231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85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73"/>
            <a:ext cx="6913418" cy="4052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23103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F253D7-828F-2044-AB02-97FE2F173584}" type="slidenum">
              <a:rPr lang="en-US">
                <a:solidFill>
                  <a:srgbClr val="023103"/>
                </a:solidFill>
                <a:latin typeface="Arial" charset="0"/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23103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1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Helvetica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33CC"/>
        </a:buClr>
        <a:buSzPct val="90000"/>
        <a:buFont typeface="Wingdings" charset="0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90000"/>
        <a:buFont typeface="Wingdings" charset="0"/>
        <a:buChar char="§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33CC"/>
        </a:buClr>
        <a:buSzPct val="90000"/>
        <a:buFont typeface="Wingdings" charset="0"/>
        <a:buChar char="§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12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169" y="1219200"/>
            <a:ext cx="8857831" cy="2152650"/>
          </a:xfrm>
        </p:spPr>
        <p:txBody>
          <a:bodyPr/>
          <a:lstStyle/>
          <a:p>
            <a:r>
              <a:rPr lang="en-US" sz="5400" dirty="0"/>
              <a:t>The </a:t>
            </a:r>
            <a:r>
              <a:rPr lang="en-US" sz="5400" dirty="0" smtClean="0"/>
              <a:t>Long-Term Future </a:t>
            </a:r>
            <a:r>
              <a:rPr lang="en-US" sz="5400" dirty="0"/>
              <a:t>of </a:t>
            </a:r>
            <a:r>
              <a:rPr lang="en-US" sz="5400" dirty="0" smtClean="0"/>
              <a:t>(Artificial) Intelligence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0"/>
            <a:ext cx="6172200" cy="143405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Stuart Russell</a:t>
            </a:r>
          </a:p>
          <a:p>
            <a:r>
              <a:rPr lang="en-US" sz="2800" dirty="0" smtClean="0"/>
              <a:t>University of California, Berkeley</a:t>
            </a:r>
          </a:p>
        </p:txBody>
      </p:sp>
    </p:spTree>
    <p:extLst>
      <p:ext uri="{BB962C8B-B14F-4D97-AF65-F5344CB8AC3E}">
        <p14:creationId xmlns:p14="http://schemas.microsoft.com/office/powerpoint/2010/main" val="118101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599218" cy="4052454"/>
          </a:xfrm>
        </p:spPr>
        <p:txBody>
          <a:bodyPr/>
          <a:lstStyle/>
          <a:p>
            <a:r>
              <a:rPr lang="en-US" dirty="0" smtClean="0"/>
              <a:t>Making computers intelligent</a:t>
            </a:r>
          </a:p>
          <a:p>
            <a:r>
              <a:rPr lang="en-US" dirty="0" smtClean="0">
                <a:effectLst/>
                <a:sym typeface="Symbol"/>
              </a:rPr>
              <a:t> = making computers do the right thing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3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6350000" cy="4762500"/>
          </a:xfrm>
        </p:grpSpPr>
        <p:pic>
          <p:nvPicPr>
            <p:cNvPr id="5" name="Picture 4" descr="everest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50000" cy="47625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72" y="0"/>
              <a:ext cx="26986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01600">
                      <a:schemeClr val="bg1">
                        <a:alpha val="75000"/>
                      </a:schemeClr>
                    </a:glow>
                  </a:effectLst>
                </a:rPr>
                <a:t>maximizing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59632" y="749300"/>
            <a:ext cx="7915298" cy="6413500"/>
            <a:chOff x="1259632" y="749300"/>
            <a:chExt cx="6614368" cy="5359400"/>
          </a:xfrm>
        </p:grpSpPr>
        <p:pic>
          <p:nvPicPr>
            <p:cNvPr id="7" name="Picture 6" descr="newyorker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0" y="749300"/>
              <a:ext cx="6604000" cy="5359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59632" y="764704"/>
              <a:ext cx="33123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01600">
                      <a:schemeClr val="accent6">
                        <a:lumMod val="60000"/>
                        <a:lumOff val="40000"/>
                        <a:alpha val="75000"/>
                      </a:schemeClr>
                    </a:glow>
                  </a:effectLst>
                </a:rPr>
                <a:t>expected</a:t>
              </a:r>
              <a:endParaRPr lang="en-US" sz="4000" b="1" dirty="0">
                <a:effectLst>
                  <a:glow rad="101600">
                    <a:schemeClr val="accent6">
                      <a:lumMod val="60000"/>
                      <a:lumOff val="40000"/>
                      <a:alpha val="75000"/>
                    </a:schemeClr>
                  </a:glo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339751" y="1556792"/>
            <a:ext cx="7707733" cy="5301208"/>
            <a:chOff x="2339751" y="1556792"/>
            <a:chExt cx="7707733" cy="5301208"/>
          </a:xfrm>
        </p:grpSpPr>
        <p:pic>
          <p:nvPicPr>
            <p:cNvPr id="8" name="Picture 7" descr="smileys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1" y="1556792"/>
              <a:ext cx="7707733" cy="530120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83768" y="1556792"/>
              <a:ext cx="33123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effectLst>
                    <a:glow rad="177800">
                      <a:schemeClr val="tx2">
                        <a:lumMod val="20000"/>
                        <a:lumOff val="80000"/>
                        <a:alpha val="75000"/>
                      </a:schemeClr>
                    </a:glow>
                  </a:effectLst>
                </a:rPr>
                <a:t>utility</a:t>
              </a:r>
              <a:endParaRPr lang="en-US" sz="4000" b="1" dirty="0">
                <a:effectLst>
                  <a:glow rad="177800">
                    <a:schemeClr val="tx2">
                      <a:lumMod val="20000"/>
                      <a:lumOff val="80000"/>
                      <a:alpha val="75000"/>
                    </a:schemeClr>
                  </a:glo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34184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intelligent systems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doing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87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intelligent systems</a:t>
            </a:r>
          </a:p>
          <a:p>
            <a:pPr lvl="1"/>
            <a:r>
              <a:rPr lang="en-US" dirty="0" smtClean="0"/>
              <a:t>The more intelligent, the better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doing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43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intelligent systems</a:t>
            </a:r>
          </a:p>
          <a:p>
            <a:pPr lvl="1"/>
            <a:r>
              <a:rPr lang="en-US" dirty="0" smtClean="0"/>
              <a:t>The more intelligent, the better</a:t>
            </a:r>
          </a:p>
          <a:p>
            <a:r>
              <a:rPr lang="en-US" dirty="0" smtClean="0"/>
              <a:t>We believe we can succeed</a:t>
            </a:r>
          </a:p>
          <a:p>
            <a:pPr lvl="1"/>
            <a:r>
              <a:rPr lang="en-US" dirty="0" smtClean="0"/>
              <a:t>Limited only by ingenuity and physics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doing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43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827818" cy="405245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Solid theoretical foundations </a:t>
            </a:r>
          </a:p>
          <a:p>
            <a:pPr lvl="1"/>
            <a:r>
              <a:rPr lang="en-US" dirty="0" smtClean="0"/>
              <a:t>Rational decision making</a:t>
            </a:r>
          </a:p>
          <a:p>
            <a:pPr lvl="1"/>
            <a:r>
              <a:rPr lang="en-US" dirty="0" smtClean="0"/>
              <a:t>Statistical learning</a:t>
            </a:r>
          </a:p>
          <a:p>
            <a:pPr lvl="1"/>
            <a:r>
              <a:rPr lang="en-US" dirty="0" smtClean="0"/>
              <a:t>Perception, NLP as probabilistic inference</a:t>
            </a:r>
          </a:p>
          <a:p>
            <a:r>
              <a:rPr lang="en-US" dirty="0" smtClean="0"/>
              <a:t>Rapid advances</a:t>
            </a:r>
          </a:p>
          <a:p>
            <a:pPr lvl="1"/>
            <a:r>
              <a:rPr lang="en-US" dirty="0" smtClean="0"/>
              <a:t>Deep learning in speech, vision, RL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niversal probability languages</a:t>
            </a:r>
          </a:p>
          <a:p>
            <a:pPr lvl="1"/>
            <a:r>
              <a:rPr lang="en-US" dirty="0" smtClean="0"/>
              <a:t>Long-term hierarchically structured behavior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is accelerating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83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331375" cy="861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6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k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82" y="-27384"/>
            <a:ext cx="9318418" cy="698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7384"/>
            <a:ext cx="10655347" cy="698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ats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r="6996"/>
          <a:stretch/>
        </p:blipFill>
        <p:spPr>
          <a:xfrm>
            <a:off x="0" y="0"/>
            <a:ext cx="10240606" cy="685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27696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n2"/>
          <p:cNvPicPr>
            <a:picLocks noChangeAspect="1" noChangeArrowheads="1"/>
          </p:cNvPicPr>
          <p:nvPr/>
        </p:nvPicPr>
        <p:blipFill>
          <a:blip r:embed="rId3" cstate="print"/>
          <a:srcRect l="27153" t="41220" r="7092" b="18393"/>
          <a:stretch>
            <a:fillRect/>
          </a:stretch>
        </p:blipFill>
        <p:spPr bwMode="auto">
          <a:xfrm>
            <a:off x="-23775" y="-10482"/>
            <a:ext cx="1115307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581125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isbe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1144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3775" y="5930116"/>
            <a:ext cx="9180512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urier"/>
                <a:cs typeface="Courier"/>
              </a:rPr>
              <a:t>A group of young people playing </a:t>
            </a:r>
            <a:r>
              <a:rPr lang="en-US" sz="2800" dirty="0" err="1" smtClean="0">
                <a:solidFill>
                  <a:srgbClr val="FF0000"/>
                </a:solidFill>
                <a:latin typeface="Courier"/>
                <a:cs typeface="Courier"/>
              </a:rPr>
              <a:t>frisbee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8581125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ogle-ca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9199084" cy="77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1125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welSock2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6591" y="-81008"/>
            <a:ext cx="12336014" cy="6939008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1907704" y="3933056"/>
            <a:ext cx="648072" cy="1080120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6876256" y="116632"/>
            <a:ext cx="864096" cy="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0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0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6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4F9CAA-8DFB-8D43-8BB8-2F26ACD1BAA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2054 nuclear explosions, 300K deaths</a:t>
            </a:r>
          </a:p>
        </p:txBody>
      </p:sp>
      <p:pic>
        <p:nvPicPr>
          <p:cNvPr id="152580" name="Picture 4" descr="Tes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74713"/>
            <a:ext cx="9144000" cy="598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892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Helvetica" charset="0"/>
              <a:ea typeface="ＭＳ Ｐゴシック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Helvetica" charset="0"/>
              <a:ea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1B9382-F0A1-794F-8E14-6177A26FAE10}" type="slidenum">
              <a:rPr lang="en-US" sz="1400"/>
              <a:pPr eaLnBrk="1" hangingPunct="1"/>
              <a:t>17</a:t>
            </a:fld>
            <a:endParaRPr lang="en-US" sz="1400"/>
          </a:p>
        </p:txBody>
      </p:sp>
      <p:pic>
        <p:nvPicPr>
          <p:cNvPr id="2765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363"/>
            <a:ext cx="9448800" cy="756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51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720273"/>
            <a:ext cx="8229600" cy="4052454"/>
          </a:xfrm>
        </p:spPr>
        <p:txBody>
          <a:bodyPr>
            <a:normAutofit/>
          </a:bodyPr>
          <a:lstStyle/>
          <a:p>
            <a:r>
              <a:rPr lang="en-US" dirty="0" smtClean="0"/>
              <a:t>Bans testing of nuclear weapons on Earth</a:t>
            </a:r>
          </a:p>
          <a:p>
            <a:r>
              <a:rPr lang="en-US" dirty="0"/>
              <a:t>Allows for inspection of 1000 </a:t>
            </a:r>
            <a:r>
              <a:rPr lang="en-US" dirty="0" smtClean="0"/>
              <a:t>km</a:t>
            </a:r>
            <a:r>
              <a:rPr lang="en-US" baseline="30000" dirty="0" smtClean="0"/>
              <a:t>2</a:t>
            </a:r>
            <a:endParaRPr lang="en-US" dirty="0" smtClean="0"/>
          </a:p>
          <a:p>
            <a:r>
              <a:rPr lang="en-US" dirty="0" smtClean="0"/>
              <a:t>Proposed in 1958, agreed at UN in 1996</a:t>
            </a:r>
          </a:p>
          <a:p>
            <a:r>
              <a:rPr lang="en-US" dirty="0" smtClean="0"/>
              <a:t>183 signatories, 163 ratifications</a:t>
            </a:r>
          </a:p>
          <a:p>
            <a:pPr lvl="1"/>
            <a:r>
              <a:rPr lang="en-US" dirty="0" smtClean="0"/>
              <a:t>Still waiting for United States to ratify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70181"/>
            <a:ext cx="8763000" cy="914400"/>
          </a:xfrm>
        </p:spPr>
        <p:txBody>
          <a:bodyPr/>
          <a:lstStyle/>
          <a:p>
            <a:r>
              <a:rPr lang="en-US" sz="4400" dirty="0" smtClean="0"/>
              <a:t>Comprehensive Test-Ban Treaty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5738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A37FA2D-F56F-6D44-B1AA-FF0B5FA8AC06}" type="slidenum">
              <a:rPr lang="en-US" sz="1400">
                <a:cs typeface="Arial" charset="0"/>
              </a:rPr>
              <a:pPr eaLnBrk="1" hangingPunct="1"/>
              <a:t>19</a:t>
            </a:fld>
            <a:endParaRPr lang="en-US" sz="1400">
              <a:cs typeface="Arial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ea typeface="ＭＳ Ｐゴシック" charset="0"/>
              </a:rPr>
              <a:t>278 </a:t>
            </a:r>
            <a:r>
              <a:rPr lang="en-US" sz="4000" b="1" dirty="0">
                <a:ea typeface="ＭＳ Ｐゴシック" charset="0"/>
              </a:rPr>
              <a:t>monitoring </a:t>
            </a:r>
            <a:r>
              <a:rPr lang="en-US" sz="4000" b="1" dirty="0" smtClean="0">
                <a:ea typeface="ＭＳ Ｐゴシック" charset="0"/>
              </a:rPr>
              <a:t>stations (147 seismic)</a:t>
            </a:r>
            <a:endParaRPr lang="en-US" sz="4000" b="1" dirty="0">
              <a:ea typeface="ＭＳ Ｐゴシック" charset="0"/>
            </a:endParaRPr>
          </a:p>
        </p:txBody>
      </p:sp>
      <p:pic>
        <p:nvPicPr>
          <p:cNvPr id="28676" name="Picture 4" descr="I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94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3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F5D5C0-933B-234C-8D3D-0AAE3485C81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991600" cy="6477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#SeismicEvents</a:t>
            </a:r>
            <a:r>
              <a:rPr lang="en-US" sz="2000" dirty="0" smtClean="0">
                <a:latin typeface="Arial Narrow" pitchFamily="-1" charset="0"/>
              </a:rPr>
              <a:t> ~ Poisson[T*</a:t>
            </a:r>
            <a:r>
              <a:rPr lang="en-US" sz="2000" dirty="0" err="1" smtClean="0">
                <a:latin typeface="Arial Narrow" pitchFamily="-1" charset="0"/>
              </a:rPr>
              <a:t>λ</a:t>
            </a:r>
            <a:r>
              <a:rPr lang="en-US" sz="2000" baseline="-25000" dirty="0" err="1" smtClean="0">
                <a:latin typeface="Arial Narrow" pitchFamily="-1" charset="0"/>
              </a:rPr>
              <a:t>e</a:t>
            </a:r>
            <a:r>
              <a:rPr lang="en-US" sz="2000" dirty="0" smtClean="0">
                <a:latin typeface="Arial Narrow" pitchFamily="-1" charset="0"/>
              </a:rPr>
              <a:t>];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Time(e) ~ </a:t>
            </a:r>
            <a:r>
              <a:rPr lang="en-US" sz="2000" dirty="0" smtClean="0">
                <a:latin typeface="Arial Narrow" pitchFamily="-1" charset="0"/>
              </a:rPr>
              <a:t>Uniform(0,T)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IsEarthQuake(e)</a:t>
            </a:r>
            <a:r>
              <a:rPr lang="en-US" sz="2000" dirty="0" smtClean="0">
                <a:latin typeface="Arial Narrow" pitchFamily="-1" charset="0"/>
              </a:rPr>
              <a:t> ~ Bernoulli(.999);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Location(e)</a:t>
            </a:r>
            <a:r>
              <a:rPr lang="en-US" sz="2000" dirty="0" smtClean="0">
                <a:latin typeface="Arial Narrow" pitchFamily="-1" charset="0"/>
              </a:rPr>
              <a:t> ~ if IsEarthQuake(e) then SpatialPrior() else  UniformEarthDistribution();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-1" charset="2"/>
              <a:buNone/>
            </a:pPr>
            <a:r>
              <a:rPr lang="en-US" sz="2000" b="1" i="1" dirty="0" smtClean="0">
                <a:latin typeface="Arial Narrow" pitchFamily="-1" charset="0"/>
              </a:rPr>
              <a:t>Depth(e)</a:t>
            </a:r>
            <a:r>
              <a:rPr lang="en-US" sz="2000" dirty="0" smtClean="0">
                <a:latin typeface="Arial Narrow" pitchFamily="-1" charset="0"/>
              </a:rPr>
              <a:t> ~ if IsEarthQuake(e) then Uniform[0,700] else 0;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Magnitude(e)</a:t>
            </a:r>
            <a:r>
              <a:rPr lang="en-US" sz="2000" dirty="0" smtClean="0">
                <a:latin typeface="Arial Narrow" pitchFamily="-1" charset="0"/>
              </a:rPr>
              <a:t> ~ Exponential(log(10));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IsDetected(</a:t>
            </a:r>
            <a:r>
              <a:rPr lang="en-US" sz="2000" b="1" i="1" dirty="0" err="1" smtClean="0">
                <a:latin typeface="Arial Narrow" pitchFamily="-1" charset="0"/>
              </a:rPr>
              <a:t>e,p,s</a:t>
            </a:r>
            <a:r>
              <a:rPr lang="en-US" sz="2000" b="1" i="1" dirty="0" smtClean="0">
                <a:latin typeface="Arial Narrow" pitchFamily="-1" charset="0"/>
              </a:rPr>
              <a:t>)</a:t>
            </a:r>
            <a:r>
              <a:rPr lang="en-US" sz="2400" dirty="0" smtClean="0">
                <a:latin typeface="Arial Narrow" pitchFamily="-1" charset="0"/>
              </a:rPr>
              <a:t> ~ </a:t>
            </a:r>
            <a:r>
              <a:rPr lang="en-US" sz="2000" dirty="0" smtClean="0">
                <a:latin typeface="Arial Narrow" pitchFamily="-1" charset="0"/>
              </a:rPr>
              <a:t>Logistic[weights(</a:t>
            </a:r>
            <a:r>
              <a:rPr lang="en-US" sz="2000" dirty="0" err="1" smtClean="0">
                <a:latin typeface="Arial Narrow" pitchFamily="-1" charset="0"/>
              </a:rPr>
              <a:t>s,p</a:t>
            </a:r>
            <a:r>
              <a:rPr lang="en-US" sz="2000" dirty="0" smtClean="0">
                <a:latin typeface="Arial Narrow" pitchFamily="-1" charset="0"/>
              </a:rPr>
              <a:t>)](Magnitude(e), Depth(e), Distance(</a:t>
            </a:r>
            <a:r>
              <a:rPr lang="en-US" sz="2000" dirty="0" err="1" smtClean="0">
                <a:latin typeface="Arial Narrow" pitchFamily="-1" charset="0"/>
              </a:rPr>
              <a:t>e,s</a:t>
            </a:r>
            <a:r>
              <a:rPr lang="en-US" sz="2000" dirty="0" smtClean="0">
                <a:latin typeface="Arial Narrow" pitchFamily="-1" charset="0"/>
              </a:rPr>
              <a:t>))</a:t>
            </a:r>
            <a:r>
              <a:rPr lang="en-US" sz="2000" b="1" dirty="0" smtClean="0">
                <a:latin typeface="Arial Narrow" pitchFamily="-1" charset="0"/>
              </a:rPr>
              <a:t>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#Detections(site = s)</a:t>
            </a:r>
            <a:r>
              <a:rPr lang="en-US" sz="2000" dirty="0" smtClean="0">
                <a:latin typeface="Arial Narrow" pitchFamily="-1" charset="0"/>
              </a:rPr>
              <a:t> ~ Poisson[T*</a:t>
            </a:r>
            <a:r>
              <a:rPr lang="en-US" sz="2000" dirty="0" err="1" smtClean="0">
                <a:latin typeface="Arial Narrow" pitchFamily="-1" charset="0"/>
              </a:rPr>
              <a:t>λ</a:t>
            </a:r>
            <a:r>
              <a:rPr lang="en-US" sz="2000" baseline="-25000" dirty="0" err="1" smtClean="0">
                <a:latin typeface="Arial Narrow" pitchFamily="-1" charset="0"/>
              </a:rPr>
              <a:t>f</a:t>
            </a:r>
            <a:r>
              <a:rPr lang="en-US" sz="2000" dirty="0" smtClean="0">
                <a:latin typeface="Arial Narrow" pitchFamily="-1" charset="0"/>
              </a:rPr>
              <a:t>(s)];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#Detections(event=e, phase=p, station=s) = </a:t>
            </a:r>
            <a:r>
              <a:rPr lang="en-US" sz="2000" dirty="0" smtClean="0">
                <a:latin typeface="Arial Narrow" pitchFamily="-1" charset="0"/>
              </a:rPr>
              <a:t>if IsDetected(</a:t>
            </a:r>
            <a:r>
              <a:rPr lang="en-US" sz="2000" dirty="0" err="1" smtClean="0">
                <a:latin typeface="Arial Narrow" pitchFamily="-1" charset="0"/>
              </a:rPr>
              <a:t>e,p,s</a:t>
            </a:r>
            <a:r>
              <a:rPr lang="en-US" sz="2000" dirty="0" smtClean="0">
                <a:latin typeface="Arial Narrow" pitchFamily="-1" charset="0"/>
              </a:rPr>
              <a:t>) then 1 else 0;</a:t>
            </a:r>
            <a:endParaRPr lang="en-US" sz="2400" dirty="0" smtClean="0">
              <a:latin typeface="Arial Narrow" pitchFamily="-1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OnsetTime(</a:t>
            </a:r>
            <a:r>
              <a:rPr lang="en-US" sz="2000" b="1" i="1" dirty="0" err="1" smtClean="0">
                <a:latin typeface="Arial Narrow" pitchFamily="-1" charset="0"/>
              </a:rPr>
              <a:t>a,s</a:t>
            </a:r>
            <a:r>
              <a:rPr lang="en-US" sz="2000" b="1" i="1" dirty="0" smtClean="0">
                <a:latin typeface="Arial Narrow" pitchFamily="-1" charset="0"/>
              </a:rPr>
              <a:t>) ~ </a:t>
            </a:r>
            <a:r>
              <a:rPr lang="en-US" sz="2000" dirty="0" smtClean="0">
                <a:latin typeface="Arial Narrow" pitchFamily="-1" charset="0"/>
              </a:rPr>
              <a:t>if (event(a) = null) then Uniform[0,T] else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 smtClean="0">
                <a:latin typeface="Arial Narrow" pitchFamily="-1" charset="0"/>
              </a:rPr>
              <a:t>   Time(event(a)) + GeoTravelTime(Distance(event(a),s),Depth(event(a)),phase(a))    		            	+ Laplace(</a:t>
            </a:r>
            <a:r>
              <a:rPr lang="en-US" sz="2000" dirty="0" err="1" smtClean="0">
                <a:latin typeface="Arial Narrow" pitchFamily="-1" charset="0"/>
              </a:rPr>
              <a:t>μ</a:t>
            </a:r>
            <a:r>
              <a:rPr lang="en-US" sz="2000" baseline="-25000" dirty="0" err="1" smtClean="0">
                <a:latin typeface="Arial Narrow" pitchFamily="-1" charset="0"/>
              </a:rPr>
              <a:t>t</a:t>
            </a:r>
            <a:r>
              <a:rPr lang="en-US" sz="2000" dirty="0" smtClean="0">
                <a:latin typeface="Arial Narrow" pitchFamily="-1" charset="0"/>
              </a:rPr>
              <a:t>(s), </a:t>
            </a:r>
            <a:r>
              <a:rPr lang="en-US" sz="2000" dirty="0" err="1" smtClean="0">
                <a:latin typeface="Arial Narrow" pitchFamily="-1" charset="0"/>
              </a:rPr>
              <a:t>σ</a:t>
            </a:r>
            <a:r>
              <a:rPr lang="en-US" sz="2000" baseline="-25000" dirty="0" err="1" smtClean="0">
                <a:latin typeface="Arial Narrow" pitchFamily="-1" charset="0"/>
              </a:rPr>
              <a:t>t</a:t>
            </a:r>
            <a:r>
              <a:rPr lang="en-US" sz="2000" dirty="0" smtClean="0">
                <a:latin typeface="Arial Narrow" pitchFamily="-1" charset="0"/>
              </a:rPr>
              <a:t>(s))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Amplitude(</a:t>
            </a:r>
            <a:r>
              <a:rPr lang="en-US" sz="2000" b="1" i="1" dirty="0" err="1" smtClean="0">
                <a:latin typeface="Arial Narrow" pitchFamily="-1" charset="0"/>
              </a:rPr>
              <a:t>a,s</a:t>
            </a:r>
            <a:r>
              <a:rPr lang="en-US" sz="2000" b="1" i="1" dirty="0" smtClean="0">
                <a:latin typeface="Arial Narrow" pitchFamily="-1" charset="0"/>
              </a:rPr>
              <a:t>) ~</a:t>
            </a:r>
            <a:r>
              <a:rPr lang="en-US" sz="2400" dirty="0" smtClean="0">
                <a:latin typeface="Arial Narrow" pitchFamily="-1" charset="0"/>
              </a:rPr>
              <a:t> </a:t>
            </a:r>
            <a:r>
              <a:rPr lang="en-US" sz="2000" dirty="0" smtClean="0">
                <a:latin typeface="Arial Narrow" pitchFamily="-1" charset="0"/>
              </a:rPr>
              <a:t>If (event(a) = null) then NoiseAmplitudeDistribution(s)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 smtClean="0">
                <a:latin typeface="Arial Narrow" pitchFamily="-1" charset="0"/>
              </a:rPr>
              <a:t>       else AmplitudeModel(Magnitude(event(a)), Distance(event(a),s),Depth(event(a)),phase(a))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Azimuth(</a:t>
            </a:r>
            <a:r>
              <a:rPr lang="en-US" sz="2000" b="1" i="1" dirty="0" err="1" smtClean="0">
                <a:latin typeface="Arial Narrow" pitchFamily="-1" charset="0"/>
              </a:rPr>
              <a:t>a,s</a:t>
            </a:r>
            <a:r>
              <a:rPr lang="en-US" sz="2000" b="1" i="1" dirty="0" smtClean="0">
                <a:latin typeface="Arial Narrow" pitchFamily="-1" charset="0"/>
              </a:rPr>
              <a:t>) ~</a:t>
            </a:r>
            <a:r>
              <a:rPr lang="en-US" sz="2400" dirty="0" smtClean="0">
                <a:latin typeface="Arial Narrow" pitchFamily="-1" charset="0"/>
              </a:rPr>
              <a:t> </a:t>
            </a:r>
            <a:r>
              <a:rPr lang="en-US" sz="2000" dirty="0" smtClean="0">
                <a:latin typeface="Arial Narrow" pitchFamily="-1" charset="0"/>
              </a:rPr>
              <a:t>If (event(a) = null) then Uniform(0, 360)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 smtClean="0">
                <a:latin typeface="Arial Narrow" pitchFamily="-1" charset="0"/>
              </a:rPr>
              <a:t>       else GeoAzimuth(Location(event(a)),Depth(event(a)),phase(a),Site(s)) + Laplace(0,σ</a:t>
            </a:r>
            <a:r>
              <a:rPr lang="en-US" sz="2000" baseline="-25000" dirty="0" smtClean="0">
                <a:latin typeface="Arial Narrow" pitchFamily="-1" charset="0"/>
              </a:rPr>
              <a:t>a</a:t>
            </a:r>
            <a:r>
              <a:rPr lang="en-US" sz="2000" dirty="0" smtClean="0">
                <a:latin typeface="Arial Narrow" pitchFamily="-1" charset="0"/>
              </a:rPr>
              <a:t>(s))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Slowness(</a:t>
            </a:r>
            <a:r>
              <a:rPr lang="en-US" sz="2000" b="1" i="1" dirty="0" err="1" smtClean="0">
                <a:latin typeface="Arial Narrow" pitchFamily="-1" charset="0"/>
              </a:rPr>
              <a:t>a,s</a:t>
            </a:r>
            <a:r>
              <a:rPr lang="en-US" sz="2000" b="1" i="1" dirty="0" smtClean="0">
                <a:latin typeface="Arial Narrow" pitchFamily="-1" charset="0"/>
              </a:rPr>
              <a:t>) ~</a:t>
            </a:r>
            <a:r>
              <a:rPr lang="en-US" sz="2400" dirty="0" smtClean="0">
                <a:latin typeface="Arial Narrow" pitchFamily="-1" charset="0"/>
              </a:rPr>
              <a:t> </a:t>
            </a:r>
            <a:r>
              <a:rPr lang="en-US" sz="2000" dirty="0" smtClean="0">
                <a:latin typeface="Arial Narrow" pitchFamily="-1" charset="0"/>
              </a:rPr>
              <a:t>If (event(a) = null) then Uniform(0,20)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 smtClean="0">
                <a:latin typeface="Arial Narrow" pitchFamily="-1" charset="0"/>
              </a:rPr>
              <a:t>       else GeoSlowness(Location(event(a)),Depth(event(a)),phase(a),Site(s)) + Laplace(0,σ</a:t>
            </a:r>
            <a:r>
              <a:rPr lang="en-US" sz="2000" baseline="-25000" dirty="0" smtClean="0">
                <a:latin typeface="Arial Narrow" pitchFamily="-1" charset="0"/>
              </a:rPr>
              <a:t>a</a:t>
            </a:r>
            <a:r>
              <a:rPr lang="en-US" sz="2000" dirty="0" smtClean="0">
                <a:latin typeface="Arial Narrow" pitchFamily="-1" charset="0"/>
              </a:rPr>
              <a:t>(s))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i="1" dirty="0" smtClean="0">
                <a:latin typeface="Arial Narrow" pitchFamily="-1" charset="0"/>
              </a:rPr>
              <a:t>ObservedPhase(</a:t>
            </a:r>
            <a:r>
              <a:rPr lang="en-US" sz="2000" b="1" i="1" dirty="0" err="1" smtClean="0">
                <a:latin typeface="Arial Narrow" pitchFamily="-1" charset="0"/>
              </a:rPr>
              <a:t>a,s</a:t>
            </a:r>
            <a:r>
              <a:rPr lang="en-US" sz="2000" b="1" i="1" dirty="0" smtClean="0">
                <a:latin typeface="Arial Narrow" pitchFamily="-1" charset="0"/>
              </a:rPr>
              <a:t>) ~</a:t>
            </a:r>
            <a:r>
              <a:rPr lang="en-US" sz="2400" dirty="0" smtClean="0">
                <a:latin typeface="Arial Narrow" pitchFamily="-1" charset="0"/>
              </a:rPr>
              <a:t> </a:t>
            </a:r>
            <a:r>
              <a:rPr lang="en-US" sz="2000" dirty="0" smtClean="0">
                <a:latin typeface="Arial Narrow" pitchFamily="-1" charset="0"/>
              </a:rPr>
              <a:t>CategoricalPhaseModel(phase(a))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2000" dirty="0" smtClean="0">
              <a:latin typeface="Arial Narrow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5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Fraction of events missed</a:t>
            </a:r>
          </a:p>
        </p:txBody>
      </p:sp>
      <p:pic>
        <p:nvPicPr>
          <p:cNvPr id="206851" name="Picture 1027" descr="missed-events-SE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742950"/>
            <a:ext cx="70866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2" name="TextBox 4"/>
          <p:cNvSpPr txBox="1">
            <a:spLocks noChangeArrowheads="1"/>
          </p:cNvSpPr>
          <p:nvPr/>
        </p:nvSpPr>
        <p:spPr bwMode="auto">
          <a:xfrm>
            <a:off x="6032500" y="1090470"/>
            <a:ext cx="2852738" cy="4619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Existing UN system</a:t>
            </a:r>
          </a:p>
        </p:txBody>
      </p:sp>
      <p:sp>
        <p:nvSpPr>
          <p:cNvPr id="206853" name="TextBox 5"/>
          <p:cNvSpPr txBox="1">
            <a:spLocks noChangeArrowheads="1"/>
          </p:cNvSpPr>
          <p:nvPr/>
        </p:nvSpPr>
        <p:spPr bwMode="auto">
          <a:xfrm>
            <a:off x="6896100" y="5543550"/>
            <a:ext cx="1535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23103"/>
                </a:solidFill>
                <a:latin typeface="Arial" charset="0"/>
                <a:ea typeface="ＭＳ Ｐゴシック" charset="0"/>
                <a:cs typeface="ＭＳ Ｐゴシック" charset="0"/>
              </a:rPr>
              <a:t>magnitude</a:t>
            </a:r>
          </a:p>
        </p:txBody>
      </p:sp>
    </p:spTree>
    <p:extLst>
      <p:ext uri="{BB962C8B-B14F-4D97-AF65-F5344CB8AC3E}">
        <p14:creationId xmlns:p14="http://schemas.microsoft.com/office/powerpoint/2010/main" val="3097707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FE2BDA-849F-3940-BF81-9E62B747053C}" type="slidenum">
              <a:rPr lang="en-US" smtClean="0">
                <a:solidFill>
                  <a:srgbClr val="023103"/>
                </a:solidFill>
              </a:rPr>
              <a:pPr/>
              <a:t>22</a:t>
            </a:fld>
            <a:endParaRPr lang="en-US" smtClean="0">
              <a:solidFill>
                <a:srgbClr val="023103"/>
              </a:solidFill>
            </a:endParaRPr>
          </a:p>
        </p:txBody>
      </p:sp>
      <p:sp>
        <p:nvSpPr>
          <p:cNvPr id="20889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Fraction of events missed</a:t>
            </a:r>
          </a:p>
        </p:txBody>
      </p:sp>
      <p:pic>
        <p:nvPicPr>
          <p:cNvPr id="208900" name="Picture 1027" descr="missed-events-SE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742950"/>
            <a:ext cx="70866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901" name="Rectangle 6"/>
          <p:cNvSpPr>
            <a:spLocks noChangeArrowheads="1"/>
          </p:cNvSpPr>
          <p:nvPr/>
        </p:nvSpPr>
        <p:spPr bwMode="auto">
          <a:xfrm>
            <a:off x="2955925" y="4570413"/>
            <a:ext cx="225425" cy="1068387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902" name="Rectangle 7"/>
          <p:cNvSpPr>
            <a:spLocks noChangeArrowheads="1"/>
          </p:cNvSpPr>
          <p:nvPr/>
        </p:nvSpPr>
        <p:spPr bwMode="auto">
          <a:xfrm>
            <a:off x="4202113" y="4652963"/>
            <a:ext cx="212725" cy="985837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903" name="Rectangle 8"/>
          <p:cNvSpPr>
            <a:spLocks noChangeArrowheads="1"/>
          </p:cNvSpPr>
          <p:nvPr/>
        </p:nvSpPr>
        <p:spPr bwMode="auto">
          <a:xfrm>
            <a:off x="5127625" y="4368800"/>
            <a:ext cx="223838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904" name="Rectangle 9"/>
          <p:cNvSpPr>
            <a:spLocks noChangeArrowheads="1"/>
          </p:cNvSpPr>
          <p:nvPr/>
        </p:nvSpPr>
        <p:spPr bwMode="auto">
          <a:xfrm>
            <a:off x="6027738" y="4365625"/>
            <a:ext cx="223837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905" name="TextBox 10"/>
          <p:cNvSpPr txBox="1">
            <a:spLocks noChangeArrowheads="1"/>
          </p:cNvSpPr>
          <p:nvPr/>
        </p:nvSpPr>
        <p:spPr bwMode="auto">
          <a:xfrm>
            <a:off x="5981700" y="1389063"/>
            <a:ext cx="207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NET-VISA</a:t>
            </a:r>
          </a:p>
        </p:txBody>
      </p:sp>
      <p:sp>
        <p:nvSpPr>
          <p:cNvPr id="208906" name="TextBox 9"/>
          <p:cNvSpPr txBox="1">
            <a:spLocks noChangeArrowheads="1"/>
          </p:cNvSpPr>
          <p:nvPr/>
        </p:nvSpPr>
        <p:spPr bwMode="auto">
          <a:xfrm>
            <a:off x="6032500" y="1090470"/>
            <a:ext cx="2852738" cy="4619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Existing UN system</a:t>
            </a:r>
          </a:p>
        </p:txBody>
      </p:sp>
      <p:sp>
        <p:nvSpPr>
          <p:cNvPr id="208907" name="TextBox 10"/>
          <p:cNvSpPr txBox="1">
            <a:spLocks noChangeArrowheads="1"/>
          </p:cNvSpPr>
          <p:nvPr/>
        </p:nvSpPr>
        <p:spPr bwMode="auto">
          <a:xfrm>
            <a:off x="6045200" y="1511300"/>
            <a:ext cx="2836863" cy="4619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NET-VISA      </a:t>
            </a:r>
          </a:p>
        </p:txBody>
      </p:sp>
      <p:sp>
        <p:nvSpPr>
          <p:cNvPr id="208908" name="TextBox 11"/>
          <p:cNvSpPr txBox="1">
            <a:spLocks noChangeArrowheads="1"/>
          </p:cNvSpPr>
          <p:nvPr/>
        </p:nvSpPr>
        <p:spPr bwMode="auto">
          <a:xfrm>
            <a:off x="6896100" y="5543550"/>
            <a:ext cx="1535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23103"/>
                </a:solidFill>
                <a:latin typeface="Arial" charset="0"/>
                <a:ea typeface="ＭＳ Ｐゴシック" charset="0"/>
                <a:cs typeface="ＭＳ Ｐゴシック" charset="0"/>
              </a:rPr>
              <a:t>magnitude</a:t>
            </a:r>
          </a:p>
        </p:txBody>
      </p:sp>
    </p:spTree>
    <p:extLst>
      <p:ext uri="{BB962C8B-B14F-4D97-AF65-F5344CB8AC3E}">
        <p14:creationId xmlns:p14="http://schemas.microsoft.com/office/powerpoint/2010/main" val="95021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February 12, 2013 DPRK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0DCE1-DF56-6347-996F-6BB67FE5E82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 descr="dprk-fin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28" y="1016000"/>
            <a:ext cx="9190191" cy="5875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1066800"/>
            <a:ext cx="3510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FA00"/>
                </a:solidFill>
              </a:rPr>
              <a:t>CTBTO LEB location</a:t>
            </a:r>
            <a:endParaRPr lang="en-US" dirty="0">
              <a:solidFill>
                <a:srgbClr val="BFFA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97866" y="3556000"/>
            <a:ext cx="3138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FA00"/>
                </a:solidFill>
              </a:rPr>
              <a:t>NET-VISA location</a:t>
            </a:r>
            <a:endParaRPr lang="en-US" dirty="0">
              <a:solidFill>
                <a:srgbClr val="BFFA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6000" y="5317067"/>
            <a:ext cx="2766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FA00"/>
                </a:solidFill>
              </a:rPr>
              <a:t>Tunnel entrance</a:t>
            </a:r>
            <a:endParaRPr lang="en-US" dirty="0">
              <a:solidFill>
                <a:srgbClr val="BFF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902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Once performance crosses the usability threshold, small improvements are worth billions</a:t>
            </a:r>
          </a:p>
          <a:p>
            <a:pPr lvl="1"/>
            <a:r>
              <a:rPr lang="en-US" dirty="0" smtClean="0"/>
              <a:t>Speech</a:t>
            </a:r>
          </a:p>
          <a:p>
            <a:pPr lvl="1"/>
            <a:r>
              <a:rPr lang="en-US" dirty="0" smtClean="0"/>
              <a:t>Text understanding</a:t>
            </a:r>
          </a:p>
          <a:p>
            <a:pPr lvl="1"/>
            <a:r>
              <a:rPr lang="en-US" dirty="0" smtClean="0"/>
              <a:t>Object recognition</a:t>
            </a:r>
          </a:p>
          <a:p>
            <a:pPr lvl="1"/>
            <a:r>
              <a:rPr lang="en-US" dirty="0" smtClean="0"/>
              <a:t>Automated vehicles</a:t>
            </a:r>
          </a:p>
          <a:p>
            <a:pPr lvl="1"/>
            <a:r>
              <a:rPr lang="en-US" dirty="0" smtClean="0"/>
              <a:t>Domestic robots</a:t>
            </a:r>
          </a:p>
          <a:p>
            <a:pPr lvl="1"/>
            <a:r>
              <a:rPr lang="en-US" dirty="0" smtClean="0"/>
              <a:t>Intelligent assistants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7948136" cy="914400"/>
          </a:xfrm>
        </p:spPr>
        <p:txBody>
          <a:bodyPr/>
          <a:lstStyle/>
          <a:p>
            <a:r>
              <a:rPr lang="en-US" dirty="0" smtClean="0"/>
              <a:t>An industry arms 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9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scientis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7"/>
            <a:ext cx="9144000" cy="771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2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8313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4939893"/>
            <a:ext cx="9144000" cy="622707"/>
            <a:chOff x="0" y="3949293"/>
            <a:chExt cx="9144000" cy="62270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949293"/>
              <a:ext cx="9144000" cy="31790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257801"/>
              <a:ext cx="9144000" cy="314199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774937"/>
            <a:ext cx="7239000" cy="4734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9524" y="1384280"/>
            <a:ext cx="8802076" cy="34163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42852"/>
                </a:solidFill>
              </a:rPr>
              <a:t>In David Lodge’s </a:t>
            </a:r>
            <a:r>
              <a:rPr lang="en-US" sz="2400" i="1" dirty="0">
                <a:solidFill>
                  <a:srgbClr val="242852"/>
                </a:solidFill>
              </a:rPr>
              <a:t>Small World</a:t>
            </a:r>
            <a:r>
              <a:rPr lang="en-US" sz="2400" dirty="0" smtClean="0">
                <a:solidFill>
                  <a:srgbClr val="242852"/>
                </a:solidFill>
              </a:rPr>
              <a:t>,, </a:t>
            </a:r>
            <a:r>
              <a:rPr lang="en-US" sz="2400" dirty="0">
                <a:solidFill>
                  <a:srgbClr val="242852"/>
                </a:solidFill>
              </a:rPr>
              <a:t>the protagonist causes consternation by asking a panel of eminent but contradictory literary theorists the following question: “</a:t>
            </a:r>
            <a:r>
              <a:rPr lang="en-US" sz="2400" i="1" dirty="0">
                <a:solidFill>
                  <a:srgbClr val="242852"/>
                </a:solidFill>
              </a:rPr>
              <a:t>What if you were right?</a:t>
            </a:r>
            <a:r>
              <a:rPr lang="en-US" sz="2400" dirty="0">
                <a:solidFill>
                  <a:srgbClr val="242852"/>
                </a:solidFill>
              </a:rPr>
              <a:t>” None of the theorists seems to have considered this question </a:t>
            </a:r>
            <a:r>
              <a:rPr lang="en-US" sz="2400" dirty="0" smtClean="0">
                <a:solidFill>
                  <a:srgbClr val="242852"/>
                </a:solidFill>
              </a:rPr>
              <a:t>before. </a:t>
            </a:r>
            <a:r>
              <a:rPr lang="en-US" sz="2400" dirty="0">
                <a:solidFill>
                  <a:srgbClr val="242852"/>
                </a:solidFill>
              </a:rPr>
              <a:t>Similar confusion can sometimes be evoked by asking AI researchers, “What if you succeed?” AI is fascinating, and intelligent computers are clearly more useful than unintelligent computers, so why worry? </a:t>
            </a:r>
          </a:p>
          <a:p>
            <a:endParaRPr lang="en-US" sz="2400" dirty="0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753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831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492" y="1617785"/>
            <a:ext cx="9122508" cy="35394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Times New Roman"/>
                <a:cs typeface="Times New Roman"/>
              </a:rPr>
              <a:t>No one, to our knowledge, has suggested that reducing the planet to a cinder is better than preserving human civilization. Futurists such as Edward </a:t>
            </a:r>
            <a:r>
              <a:rPr lang="en-US" sz="2800" dirty="0" err="1">
                <a:solidFill>
                  <a:schemeClr val="bg2"/>
                </a:solidFill>
                <a:latin typeface="Times New Roman"/>
                <a:cs typeface="Times New Roman"/>
              </a:rPr>
              <a:t>Fredkin</a:t>
            </a:r>
            <a:r>
              <a:rPr lang="en-US" sz="2800" dirty="0">
                <a:solidFill>
                  <a:schemeClr val="bg2"/>
                </a:solidFill>
                <a:latin typeface="Times New Roman"/>
                <a:cs typeface="Times New Roman"/>
              </a:rPr>
              <a:t> and Hans </a:t>
            </a:r>
            <a:r>
              <a:rPr lang="en-US" sz="2800" dirty="0" err="1">
                <a:solidFill>
                  <a:schemeClr val="bg2"/>
                </a:solidFill>
                <a:latin typeface="Times New Roman"/>
                <a:cs typeface="Times New Roman"/>
              </a:rPr>
              <a:t>Moravec</a:t>
            </a:r>
            <a:r>
              <a:rPr lang="en-US" sz="2800" dirty="0">
                <a:solidFill>
                  <a:schemeClr val="bg2"/>
                </a:solidFill>
                <a:latin typeface="Times New Roman"/>
                <a:cs typeface="Times New Roman"/>
              </a:rPr>
              <a:t> have, however, suggested that once the human race has fulfilled its destiny in bringing into existence entities of higher (and perhaps unlimited) intelligence, its own preservation may seem less important</a:t>
            </a:r>
            <a:r>
              <a:rPr lang="en-US" sz="2800" dirty="0" smtClean="0">
                <a:solidFill>
                  <a:schemeClr val="bg2"/>
                </a:solidFill>
                <a:latin typeface="Times New Roman"/>
                <a:cs typeface="Times New Roman"/>
              </a:rPr>
              <a:t>. </a:t>
            </a:r>
            <a:r>
              <a:rPr lang="en-US" sz="2800" dirty="0">
                <a:solidFill>
                  <a:schemeClr val="bg2"/>
                </a:solidFill>
                <a:latin typeface="Times New Roman"/>
                <a:cs typeface="Times New Roman"/>
              </a:rPr>
              <a:t>Something to think about, anyway. </a:t>
            </a:r>
          </a:p>
          <a:p>
            <a:endParaRPr lang="en-US" sz="2800" dirty="0">
              <a:solidFill>
                <a:schemeClr val="bg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299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1720273"/>
            <a:ext cx="7305707" cy="406528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b="1" i="1" dirty="0" smtClean="0"/>
              <a:t>The </a:t>
            </a:r>
            <a:r>
              <a:rPr lang="en-US" b="1" i="1" dirty="0"/>
              <a:t>first </a:t>
            </a:r>
            <a:r>
              <a:rPr lang="en-US" b="1" i="1" dirty="0" err="1"/>
              <a:t>ultraintelligent</a:t>
            </a:r>
            <a:r>
              <a:rPr lang="en-US" b="1" i="1" dirty="0"/>
              <a:t> machine is the last invention that man need ever </a:t>
            </a:r>
            <a:r>
              <a:rPr lang="en-US" b="1" i="1" dirty="0" smtClean="0"/>
              <a:t>make</a:t>
            </a:r>
            <a:r>
              <a:rPr lang="en-US" dirty="0" smtClean="0"/>
              <a:t>.” I. J. Good, 1965</a:t>
            </a:r>
          </a:p>
          <a:p>
            <a:r>
              <a:rPr lang="en-US" dirty="0" smtClean="0"/>
              <a:t>Everything civilization offers is the product of intelligence</a:t>
            </a:r>
          </a:p>
          <a:p>
            <a:r>
              <a:rPr lang="en-US" dirty="0"/>
              <a:t>I</a:t>
            </a:r>
            <a:r>
              <a:rPr lang="en-US" dirty="0" smtClean="0"/>
              <a:t>f we can amplify our intelligence, there </a:t>
            </a:r>
            <a:r>
              <a:rPr lang="en-US" dirty="0" smtClean="0"/>
              <a:t>are no limits to where humanity can go</a:t>
            </a:r>
            <a:endParaRPr lang="en-US" dirty="0"/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we succeed?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3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08520" y="-35357"/>
            <a:ext cx="9433048" cy="6957392"/>
            <a:chOff x="-108520" y="-99392"/>
            <a:chExt cx="9433048" cy="69573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1013" y="979592"/>
              <a:ext cx="9185013" cy="5878408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-108520" y="-99392"/>
              <a:ext cx="9433048" cy="1152128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6507277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41885" y="30320"/>
            <a:ext cx="9185885" cy="6858000"/>
            <a:chOff x="-36512" y="0"/>
            <a:chExt cx="9185885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 descr="utopia-road-sign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908720"/>
              <a:ext cx="9185885" cy="51845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4496641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1720273"/>
            <a:ext cx="7305707" cy="4065283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i="1" dirty="0" smtClean="0"/>
              <a:t>An </a:t>
            </a:r>
            <a:r>
              <a:rPr lang="en-US" i="1" dirty="0"/>
              <a:t>ultraintelligent machine could design even better machines; there would then unquestionably be an '</a:t>
            </a:r>
            <a:r>
              <a:rPr lang="en-US" i="1" dirty="0">
                <a:solidFill>
                  <a:srgbClr val="10FF03"/>
                </a:solidFill>
              </a:rPr>
              <a:t>intelligence explosion</a:t>
            </a:r>
            <a:r>
              <a:rPr lang="en-US" i="1" dirty="0"/>
              <a:t>,' and the intelligence of man would be left far </a:t>
            </a:r>
            <a:r>
              <a:rPr lang="en-US" i="1" dirty="0" smtClean="0"/>
              <a:t>behind</a:t>
            </a:r>
            <a:r>
              <a:rPr lang="en-US" dirty="0" smtClean="0"/>
              <a:t>. …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It is curious that this point is made so seldom outside of science fiction</a:t>
            </a:r>
            <a:r>
              <a:rPr lang="en-US" dirty="0" smtClean="0"/>
              <a:t>.”  I. J. Good, 1965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we succeed?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568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1720273"/>
            <a:ext cx="7305707" cy="4065283"/>
          </a:xfrm>
        </p:spPr>
        <p:txBody>
          <a:bodyPr>
            <a:normAutofit/>
          </a:bodyPr>
          <a:lstStyle/>
          <a:p>
            <a:r>
              <a:rPr lang="en-US" dirty="0"/>
              <a:t>Success would be the biggest event in human </a:t>
            </a:r>
            <a:r>
              <a:rPr lang="en-US" dirty="0" smtClean="0"/>
              <a:t>history</a:t>
            </a:r>
          </a:p>
          <a:p>
            <a:r>
              <a:rPr lang="en-US" dirty="0" smtClean="0"/>
              <a:t>It’s important that it not be the last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we succeed?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9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143000"/>
            <a:ext cx="7432706" cy="2912847"/>
          </a:xfrm>
        </p:spPr>
        <p:txBody>
          <a:bodyPr>
            <a:normAutofit fontScale="85000" lnSpcReduction="10000"/>
          </a:bodyPr>
          <a:lstStyle/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From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>
                <a:solidFill>
                  <a:srgbClr val="FFFF00"/>
                </a:solidFill>
                <a:latin typeface="Courier"/>
                <a:cs typeface="Courier"/>
              </a:rPr>
              <a:t>Superior Alien Civilization </a:t>
            </a:r>
            <a:r>
              <a:rPr lang="en-US" dirty="0">
                <a:latin typeface="Courier"/>
                <a:cs typeface="Courier"/>
              </a:rPr>
              <a:t>&lt;sac12@sirius.canismajor.u&gt;</a:t>
            </a: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To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 err="1">
                <a:latin typeface="Courier"/>
                <a:cs typeface="Courier"/>
              </a:rPr>
              <a:t>humanity</a:t>
            </a:r>
            <a:r>
              <a:rPr lang="en-US" dirty="0" err="1" smtClean="0">
                <a:latin typeface="Courier"/>
                <a:cs typeface="Courier"/>
              </a:rPr>
              <a:t>@UN.org</a:t>
            </a:r>
            <a:endParaRPr lang="en-US" dirty="0">
              <a:latin typeface="Courier"/>
              <a:cs typeface="Courier"/>
            </a:endParaRP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Subject</a:t>
            </a:r>
            <a:r>
              <a:rPr lang="en-US" dirty="0">
                <a:latin typeface="Courier"/>
                <a:cs typeface="Courier"/>
              </a:rPr>
              <a:t>: </a:t>
            </a:r>
            <a:r>
              <a:rPr lang="en-US" dirty="0" smtClean="0">
                <a:latin typeface="Courier"/>
                <a:cs typeface="Courier"/>
              </a:rPr>
              <a:t>Contact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6600"/>
                </a:solidFill>
                <a:latin typeface="Courier"/>
                <a:cs typeface="Courier"/>
              </a:rPr>
              <a:t>Be </a:t>
            </a:r>
            <a:r>
              <a:rPr lang="en-US" b="1" dirty="0">
                <a:solidFill>
                  <a:srgbClr val="FF6600"/>
                </a:solidFill>
                <a:latin typeface="Courier"/>
                <a:cs typeface="Courier"/>
              </a:rPr>
              <a:t>warned: we shall arrive in </a:t>
            </a:r>
            <a:r>
              <a:rPr lang="en-US" b="1" dirty="0" smtClean="0">
                <a:solidFill>
                  <a:srgbClr val="FF6600"/>
                </a:solidFill>
                <a:latin typeface="Courier"/>
                <a:cs typeface="Courier"/>
              </a:rPr>
              <a:t>30</a:t>
            </a:r>
            <a:r>
              <a:rPr lang="en-US" b="1" dirty="0">
                <a:solidFill>
                  <a:srgbClr val="FF6600"/>
                </a:solidFill>
                <a:latin typeface="Courier"/>
                <a:cs typeface="Courier"/>
              </a:rPr>
              <a:t>-50 years</a:t>
            </a:r>
          </a:p>
          <a:p>
            <a:pPr marL="18288" indent="0"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799" y="270181"/>
            <a:ext cx="8063089" cy="914400"/>
          </a:xfrm>
        </p:spPr>
        <p:txBody>
          <a:bodyPr/>
          <a:lstStyle/>
          <a:p>
            <a:r>
              <a:rPr lang="en-US" dirty="0" smtClean="0"/>
              <a:t>This needs serious thought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295400" y="3657601"/>
            <a:ext cx="7848600" cy="3124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From: </a:t>
            </a:r>
            <a:r>
              <a:rPr lang="en-US" dirty="0" err="1">
                <a:latin typeface="Courier"/>
                <a:cs typeface="Courier"/>
              </a:rPr>
              <a:t>humanity</a:t>
            </a:r>
            <a:r>
              <a:rPr lang="en-US" dirty="0" err="1" smtClean="0">
                <a:latin typeface="Courier"/>
                <a:cs typeface="Courier"/>
              </a:rPr>
              <a:t>@UN.org</a:t>
            </a:r>
            <a:endParaRPr lang="en-US" dirty="0">
              <a:latin typeface="Courier"/>
              <a:cs typeface="Courier"/>
            </a:endParaRPr>
          </a:p>
          <a:p>
            <a:pPr marL="18288" indent="0">
              <a:buNone/>
            </a:pPr>
            <a:r>
              <a:rPr lang="en-US" dirty="0" smtClean="0">
                <a:latin typeface="Courier"/>
                <a:cs typeface="Courier"/>
              </a:rPr>
              <a:t>To: </a:t>
            </a:r>
            <a:r>
              <a:rPr lang="en-US" dirty="0">
                <a:solidFill>
                  <a:srgbClr val="FFFF00"/>
                </a:solidFill>
                <a:latin typeface="Courier"/>
                <a:cs typeface="Courier"/>
              </a:rPr>
              <a:t>Superior Alien Civilization </a:t>
            </a:r>
            <a:r>
              <a:rPr lang="en-US" dirty="0">
                <a:latin typeface="Courier"/>
                <a:cs typeface="Courier"/>
              </a:rPr>
              <a:t>&lt;sac12@sirius.canismajor.u&gt;</a:t>
            </a:r>
          </a:p>
          <a:p>
            <a:pPr marL="18288" indent="0">
              <a:buFont typeface="Wingdings" charset="2"/>
              <a:buNone/>
            </a:pPr>
            <a:r>
              <a:rPr lang="en-US" dirty="0" smtClean="0">
                <a:latin typeface="Courier"/>
                <a:cs typeface="Courier"/>
              </a:rPr>
              <a:t>Subject: Out of office: Re: Contact</a:t>
            </a:r>
          </a:p>
          <a:p>
            <a:pPr marL="18288" indent="0">
              <a:buFont typeface="Wingdings" charset="2"/>
              <a:buNone/>
            </a:pPr>
            <a:r>
              <a:rPr lang="en-US" b="1" dirty="0" smtClean="0">
                <a:solidFill>
                  <a:srgbClr val="10FF03"/>
                </a:solidFill>
                <a:latin typeface="Courier"/>
                <a:cs typeface="Courier"/>
              </a:rPr>
              <a:t>Humanity is currently out of the office. We will respond to your message when we return.</a:t>
            </a:r>
          </a:p>
          <a:p>
            <a:pPr marL="18288" indent="0">
              <a:buFont typeface="Wingdings" charset="2"/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8422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i="1" dirty="0" smtClean="0"/>
              <a:t>By </a:t>
            </a:r>
            <a:r>
              <a:rPr lang="en-US" i="1" dirty="0"/>
              <a:t>2025 these machines will have an IQ </a:t>
            </a:r>
            <a:r>
              <a:rPr lang="en-US" i="1" dirty="0" smtClean="0"/>
              <a:t>greater than 90% of the U.S</a:t>
            </a:r>
            <a:r>
              <a:rPr lang="en-US" i="1" dirty="0"/>
              <a:t>. population. That </a:t>
            </a:r>
            <a:r>
              <a:rPr lang="en-US" i="1" dirty="0" smtClean="0"/>
              <a:t>… would </a:t>
            </a:r>
            <a:r>
              <a:rPr lang="en-US" i="1" dirty="0"/>
              <a:t>put another 50 million jobs within reach of smart machines</a:t>
            </a:r>
            <a:r>
              <a:rPr lang="en-US" dirty="0" smtClean="0"/>
              <a:t>.” Harvard Business Review, 2014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1524000"/>
          </a:xfrm>
        </p:spPr>
        <p:txBody>
          <a:bodyPr/>
          <a:lstStyle/>
          <a:p>
            <a:r>
              <a:rPr lang="en-US" dirty="0" smtClean="0"/>
              <a:t>Misconceptions:</a:t>
            </a:r>
            <a:br>
              <a:rPr lang="en-US" dirty="0" smtClean="0"/>
            </a:br>
            <a:r>
              <a:rPr lang="en-US" dirty="0" smtClean="0"/>
              <a:t>Machines have an IQ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392382" y="4953000"/>
            <a:ext cx="6913418" cy="152142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Machines will develop along several narrow corridors of ability; general intelligence comes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39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543800" cy="1524000"/>
          </a:xfrm>
        </p:spPr>
        <p:txBody>
          <a:bodyPr/>
          <a:lstStyle/>
          <a:p>
            <a:r>
              <a:rPr lang="en-US" dirty="0" smtClean="0"/>
              <a:t>Misconceptions:</a:t>
            </a:r>
            <a:br>
              <a:rPr lang="en-US" dirty="0" smtClean="0"/>
            </a:br>
            <a:r>
              <a:rPr lang="en-US" dirty="0" smtClean="0"/>
              <a:t>IQ follows Moore’s Law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703" y="1600200"/>
            <a:ext cx="6158097" cy="518159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051720" y="1981200"/>
            <a:ext cx="4794088" cy="4616152"/>
            <a:chOff x="2339752" y="1700808"/>
            <a:chExt cx="5616624" cy="5616624"/>
          </a:xfrm>
        </p:grpSpPr>
        <p:sp>
          <p:nvSpPr>
            <p:cNvPr id="6" name="Oval 5"/>
            <p:cNvSpPr/>
            <p:nvPr/>
          </p:nvSpPr>
          <p:spPr>
            <a:xfrm>
              <a:off x="2339752" y="1700808"/>
              <a:ext cx="5616624" cy="5616624"/>
            </a:xfrm>
            <a:prstGeom prst="ellipse">
              <a:avLst/>
            </a:prstGeom>
            <a:noFill/>
            <a:ln w="762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>
              <a:stCxn id="6" idx="3"/>
              <a:endCxn id="6" idx="7"/>
            </p:cNvCxnSpPr>
            <p:nvPr/>
          </p:nvCxnSpPr>
          <p:spPr>
            <a:xfrm flipV="1">
              <a:off x="3162288" y="2523344"/>
              <a:ext cx="3971552" cy="3971552"/>
            </a:xfrm>
            <a:prstGeom prst="line">
              <a:avLst/>
            </a:prstGeom>
            <a:ln w="7620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676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502" y="1905001"/>
            <a:ext cx="6913418" cy="4571999"/>
          </a:xfrm>
        </p:spPr>
        <p:txBody>
          <a:bodyPr>
            <a:normAutofit/>
          </a:bodyPr>
          <a:lstStyle/>
          <a:p>
            <a:r>
              <a:rPr lang="en-US" dirty="0" smtClean="0"/>
              <a:t>Few AI researchers believe superintelligence is imminent…</a:t>
            </a:r>
          </a:p>
          <a:p>
            <a:r>
              <a:rPr lang="en-US" dirty="0" smtClean="0"/>
              <a:t>… but breakthroughs are notoriously hard to predict </a:t>
            </a:r>
          </a:p>
          <a:p>
            <a:r>
              <a:rPr lang="en-US" dirty="0" smtClean="0"/>
              <a:t>If there is a non-negligible possibility in the medium term, it’s important to address the issue now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1524000"/>
          </a:xfrm>
        </p:spPr>
        <p:txBody>
          <a:bodyPr/>
          <a:lstStyle/>
          <a:p>
            <a:r>
              <a:rPr lang="en-US" dirty="0" smtClean="0"/>
              <a:t>Misconceptions:</a:t>
            </a:r>
            <a:br>
              <a:rPr lang="en-US" dirty="0" smtClean="0"/>
            </a:br>
            <a:r>
              <a:rPr lang="en-US" dirty="0" smtClean="0"/>
              <a:t>“It’s right around the corner”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02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502" y="5336577"/>
            <a:ext cx="6913418" cy="15214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 Internet connection more than suffices for impact on humanity – after all, humans do it with 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1524000"/>
          </a:xfrm>
        </p:spPr>
        <p:txBody>
          <a:bodyPr/>
          <a:lstStyle/>
          <a:p>
            <a:r>
              <a:rPr lang="en-US" dirty="0" smtClean="0"/>
              <a:t>Misconceptions:</a:t>
            </a:r>
            <a:br>
              <a:rPr lang="en-US" dirty="0" smtClean="0"/>
            </a:br>
            <a:r>
              <a:rPr lang="en-US" dirty="0" smtClean="0"/>
              <a:t>Armies of robots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549400"/>
            <a:ext cx="72390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0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502" y="5336577"/>
            <a:ext cx="6913418" cy="1521423"/>
          </a:xfrm>
        </p:spPr>
        <p:txBody>
          <a:bodyPr>
            <a:normAutofit/>
          </a:bodyPr>
          <a:lstStyle/>
          <a:p>
            <a:r>
              <a:rPr lang="en-US" dirty="0" smtClean="0"/>
              <a:t>One need assume only </a:t>
            </a:r>
            <a:r>
              <a:rPr lang="en-US" b="1" i="1" dirty="0" smtClean="0">
                <a:solidFill>
                  <a:srgbClr val="10FF03"/>
                </a:solidFill>
              </a:rPr>
              <a:t>competent decision making</a:t>
            </a:r>
            <a:endParaRPr lang="en-US" b="1" i="1" dirty="0">
              <a:solidFill>
                <a:srgbClr val="10FF03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1524000"/>
          </a:xfrm>
        </p:spPr>
        <p:txBody>
          <a:bodyPr/>
          <a:lstStyle/>
          <a:p>
            <a:r>
              <a:rPr lang="en-US" dirty="0" smtClean="0"/>
              <a:t>Misconceptions:</a:t>
            </a:r>
            <a:br>
              <a:rPr lang="en-US" dirty="0" smtClean="0"/>
            </a:br>
            <a:r>
              <a:rPr lang="en-US" dirty="0" smtClean="0"/>
              <a:t>Spontaneous malevolence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549400"/>
            <a:ext cx="72390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8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 that is incredibly good at achieving something other than what we* really* want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153400" cy="914400"/>
          </a:xfrm>
        </p:spPr>
        <p:txBody>
          <a:bodyPr/>
          <a:lstStyle/>
          <a:p>
            <a:r>
              <a:rPr lang="en-US" dirty="0" smtClean="0"/>
              <a:t>What’s bad about better 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5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E.g., “Calculate pi”, “Make paper clips”, “Cure cancer”</a:t>
            </a:r>
          </a:p>
          <a:p>
            <a:r>
              <a:rPr lang="en-US" dirty="0" smtClean="0"/>
              <a:t>Cf. </a:t>
            </a:r>
            <a:r>
              <a:rPr lang="en-US" dirty="0"/>
              <a:t>S</a:t>
            </a:r>
            <a:r>
              <a:rPr lang="en-US" dirty="0" smtClean="0"/>
              <a:t>orcerer’s Apprentice, King Midas, genie’s three wishes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misalignment</a:t>
            </a:r>
            <a:endParaRPr lang="en-US" dirty="0"/>
          </a:p>
        </p:txBody>
      </p:sp>
      <p:pic>
        <p:nvPicPr>
          <p:cNvPr id="4" name="Picture 3" descr="paperclip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5" b="45139"/>
          <a:stretch/>
        </p:blipFill>
        <p:spPr>
          <a:xfrm>
            <a:off x="228600" y="4187951"/>
            <a:ext cx="8747214" cy="264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7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447800"/>
            <a:ext cx="6913418" cy="3613727"/>
          </a:xfrm>
        </p:spPr>
        <p:txBody>
          <a:bodyPr/>
          <a:lstStyle/>
          <a:p>
            <a:r>
              <a:rPr lang="en-US" dirty="0" smtClean="0"/>
              <a:t>For any primary goal or utility function, the odds of success are improved by</a:t>
            </a:r>
          </a:p>
          <a:p>
            <a:pPr marL="384048" lvl="1" indent="0">
              <a:buNone/>
            </a:pPr>
            <a:r>
              <a:rPr lang="en-US" dirty="0" smtClean="0"/>
              <a:t>1) Ensuring one’s own continued existence and goal integrity</a:t>
            </a:r>
          </a:p>
          <a:p>
            <a:pPr marL="384048" lvl="1" indent="0">
              <a:buNone/>
            </a:pPr>
            <a:r>
              <a:rPr lang="en-US" dirty="0" smtClean="0"/>
              <a:t>2) Acquiring computational/physical/financial resources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Instrumental goals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295400" y="4953000"/>
            <a:ext cx="6913418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With value misalignment, instrumental goals lead to obvious problems for humanity</a:t>
            </a:r>
          </a:p>
        </p:txBody>
      </p:sp>
    </p:spTree>
    <p:extLst>
      <p:ext uri="{BB962C8B-B14F-4D97-AF65-F5344CB8AC3E}">
        <p14:creationId xmlns:p14="http://schemas.microsoft.com/office/powerpoint/2010/main" val="3583584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382"/>
            <a:ext cx="9144000" cy="6882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883676"/>
            <a:ext cx="8388424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I’m sorry, Dave, I’m afraid I </a:t>
            </a:r>
          </a:p>
          <a:p>
            <a:pPr algn="ctr"/>
            <a:r>
              <a:rPr lang="en-US" sz="4800" dirty="0" smtClean="0">
                <a:solidFill>
                  <a:srgbClr val="FFFFFF"/>
                </a:solidFill>
                <a:latin typeface="Helvetica"/>
                <a:cs typeface="Helvetica"/>
              </a:rPr>
              <a:t>can’t do that </a:t>
            </a:r>
            <a:endParaRPr lang="en-US" sz="48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45804533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447800"/>
            <a:ext cx="6913418" cy="17087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If some elements of human values are omitted, an optimal policy often sets those elements to extreme values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914400"/>
          </a:xfrm>
        </p:spPr>
        <p:txBody>
          <a:bodyPr/>
          <a:lstStyle/>
          <a:p>
            <a:r>
              <a:rPr lang="en-US" dirty="0" smtClean="0"/>
              <a:t>Value misalignment contd.</a:t>
            </a:r>
            <a:endParaRPr lang="en-US" dirty="0"/>
          </a:p>
        </p:txBody>
      </p:sp>
      <p:pic>
        <p:nvPicPr>
          <p:cNvPr id="4" name="Picture 3" descr="speedome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314700"/>
            <a:ext cx="4724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Primary goals may be aligned with those of a nefarious subgroup</a:t>
            </a:r>
          </a:p>
          <a:p>
            <a:r>
              <a:rPr lang="en-US" dirty="0" smtClean="0"/>
              <a:t>This issue is shared with other technologies such as synthetic biology, nuclear fission</a:t>
            </a:r>
          </a:p>
          <a:p>
            <a:r>
              <a:rPr lang="en-US" dirty="0" smtClean="0"/>
              <a:t>Emphasizes the need for robust security, possibly counter-AI, regulation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r>
              <a:rPr lang="en-US" dirty="0" smtClean="0"/>
              <a:t>Can we guarantee properties for systems that</a:t>
            </a:r>
          </a:p>
          <a:p>
            <a:pPr marL="18288" indent="0">
              <a:buNone/>
            </a:pPr>
            <a:r>
              <a:rPr lang="en-US" dirty="0" smtClean="0"/>
              <a:t>  1) think further ahead than we do</a:t>
            </a:r>
          </a:p>
          <a:p>
            <a:pPr marL="18288" indent="0">
              <a:buNone/>
            </a:pPr>
            <a:r>
              <a:rPr lang="en-US" dirty="0" smtClean="0"/>
              <a:t>  2) are capable of arbitrary self-</a:t>
            </a:r>
          </a:p>
          <a:p>
            <a:pPr marL="18288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modification?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Unpredictability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33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AI</a:t>
            </a:r>
          </a:p>
          <a:p>
            <a:r>
              <a:rPr lang="en-US" dirty="0" smtClean="0"/>
              <a:t>Provably* beneficial* AI</a:t>
            </a:r>
          </a:p>
          <a:p>
            <a:r>
              <a:rPr lang="en-US" dirty="0" smtClean="0"/>
              <a:t>Yes, but how?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2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7446818" cy="4052454"/>
          </a:xfrm>
        </p:spPr>
        <p:txBody>
          <a:bodyPr>
            <a:normAutofit/>
          </a:bodyPr>
          <a:lstStyle/>
          <a:p>
            <a:r>
              <a:rPr lang="en-US" dirty="0" smtClean="0"/>
              <a:t>Sealing the system off from the environment</a:t>
            </a:r>
          </a:p>
          <a:p>
            <a:pPr lvl="1"/>
            <a:r>
              <a:rPr lang="en-US" dirty="0" smtClean="0"/>
              <a:t>But not completely!</a:t>
            </a:r>
          </a:p>
          <a:p>
            <a:r>
              <a:rPr lang="en-US" dirty="0" smtClean="0"/>
              <a:t>Limiting it to a pure question-answering system (degenerate agent)</a:t>
            </a:r>
          </a:p>
          <a:p>
            <a:pPr lvl="1"/>
            <a:r>
              <a:rPr lang="en-US" dirty="0" smtClean="0"/>
              <a:t>Can we have a superintelligent question-answerer without a metalevel agent directing its computations?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Boxing and Oracle 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94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a superintelligent verifier whether a given superintelligent agent design is safe before deploying it</a:t>
            </a:r>
          </a:p>
          <a:p>
            <a:pPr lvl="1"/>
            <a:r>
              <a:rPr lang="en-US" dirty="0" smtClean="0"/>
              <a:t>Is verification of an </a:t>
            </a:r>
            <a:r>
              <a:rPr lang="en-US" dirty="0"/>
              <a:t>a</a:t>
            </a:r>
            <a:r>
              <a:rPr lang="en-US" dirty="0" smtClean="0"/>
              <a:t>gent with decision quality X easier than making decisions with quality X?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Stepwise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373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agent A (objectively) have goal G?</a:t>
            </a:r>
          </a:p>
          <a:p>
            <a:r>
              <a:rPr lang="en-US" dirty="0" smtClean="0"/>
              <a:t>Is agent A better than agent B?</a:t>
            </a:r>
          </a:p>
          <a:p>
            <a:r>
              <a:rPr lang="en-US" dirty="0" smtClean="0"/>
              <a:t>Can agent A violate condition P?</a:t>
            </a:r>
          </a:p>
          <a:p>
            <a:pPr lvl="1"/>
            <a:r>
              <a:rPr lang="en-US" dirty="0" smtClean="0"/>
              <a:t>E.g., modify its own primary goals?</a:t>
            </a:r>
          </a:p>
          <a:p>
            <a:pPr lvl="1"/>
            <a:r>
              <a:rPr lang="en-US" dirty="0" smtClean="0"/>
              <a:t>E.g., prevent modification of its goals?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theory of agents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6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052454"/>
          </a:xfrm>
        </p:spPr>
        <p:txBody>
          <a:bodyPr>
            <a:normAutofit/>
          </a:bodyPr>
          <a:lstStyle/>
          <a:p>
            <a:r>
              <a:rPr lang="en-US" dirty="0" smtClean="0"/>
              <a:t>Inverse reinforcement learning: learn a reward function by observing another agent’s behavior</a:t>
            </a:r>
          </a:p>
          <a:p>
            <a:pPr lvl="1"/>
            <a:r>
              <a:rPr lang="en-US" dirty="0" smtClean="0"/>
              <a:t>Theorems already in place:                   probably </a:t>
            </a:r>
            <a:r>
              <a:rPr lang="en-US" dirty="0" smtClean="0"/>
              <a:t>approximately aligned </a:t>
            </a:r>
            <a:r>
              <a:rPr lang="en-US" dirty="0" smtClean="0"/>
              <a:t>learning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3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ffee-sleepy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1"/>
          <a:stretch/>
        </p:blipFill>
        <p:spPr>
          <a:xfrm>
            <a:off x="0" y="260648"/>
            <a:ext cx="9235551" cy="6275679"/>
          </a:xfrm>
          <a:prstGeom prst="rect">
            <a:avLst/>
          </a:prstGeom>
        </p:spPr>
      </p:pic>
      <p:pic>
        <p:nvPicPr>
          <p:cNvPr id="5" name="Picture 4" descr="coffee-instant-huma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645024"/>
            <a:ext cx="2188147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2671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4052454"/>
          </a:xfrm>
        </p:spPr>
        <p:txBody>
          <a:bodyPr>
            <a:normAutofit/>
          </a:bodyPr>
          <a:lstStyle/>
          <a:p>
            <a:r>
              <a:rPr lang="en-US" dirty="0" smtClean="0"/>
              <a:t>Cooperative </a:t>
            </a:r>
            <a:r>
              <a:rPr lang="en-US" dirty="0" smtClean="0"/>
              <a:t>IRL: </a:t>
            </a:r>
          </a:p>
          <a:p>
            <a:pPr lvl="1"/>
            <a:r>
              <a:rPr lang="en-US" dirty="0" smtClean="0"/>
              <a:t>Learn a multiagent reward function whose Nash equilibria optimize the payoff for humans</a:t>
            </a:r>
          </a:p>
          <a:p>
            <a:pPr lvl="1"/>
            <a:r>
              <a:rPr lang="en-US" dirty="0" smtClean="0"/>
              <a:t>Broad Bayesian prior for human payoff</a:t>
            </a:r>
          </a:p>
          <a:p>
            <a:pPr lvl="1"/>
            <a:r>
              <a:rPr lang="en-US" dirty="0" smtClean="0"/>
              <a:t>Risk-averse agent =&gt; cautious exploration</a:t>
            </a:r>
          </a:p>
          <a:p>
            <a:pPr lvl="1"/>
            <a:r>
              <a:rPr lang="en-US" dirty="0"/>
              <a:t>Analyze potential loss (for humans) as a function of error in payoff estimate and agent </a:t>
            </a:r>
            <a:r>
              <a:rPr lang="en-US" dirty="0" smtClean="0"/>
              <a:t>intelligence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9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273"/>
            <a:ext cx="7543800" cy="405245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Obvious difficulties:</a:t>
            </a:r>
          </a:p>
          <a:p>
            <a:pPr lvl="1"/>
            <a:r>
              <a:rPr lang="en-US" sz="3200" dirty="0" smtClean="0"/>
              <a:t>Humans are irrational, inconsistent, </a:t>
            </a:r>
            <a:r>
              <a:rPr lang="en-US" sz="3200" dirty="0" smtClean="0"/>
              <a:t> weak</a:t>
            </a:r>
            <a:r>
              <a:rPr lang="en-US" sz="3200" dirty="0" smtClean="0"/>
              <a:t>-willed</a:t>
            </a:r>
          </a:p>
          <a:p>
            <a:pPr lvl="1"/>
            <a:r>
              <a:rPr lang="en-US" sz="3200" dirty="0"/>
              <a:t>V</a:t>
            </a:r>
            <a:r>
              <a:rPr lang="en-US" sz="3200" dirty="0" smtClean="0"/>
              <a:t>alues differ across individuals </a:t>
            </a:r>
            <a:r>
              <a:rPr lang="en-US" sz="3200" dirty="0" smtClean="0"/>
              <a:t>    and cultures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alignment contd.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0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1600200"/>
            <a:ext cx="9215247" cy="5256584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47600"/>
            <a:ext cx="9144000" cy="1628800"/>
          </a:xfrm>
          <a:prstGeom prst="rect">
            <a:avLst/>
          </a:prstGeom>
          <a:solidFill>
            <a:srgbClr val="00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43864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2" y="1720273"/>
            <a:ext cx="6913418" cy="4052454"/>
          </a:xfrm>
        </p:spPr>
        <p:txBody>
          <a:bodyPr/>
          <a:lstStyle/>
          <a:p>
            <a:r>
              <a:rPr lang="en-US" dirty="0" smtClean="0"/>
              <a:t>Vast </a:t>
            </a:r>
            <a:r>
              <a:rPr lang="en-US" dirty="0"/>
              <a:t>amounts of evidence for human behavior and </a:t>
            </a:r>
            <a:r>
              <a:rPr lang="en-US" i="1" dirty="0"/>
              <a:t>human attitudes towards that behavior</a:t>
            </a:r>
          </a:p>
          <a:p>
            <a:r>
              <a:rPr lang="en-US" dirty="0"/>
              <a:t>We need value alignment even for </a:t>
            </a:r>
            <a:r>
              <a:rPr lang="en-US" i="1" dirty="0"/>
              <a:t>subintelligent</a:t>
            </a:r>
            <a:r>
              <a:rPr lang="en-US" dirty="0"/>
              <a:t> systems in human environments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optimism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7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hsbc-banan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8856984" cy="5904656"/>
          </a:xfrm>
          <a:prstGeom prst="rect">
            <a:avLst/>
          </a:prstGeom>
        </p:spPr>
      </p:pic>
      <p:pic>
        <p:nvPicPr>
          <p:cNvPr id="15" name="Picture 14" descr="hsbc-banan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8856984" cy="5904656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0" y="116632"/>
            <a:ext cx="9144000" cy="6624736"/>
            <a:chOff x="0" y="116632"/>
            <a:chExt cx="9144000" cy="6624736"/>
          </a:xfrm>
        </p:grpSpPr>
        <p:sp>
          <p:nvSpPr>
            <p:cNvPr id="17" name="Rectangle 16"/>
            <p:cNvSpPr/>
            <p:nvPr/>
          </p:nvSpPr>
          <p:spPr>
            <a:xfrm>
              <a:off x="0" y="116632"/>
              <a:ext cx="9144000" cy="66247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23528" y="980728"/>
              <a:ext cx="8424936" cy="5490611"/>
              <a:chOff x="323528" y="980728"/>
              <a:chExt cx="8424936" cy="5490611"/>
            </a:xfrm>
            <a:solidFill>
              <a:schemeClr val="bg1"/>
            </a:solidFill>
          </p:grpSpPr>
          <p:sp>
            <p:nvSpPr>
              <p:cNvPr id="5" name="TextBox 4"/>
              <p:cNvSpPr txBox="1"/>
              <p:nvPr/>
            </p:nvSpPr>
            <p:spPr>
              <a:xfrm>
                <a:off x="323528" y="5085184"/>
                <a:ext cx="2358914" cy="52322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In the future,</a:t>
                </a:r>
                <a:endParaRPr lang="en-US" sz="2800" b="1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23528" y="5517232"/>
                <a:ext cx="4374315" cy="95410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moral philosophy will be </a:t>
                </a:r>
              </a:p>
              <a:p>
                <a:r>
                  <a:rPr lang="en-US" sz="2800" b="1" dirty="0" smtClean="0">
                    <a:solidFill>
                      <a:schemeClr val="bg1"/>
                    </a:solidFill>
                    <a:latin typeface="Helvetica"/>
                    <a:cs typeface="Helvetica"/>
                  </a:rPr>
                  <a:t>a key industry sector</a:t>
                </a:r>
                <a:endParaRPr lang="en-US" sz="2800" b="1" dirty="0">
                  <a:solidFill>
                    <a:schemeClr val="bg1"/>
                  </a:solidFill>
                  <a:latin typeface="Helvetica"/>
                  <a:cs typeface="Helvetica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7164288" y="5858108"/>
                <a:ext cx="1584176" cy="593487"/>
                <a:chOff x="7164288" y="6075873"/>
                <a:chExt cx="1584176" cy="593487"/>
              </a:xfrm>
              <a:grpFill/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7164288" y="6075873"/>
                  <a:ext cx="922974" cy="52322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srgbClr val="000000"/>
                      </a:solidFill>
                      <a:latin typeface="Times New Roman"/>
                      <a:cs typeface="Times New Roman"/>
                    </a:rPr>
                    <a:t>UCB</a:t>
                  </a:r>
                  <a:endParaRPr lang="en-US" sz="2800" dirty="0">
                    <a:solidFill>
                      <a:srgbClr val="000000"/>
                    </a:solidFill>
                    <a:latin typeface="Times New Roman"/>
                    <a:cs typeface="Times New Roman"/>
                  </a:endParaRPr>
                </a:p>
              </p:txBody>
            </p:sp>
            <p:cxnSp>
              <p:nvCxnSpPr>
                <p:cNvPr id="9" name="Straight Connector 8"/>
                <p:cNvCxnSpPr/>
                <p:nvPr/>
              </p:nvCxnSpPr>
              <p:spPr>
                <a:xfrm>
                  <a:off x="7164288" y="6597352"/>
                  <a:ext cx="1584176" cy="0"/>
                </a:xfrm>
                <a:prstGeom prst="line">
                  <a:avLst/>
                </a:prstGeom>
                <a:grpFill/>
                <a:ln w="28575" cmpd="sng">
                  <a:solidFill>
                    <a:srgbClr val="384C33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7164288" y="6669360"/>
                  <a:ext cx="1584176" cy="0"/>
                </a:xfrm>
                <a:prstGeom prst="line">
                  <a:avLst/>
                </a:prstGeom>
                <a:grpFill/>
                <a:ln w="28575" cmpd="sng">
                  <a:solidFill>
                    <a:srgbClr val="E3D12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" name="Group 2"/>
              <p:cNvGrpSpPr/>
              <p:nvPr/>
            </p:nvGrpSpPr>
            <p:grpSpPr>
              <a:xfrm>
                <a:off x="990600" y="980728"/>
                <a:ext cx="7239000" cy="3888432"/>
                <a:chOff x="990600" y="980728"/>
                <a:chExt cx="7239000" cy="3888432"/>
              </a:xfrm>
              <a:grpFill/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0600" y="980728"/>
                  <a:ext cx="3189832" cy="3888432"/>
                </a:xfrm>
                <a:prstGeom prst="rect">
                  <a:avLst/>
                </a:prstGeom>
                <a:grpFill/>
                <a:ln w="3175" cmpd="sng">
                  <a:solidFill>
                    <a:schemeClr val="tx1"/>
                  </a:solidFill>
                </a:ln>
              </p:spPr>
            </p:pic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67944" y="1124744"/>
                  <a:ext cx="2355961" cy="2871936"/>
                </a:xfrm>
                <a:prstGeom prst="rect">
                  <a:avLst/>
                </a:prstGeom>
                <a:grpFill/>
                <a:ln w="3175" cmpd="sng">
                  <a:solidFill>
                    <a:schemeClr val="tx1"/>
                  </a:solidFill>
                </a:ln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95282" y="1196752"/>
                  <a:ext cx="1834318" cy="2236050"/>
                </a:xfrm>
                <a:prstGeom prst="rect">
                  <a:avLst/>
                </a:prstGeom>
                <a:grpFill/>
                <a:ln w="3175" cmpd="sng">
                  <a:solidFill>
                    <a:schemeClr val="tx1"/>
                  </a:solidFill>
                </a:ln>
              </p:spPr>
            </p:pic>
          </p:grpSp>
        </p:grpSp>
        <p:cxnSp>
          <p:nvCxnSpPr>
            <p:cNvPr id="19" name="Straight Connector 18"/>
            <p:cNvCxnSpPr/>
            <p:nvPr/>
          </p:nvCxnSpPr>
          <p:spPr>
            <a:xfrm>
              <a:off x="8892480" y="548680"/>
              <a:ext cx="0" cy="5832648"/>
            </a:xfrm>
            <a:prstGeom prst="line">
              <a:avLst/>
            </a:prstGeom>
            <a:ln w="7620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964488" y="548680"/>
              <a:ext cx="0" cy="5832648"/>
            </a:xfrm>
            <a:prstGeom prst="line">
              <a:avLst/>
            </a:prstGeom>
            <a:ln w="76200" cmpd="sng">
              <a:solidFill>
                <a:srgbClr val="E3D12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9932510"/>
      </p:ext>
    </p:extLst>
  </p:cSld>
  <p:clrMapOvr>
    <a:masterClrMapping/>
  </p:clrMapOvr>
  <p:transition xmlns:p14="http://schemas.microsoft.com/office/powerpoint/2010/main" advClick="0" advTm="2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00163" y="2092953"/>
            <a:ext cx="7215237" cy="4132242"/>
          </a:xfrm>
        </p:spPr>
        <p:txBody>
          <a:bodyPr>
            <a:normAutofit fontScale="92500" lnSpcReduction="10000"/>
          </a:bodyPr>
          <a:lstStyle/>
          <a:p>
            <a:pPr marL="18288" indent="0">
              <a:buNone/>
            </a:pPr>
            <a:r>
              <a:rPr lang="en-US" dirty="0"/>
              <a:t>Sept 11, </a:t>
            </a:r>
            <a:r>
              <a:rPr lang="en-US" dirty="0" smtClean="0"/>
              <a:t>1933: Lord </a:t>
            </a:r>
            <a:r>
              <a:rPr lang="en-US" dirty="0"/>
              <a:t>Rutherford </a:t>
            </a:r>
            <a:r>
              <a:rPr lang="en-US" dirty="0" smtClean="0"/>
              <a:t>addressed BAAS: </a:t>
            </a:r>
            <a:r>
              <a:rPr lang="en-US" i="1" dirty="0" smtClean="0"/>
              <a:t>“Anyone </a:t>
            </a:r>
            <a:r>
              <a:rPr lang="en-US" i="1" dirty="0"/>
              <a:t>who looks for a source of power in the transformation of the atoms is talking moonshine</a:t>
            </a:r>
            <a:r>
              <a:rPr lang="en-US" i="1" dirty="0" smtClean="0"/>
              <a:t>.”</a:t>
            </a:r>
            <a:endParaRPr lang="en-US" i="1" dirty="0"/>
          </a:p>
          <a:p>
            <a:pPr marL="18288" indent="0">
              <a:buNone/>
            </a:pPr>
            <a:r>
              <a:rPr lang="en-US" dirty="0"/>
              <a:t>Sept 12, </a:t>
            </a:r>
            <a:r>
              <a:rPr lang="en-US" dirty="0" smtClean="0"/>
              <a:t>1933: Leo Szilard invented neutron-induced </a:t>
            </a:r>
            <a:r>
              <a:rPr lang="en-US" dirty="0"/>
              <a:t>nuclear chain </a:t>
            </a:r>
            <a:r>
              <a:rPr lang="en-US" dirty="0" smtClean="0"/>
              <a:t>reaction</a:t>
            </a:r>
          </a:p>
          <a:p>
            <a:pPr marL="18288" indent="0">
              <a:buNone/>
            </a:pPr>
            <a:r>
              <a:rPr lang="en-US" dirty="0" smtClean="0"/>
              <a:t>“</a:t>
            </a:r>
            <a:r>
              <a:rPr lang="en-US" i="1" dirty="0" smtClean="0"/>
              <a:t>We </a:t>
            </a:r>
            <a:r>
              <a:rPr lang="en-US" i="1" dirty="0"/>
              <a:t>switched everything off and went </a:t>
            </a:r>
            <a:r>
              <a:rPr lang="en-US" i="1" dirty="0" smtClean="0"/>
              <a:t>home. That </a:t>
            </a:r>
            <a:r>
              <a:rPr lang="en-US" i="1" dirty="0"/>
              <a:t>night, there was very little doubt in my mind that the world was headed for </a:t>
            </a:r>
            <a:r>
              <a:rPr lang="en-US" i="1" dirty="0" smtClean="0"/>
              <a:t>grief</a:t>
            </a:r>
            <a:r>
              <a:rPr lang="en-US" dirty="0" smtClean="0"/>
              <a:t>.”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1625999"/>
          </a:xfrm>
        </p:spPr>
        <p:txBody>
          <a:bodyPr/>
          <a:lstStyle/>
          <a:p>
            <a:r>
              <a:rPr lang="en-US" dirty="0" smtClean="0"/>
              <a:t>Response 1: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It’ll never happen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6180"/>
            <a:ext cx="1499953" cy="1837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2400"/>
            <a:ext cx="1499953" cy="188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27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1720273"/>
            <a:ext cx="7608721" cy="4052454"/>
          </a:xfrm>
        </p:spPr>
        <p:txBody>
          <a:bodyPr/>
          <a:lstStyle/>
          <a:p>
            <a:r>
              <a:rPr lang="en-US" dirty="0" smtClean="0"/>
              <a:t>The sooner we start solving the problem of control, the easier it will be</a:t>
            </a:r>
          </a:p>
          <a:p>
            <a:pPr lvl="1"/>
            <a:r>
              <a:rPr lang="en-US" dirty="0" smtClean="0"/>
              <a:t>Commercial and military momentum will only increase</a:t>
            </a:r>
          </a:p>
          <a:p>
            <a:pPr lvl="1"/>
            <a:r>
              <a:rPr lang="en-US" dirty="0" smtClean="0">
                <a:effectLst/>
              </a:rPr>
              <a:t>It takes time to develop community standards and conceptual framework</a:t>
            </a:r>
          </a:p>
          <a:p>
            <a:pPr lvl="1"/>
            <a:r>
              <a:rPr lang="en-US" dirty="0" smtClean="0">
                <a:effectLst/>
              </a:rPr>
              <a:t>It takes even more time to enact a global regulatory framework (if it’s needed)</a:t>
            </a:r>
          </a:p>
          <a:p>
            <a:pPr lvl="1"/>
            <a:endParaRPr lang="en-US" dirty="0">
              <a:effectLst/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is of the essence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176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1625999"/>
          </a:xfrm>
        </p:spPr>
        <p:txBody>
          <a:bodyPr/>
          <a:lstStyle/>
          <a:p>
            <a:r>
              <a:rPr lang="en-US" dirty="0" smtClean="0"/>
              <a:t>Response 2: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It’s too late to stop it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295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6181" y="2092953"/>
            <a:ext cx="7644492" cy="413224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Asilomar</a:t>
            </a:r>
            <a:r>
              <a:rPr lang="en-US" dirty="0" smtClean="0"/>
              <a:t> Workshop </a:t>
            </a:r>
            <a:r>
              <a:rPr lang="en-US" dirty="0"/>
              <a:t>(</a:t>
            </a:r>
            <a:r>
              <a:rPr lang="en-US" dirty="0" smtClean="0"/>
              <a:t>1975)</a:t>
            </a:r>
            <a:r>
              <a:rPr lang="en-US" dirty="0"/>
              <a:t>: </a:t>
            </a:r>
            <a:r>
              <a:rPr lang="en-US" dirty="0" smtClean="0"/>
              <a:t>self-imposed restrictions on recombinant DNA experiments</a:t>
            </a:r>
          </a:p>
          <a:p>
            <a:r>
              <a:rPr lang="en-US" dirty="0" smtClean="0"/>
              <a:t>Industry adherence enforced by FDA ban on human </a:t>
            </a:r>
            <a:r>
              <a:rPr lang="en-US" dirty="0" err="1" smtClean="0"/>
              <a:t>germline</a:t>
            </a:r>
            <a:r>
              <a:rPr lang="en-US" dirty="0" smtClean="0"/>
              <a:t> modification</a:t>
            </a:r>
          </a:p>
          <a:p>
            <a:r>
              <a:rPr lang="en-US" dirty="0" smtClean="0"/>
              <a:t>2010 US Presidential Commission: federal oversight of synthetic biology research</a:t>
            </a:r>
          </a:p>
          <a:p>
            <a:r>
              <a:rPr lang="en-US" dirty="0" smtClean="0"/>
              <a:t>Pervasive* culture of risk analysis and awareness of societal consequences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3: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You can’t control research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64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3: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You can’t control research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61" y="1889582"/>
            <a:ext cx="6251360" cy="469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57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2092953"/>
            <a:ext cx="7970073" cy="4132242"/>
          </a:xfrm>
        </p:spPr>
        <p:txBody>
          <a:bodyPr>
            <a:normAutofit/>
          </a:bodyPr>
          <a:lstStyle/>
          <a:p>
            <a:r>
              <a:rPr lang="en-US" dirty="0" smtClean="0"/>
              <a:t>The goal is not to stop AI research</a:t>
            </a:r>
          </a:p>
          <a:p>
            <a:r>
              <a:rPr lang="en-US" dirty="0" smtClean="0"/>
              <a:t>The idea is to </a:t>
            </a:r>
            <a:r>
              <a:rPr lang="en-US" b="1" i="1" dirty="0" smtClean="0"/>
              <a:t>allow it to continue </a:t>
            </a:r>
            <a:r>
              <a:rPr lang="en-US" dirty="0" smtClean="0"/>
              <a:t>by ensuring that outcomes are beneficial</a:t>
            </a:r>
          </a:p>
          <a:p>
            <a:r>
              <a:rPr lang="en-US" dirty="0" smtClean="0"/>
              <a:t>Solving this problem should be an intrinsic part of the field, just as containment is a part of fusion research</a:t>
            </a:r>
          </a:p>
          <a:p>
            <a:r>
              <a:rPr lang="en-US" b="1" i="1" dirty="0" smtClean="0">
                <a:solidFill>
                  <a:srgbClr val="10FF03"/>
                </a:solidFill>
              </a:rPr>
              <a:t>It isn’t “Ethics of AI”, it’s common sense!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0181"/>
            <a:ext cx="8458200" cy="1625999"/>
          </a:xfrm>
        </p:spPr>
        <p:txBody>
          <a:bodyPr/>
          <a:lstStyle/>
          <a:p>
            <a:r>
              <a:rPr lang="en-US" dirty="0" smtClean="0"/>
              <a:t>Response </a:t>
            </a:r>
            <a:r>
              <a:rPr lang="en-US" dirty="0"/>
              <a:t>4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You’re just Luddites!!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34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AI community </a:t>
            </a:r>
            <a:r>
              <a:rPr lang="en-US" dirty="0" smtClean="0"/>
              <a:t>is moving with increasing speed </a:t>
            </a:r>
            <a:r>
              <a:rPr lang="en-US" dirty="0" smtClean="0"/>
              <a:t>towards the biggest event in human history</a:t>
            </a:r>
          </a:p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/>
              <a:t>fundamental </a:t>
            </a:r>
            <a:r>
              <a:rPr lang="en-US" dirty="0" smtClean="0"/>
              <a:t>change is happening </a:t>
            </a:r>
            <a:r>
              <a:rPr lang="en-US" dirty="0" smtClean="0"/>
              <a:t>in the way the field defines itself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93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">
      <a:dk1>
        <a:srgbClr val="023103"/>
      </a:dk1>
      <a:lt1>
        <a:srgbClr val="B8EEE3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D8F5EF"/>
      </a:accent3>
      <a:accent4>
        <a:srgbClr val="01280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Helvetica"/>
        <a:ea typeface="ＭＳ Ｐゴシック"/>
        <a:cs typeface="Arial"/>
      </a:majorFont>
      <a:minorFont>
        <a:latin typeface="Helvetica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39215</TotalTime>
  <Words>2517</Words>
  <Application>Microsoft Macintosh PowerPoint</Application>
  <PresentationFormat>On-screen Show (4:3)</PresentationFormat>
  <Paragraphs>287</Paragraphs>
  <Slides>63</Slides>
  <Notes>19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Elemental</vt:lpstr>
      <vt:lpstr>Default Design</vt:lpstr>
      <vt:lpstr>The Long-Term Future of (Artificial) Intelligence</vt:lpstr>
      <vt:lpstr>What is AI?</vt:lpstr>
      <vt:lpstr>PowerPoint Presentation</vt:lpstr>
      <vt:lpstr>Why are we doing AI?</vt:lpstr>
      <vt:lpstr>Why are we doing AI?</vt:lpstr>
      <vt:lpstr>Why are we doing AI?</vt:lpstr>
      <vt:lpstr>Progress is accelerating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2054 nuclear explosions, 300K deaths</vt:lpstr>
      <vt:lpstr>PowerPoint Presentation</vt:lpstr>
      <vt:lpstr>Comprehensive Test-Ban Treaty</vt:lpstr>
      <vt:lpstr>278 monitoring stations (147 seismic)</vt:lpstr>
      <vt:lpstr>PowerPoint Presentation</vt:lpstr>
      <vt:lpstr>Fraction of events missed</vt:lpstr>
      <vt:lpstr>Fraction of events missed</vt:lpstr>
      <vt:lpstr>February 12, 2013 DPRK test</vt:lpstr>
      <vt:lpstr>An industry arms race</vt:lpstr>
      <vt:lpstr>PowerPoint Presentation</vt:lpstr>
      <vt:lpstr>PowerPoint Presentation</vt:lpstr>
      <vt:lpstr>PowerPoint Presentation</vt:lpstr>
      <vt:lpstr>What if we succeed?</vt:lpstr>
      <vt:lpstr>PowerPoint Presentation</vt:lpstr>
      <vt:lpstr>PowerPoint Presentation</vt:lpstr>
      <vt:lpstr>What if we succeed?</vt:lpstr>
      <vt:lpstr>What if we succeed?</vt:lpstr>
      <vt:lpstr>This needs serious thought</vt:lpstr>
      <vt:lpstr>Misconceptions: Machines have an IQ</vt:lpstr>
      <vt:lpstr>Misconceptions: IQ follows Moore’s Law</vt:lpstr>
      <vt:lpstr>Misconceptions: “It’s right around the corner”</vt:lpstr>
      <vt:lpstr>Misconceptions: Armies of robots</vt:lpstr>
      <vt:lpstr>Misconceptions: Spontaneous malevolence</vt:lpstr>
      <vt:lpstr>What’s bad about better AI?</vt:lpstr>
      <vt:lpstr>Value misalignment</vt:lpstr>
      <vt:lpstr>Instrumental goals</vt:lpstr>
      <vt:lpstr>PowerPoint Presentation</vt:lpstr>
      <vt:lpstr>Value misalignment contd.</vt:lpstr>
      <vt:lpstr>Misuse</vt:lpstr>
      <vt:lpstr>Unpredictability</vt:lpstr>
      <vt:lpstr>Proposal</vt:lpstr>
      <vt:lpstr>Boxing and Oracle AI</vt:lpstr>
      <vt:lpstr>Stepwise progress</vt:lpstr>
      <vt:lpstr>Formal theory of agents</vt:lpstr>
      <vt:lpstr>Value alignment</vt:lpstr>
      <vt:lpstr>PowerPoint Presentation</vt:lpstr>
      <vt:lpstr>Value alignment</vt:lpstr>
      <vt:lpstr>Value alignment contd.</vt:lpstr>
      <vt:lpstr>PowerPoint Presentation</vt:lpstr>
      <vt:lpstr>Reasons for optimism</vt:lpstr>
      <vt:lpstr>PowerPoint Presentation</vt:lpstr>
      <vt:lpstr>Response 1:  It’ll never happen</vt:lpstr>
      <vt:lpstr>Time is of the essence</vt:lpstr>
      <vt:lpstr>Response 2:  It’s too late to stop it</vt:lpstr>
      <vt:lpstr>Response 3:  You can’t control research</vt:lpstr>
      <vt:lpstr>Response 3:  You can’t control research</vt:lpstr>
      <vt:lpstr>Response 4:  You’re just Luddites!!</vt:lpstr>
      <vt:lpstr>Summary</vt:lpstr>
    </vt:vector>
  </TitlesOfParts>
  <Company>UC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AI: What if We Succeed?</dc:title>
  <dc:creator>Stuart Russell</dc:creator>
  <cp:lastModifiedBy>Stuart Russell</cp:lastModifiedBy>
  <cp:revision>147</cp:revision>
  <dcterms:created xsi:type="dcterms:W3CDTF">2013-08-02T15:33:16Z</dcterms:created>
  <dcterms:modified xsi:type="dcterms:W3CDTF">2015-01-27T23:09:34Z</dcterms:modified>
</cp:coreProperties>
</file>